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68" r:id="rId5"/>
    <p:sldId id="395" r:id="rId6"/>
    <p:sldId id="394" r:id="rId7"/>
    <p:sldId id="318" r:id="rId8"/>
    <p:sldId id="316" r:id="rId9"/>
    <p:sldId id="319" r:id="rId10"/>
    <p:sldId id="330" r:id="rId11"/>
    <p:sldId id="386" r:id="rId12"/>
    <p:sldId id="392" r:id="rId13"/>
    <p:sldId id="364" r:id="rId14"/>
    <p:sldId id="365" r:id="rId15"/>
    <p:sldId id="329" r:id="rId16"/>
    <p:sldId id="3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427"/>
    <a:srgbClr val="8AC44A"/>
    <a:srgbClr val="00A44E"/>
    <a:srgbClr val="004A24"/>
    <a:srgbClr val="077B3B"/>
    <a:srgbClr val="00A651"/>
    <a:srgbClr val="00853E"/>
    <a:srgbClr val="007B3B"/>
    <a:srgbClr val="0794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hyperlink" Target="mailto:veena.naik@unt.edu" TargetMode="External"/><Relationship Id="rId1" Type="http://schemas.openxmlformats.org/officeDocument/2006/relationships/hyperlink" Target="mailto:IBCprogram@unt.edu"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mailto:veena.naik@unt.edu" TargetMode="External"/><Relationship Id="rId1" Type="http://schemas.openxmlformats.org/officeDocument/2006/relationships/hyperlink" Target="mailto:IBCprogram@unt.edu"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C95C5-16E8-4F49-8019-0EC964564D63}" type="doc">
      <dgm:prSet loTypeId="urn:microsoft.com/office/officeart/2005/8/layout/hList6" loCatId="list" qsTypeId="urn:microsoft.com/office/officeart/2005/8/quickstyle/3d4" qsCatId="3D" csTypeId="urn:microsoft.com/office/officeart/2005/8/colors/colorful3" csCatId="colorful" phldr="1"/>
      <dgm:spPr/>
      <dgm:t>
        <a:bodyPr/>
        <a:lstStyle/>
        <a:p>
          <a:endParaRPr lang="en-US"/>
        </a:p>
      </dgm:t>
    </dgm:pt>
    <dgm:pt modelId="{71FB820D-20C5-4B1A-B7B4-244DFE24A5B6}">
      <dgm:prSet phldrT="[Text]" custT="1"/>
      <dgm:spPr/>
      <dgm:t>
        <a:bodyPr anchor="ctr"/>
        <a:lstStyle/>
        <a:p>
          <a:pPr>
            <a:buNone/>
          </a:pPr>
          <a:r>
            <a:rPr lang="en-US" sz="1400" b="1">
              <a:solidFill>
                <a:schemeClr val="accent1">
                  <a:lumMod val="75000"/>
                </a:schemeClr>
              </a:solidFill>
              <a:latin typeface="Arial" panose="020B0604020202020204" pitchFamily="34" charset="0"/>
              <a:cs typeface="Arial" panose="020B0604020202020204" pitchFamily="34" charset="0"/>
            </a:rPr>
            <a:t>Inhalation</a:t>
          </a:r>
        </a:p>
      </dgm:t>
    </dgm:pt>
    <dgm:pt modelId="{52294C56-B8B7-4C53-8FA4-C97584B6BFFD}" type="parTrans" cxnId="{71063200-0867-43EA-BD7F-7F94A63167A7}">
      <dgm:prSet/>
      <dgm:spPr/>
      <dgm:t>
        <a:bodyPr/>
        <a:lstStyle/>
        <a:p>
          <a:endParaRPr lang="en-US" sz="1200">
            <a:latin typeface="Arial" panose="020B0604020202020204" pitchFamily="34" charset="0"/>
            <a:cs typeface="Arial" panose="020B0604020202020204" pitchFamily="34" charset="0"/>
          </a:endParaRPr>
        </a:p>
      </dgm:t>
    </dgm:pt>
    <dgm:pt modelId="{4A62374D-C141-4624-A400-B60F9FE5C2C1}" type="sibTrans" cxnId="{71063200-0867-43EA-BD7F-7F94A63167A7}">
      <dgm:prSet/>
      <dgm:spPr/>
      <dgm:t>
        <a:bodyPr/>
        <a:lstStyle/>
        <a:p>
          <a:endParaRPr lang="en-US" sz="1200">
            <a:latin typeface="Arial" panose="020B0604020202020204" pitchFamily="34" charset="0"/>
            <a:cs typeface="Arial" panose="020B0604020202020204" pitchFamily="34" charset="0"/>
          </a:endParaRPr>
        </a:p>
      </dgm:t>
    </dgm:pt>
    <dgm:pt modelId="{055F0121-9740-4833-A783-034EE007A481}">
      <dgm:prSet phldrT="[Text]" custT="1"/>
      <dgm:spPr/>
      <dgm:t>
        <a:bodyPr anchor="ctr"/>
        <a:lstStyle/>
        <a:p>
          <a:r>
            <a:rPr lang="en-US" sz="1200">
              <a:latin typeface="Arial" panose="020B0604020202020204" pitchFamily="34" charset="0"/>
              <a:cs typeface="Arial" panose="020B0604020202020204" pitchFamily="34" charset="0"/>
            </a:rPr>
            <a:t>Procedures that produce aerosols</a:t>
          </a:r>
        </a:p>
      </dgm:t>
    </dgm:pt>
    <dgm:pt modelId="{B35E19DF-A20A-4D95-975C-A609D57A211E}" type="parTrans" cxnId="{B5352E4C-6A17-46DC-9AD9-FD4BB9A338FE}">
      <dgm:prSet/>
      <dgm:spPr/>
      <dgm:t>
        <a:bodyPr/>
        <a:lstStyle/>
        <a:p>
          <a:endParaRPr lang="en-US" sz="1200">
            <a:latin typeface="Arial" panose="020B0604020202020204" pitchFamily="34" charset="0"/>
            <a:cs typeface="Arial" panose="020B0604020202020204" pitchFamily="34" charset="0"/>
          </a:endParaRPr>
        </a:p>
      </dgm:t>
    </dgm:pt>
    <dgm:pt modelId="{94C59601-6FC0-48B0-B11B-10A8C2DD83FE}" type="sibTrans" cxnId="{B5352E4C-6A17-46DC-9AD9-FD4BB9A338FE}">
      <dgm:prSet/>
      <dgm:spPr/>
      <dgm:t>
        <a:bodyPr/>
        <a:lstStyle/>
        <a:p>
          <a:endParaRPr lang="en-US" sz="1200">
            <a:latin typeface="Arial" panose="020B0604020202020204" pitchFamily="34" charset="0"/>
            <a:cs typeface="Arial" panose="020B0604020202020204" pitchFamily="34" charset="0"/>
          </a:endParaRPr>
        </a:p>
      </dgm:t>
    </dgm:pt>
    <dgm:pt modelId="{6423649B-B08A-44BE-B8C4-B60A54257F7F}">
      <dgm:prSet phldrT="[Text]" custT="1"/>
      <dgm:spPr/>
      <dgm:t>
        <a:bodyPr anchor="ctr"/>
        <a:lstStyle/>
        <a:p>
          <a:pPr>
            <a:buNone/>
          </a:pPr>
          <a:r>
            <a:rPr lang="en-US" sz="1400" b="1" dirty="0">
              <a:solidFill>
                <a:schemeClr val="accent1">
                  <a:lumMod val="75000"/>
                </a:schemeClr>
              </a:solidFill>
              <a:effectLst/>
              <a:latin typeface="Arial" panose="020B0604020202020204" pitchFamily="34" charset="0"/>
              <a:cs typeface="Arial" panose="020B0604020202020204" pitchFamily="34" charset="0"/>
            </a:rPr>
            <a:t>Inoculation</a:t>
          </a:r>
          <a:endParaRPr lang="en-US" sz="1400" b="1" dirty="0">
            <a:solidFill>
              <a:schemeClr val="accent1">
                <a:lumMod val="75000"/>
              </a:schemeClr>
            </a:solidFill>
            <a:latin typeface="Arial" panose="020B0604020202020204" pitchFamily="34" charset="0"/>
            <a:cs typeface="Arial" panose="020B0604020202020204" pitchFamily="34" charset="0"/>
          </a:endParaRPr>
        </a:p>
      </dgm:t>
    </dgm:pt>
    <dgm:pt modelId="{B8C2989C-635B-4C06-A5D9-86DD61213674}" type="parTrans" cxnId="{EF700C35-8B02-4986-BE79-608CACD0CED1}">
      <dgm:prSet/>
      <dgm:spPr/>
      <dgm:t>
        <a:bodyPr/>
        <a:lstStyle/>
        <a:p>
          <a:endParaRPr lang="en-US" sz="1200">
            <a:latin typeface="Arial" panose="020B0604020202020204" pitchFamily="34" charset="0"/>
            <a:cs typeface="Arial" panose="020B0604020202020204" pitchFamily="34" charset="0"/>
          </a:endParaRPr>
        </a:p>
      </dgm:t>
    </dgm:pt>
    <dgm:pt modelId="{1977C765-22B5-4B49-A409-105C29CA018A}" type="sibTrans" cxnId="{EF700C35-8B02-4986-BE79-608CACD0CED1}">
      <dgm:prSet/>
      <dgm:spPr/>
      <dgm:t>
        <a:bodyPr/>
        <a:lstStyle/>
        <a:p>
          <a:endParaRPr lang="en-US" sz="1200">
            <a:latin typeface="Arial" panose="020B0604020202020204" pitchFamily="34" charset="0"/>
            <a:cs typeface="Arial" panose="020B0604020202020204" pitchFamily="34" charset="0"/>
          </a:endParaRPr>
        </a:p>
      </dgm:t>
    </dgm:pt>
    <dgm:pt modelId="{25CCB0F0-FFEF-49B7-8A7E-79F5188B01CF}">
      <dgm:prSet phldrT="[Text]" custT="1"/>
      <dgm:spPr/>
      <dgm:t>
        <a:bodyPr anchor="ctr"/>
        <a:lstStyle/>
        <a:p>
          <a:r>
            <a:rPr lang="en-US" sz="1200">
              <a:effectLst/>
              <a:latin typeface="Arial" panose="020B0604020202020204" pitchFamily="34" charset="0"/>
              <a:cs typeface="Arial" panose="020B0604020202020204" pitchFamily="34" charset="0"/>
            </a:rPr>
            <a:t>Needlestick</a:t>
          </a:r>
          <a:endParaRPr lang="en-US" sz="1200">
            <a:latin typeface="Arial" panose="020B0604020202020204" pitchFamily="34" charset="0"/>
            <a:cs typeface="Arial" panose="020B0604020202020204" pitchFamily="34" charset="0"/>
          </a:endParaRPr>
        </a:p>
      </dgm:t>
    </dgm:pt>
    <dgm:pt modelId="{893A8D42-DA91-4F71-9C2B-B6C30887AE1F}" type="parTrans" cxnId="{AABC654A-A8B6-4C42-9515-BF9DC9657D21}">
      <dgm:prSet/>
      <dgm:spPr/>
      <dgm:t>
        <a:bodyPr/>
        <a:lstStyle/>
        <a:p>
          <a:endParaRPr lang="en-US" sz="1200">
            <a:latin typeface="Arial" panose="020B0604020202020204" pitchFamily="34" charset="0"/>
            <a:cs typeface="Arial" panose="020B0604020202020204" pitchFamily="34" charset="0"/>
          </a:endParaRPr>
        </a:p>
      </dgm:t>
    </dgm:pt>
    <dgm:pt modelId="{EA109FEF-187D-4263-982C-445DDCE78F1B}" type="sibTrans" cxnId="{AABC654A-A8B6-4C42-9515-BF9DC9657D21}">
      <dgm:prSet/>
      <dgm:spPr/>
      <dgm:t>
        <a:bodyPr/>
        <a:lstStyle/>
        <a:p>
          <a:endParaRPr lang="en-US" sz="1200">
            <a:latin typeface="Arial" panose="020B0604020202020204" pitchFamily="34" charset="0"/>
            <a:cs typeface="Arial" panose="020B0604020202020204" pitchFamily="34" charset="0"/>
          </a:endParaRPr>
        </a:p>
      </dgm:t>
    </dgm:pt>
    <dgm:pt modelId="{DB88586F-4B90-4373-A6AC-87FFFA82DE99}">
      <dgm:prSet phldrT="[Text]" custT="1"/>
      <dgm:spPr/>
      <dgm:t>
        <a:bodyPr anchor="ctr"/>
        <a:lstStyle/>
        <a:p>
          <a:r>
            <a:rPr lang="en-US" sz="1400" b="1">
              <a:solidFill>
                <a:schemeClr val="accent1">
                  <a:lumMod val="75000"/>
                </a:schemeClr>
              </a:solidFill>
              <a:effectLst/>
              <a:latin typeface="Arial" panose="020B0604020202020204" pitchFamily="34" charset="0"/>
              <a:cs typeface="Arial" panose="020B0604020202020204" pitchFamily="34" charset="0"/>
            </a:rPr>
            <a:t>Ingestion</a:t>
          </a:r>
          <a:endParaRPr lang="en-US" sz="1400" b="1">
            <a:solidFill>
              <a:schemeClr val="accent1">
                <a:lumMod val="75000"/>
              </a:schemeClr>
            </a:solidFill>
            <a:latin typeface="Arial" panose="020B0604020202020204" pitchFamily="34" charset="0"/>
            <a:cs typeface="Arial" panose="020B0604020202020204" pitchFamily="34" charset="0"/>
          </a:endParaRPr>
        </a:p>
      </dgm:t>
    </dgm:pt>
    <dgm:pt modelId="{2C9502AA-2107-41F3-A9EE-1E80628BC1F4}" type="parTrans" cxnId="{9C815D9B-50FF-409E-9B8F-F1B87421AF3C}">
      <dgm:prSet/>
      <dgm:spPr/>
      <dgm:t>
        <a:bodyPr/>
        <a:lstStyle/>
        <a:p>
          <a:endParaRPr lang="en-US" sz="1200">
            <a:latin typeface="Arial" panose="020B0604020202020204" pitchFamily="34" charset="0"/>
            <a:cs typeface="Arial" panose="020B0604020202020204" pitchFamily="34" charset="0"/>
          </a:endParaRPr>
        </a:p>
      </dgm:t>
    </dgm:pt>
    <dgm:pt modelId="{9DF60516-0886-4D02-9DFA-27EE7E101292}" type="sibTrans" cxnId="{9C815D9B-50FF-409E-9B8F-F1B87421AF3C}">
      <dgm:prSet/>
      <dgm:spPr/>
      <dgm:t>
        <a:bodyPr/>
        <a:lstStyle/>
        <a:p>
          <a:endParaRPr lang="en-US" sz="1200">
            <a:latin typeface="Arial" panose="020B0604020202020204" pitchFamily="34" charset="0"/>
            <a:cs typeface="Arial" panose="020B0604020202020204" pitchFamily="34" charset="0"/>
          </a:endParaRPr>
        </a:p>
      </dgm:t>
    </dgm:pt>
    <dgm:pt modelId="{B398F539-5BEA-450F-AEA1-6C330D9B2172}">
      <dgm:prSet phldrT="[Text]" custT="1"/>
      <dgm:spPr/>
      <dgm:t>
        <a:bodyPr anchor="ctr"/>
        <a:lstStyle/>
        <a:p>
          <a:r>
            <a:rPr lang="en-US" sz="1200">
              <a:effectLst/>
              <a:latin typeface="Arial" panose="020B0604020202020204" pitchFamily="34" charset="0"/>
              <a:cs typeface="Arial" panose="020B0604020202020204" pitchFamily="34" charset="0"/>
            </a:rPr>
            <a:t>Splashing to the face, </a:t>
          </a:r>
          <a:endParaRPr lang="en-US" sz="1200">
            <a:latin typeface="Arial" panose="020B0604020202020204" pitchFamily="34" charset="0"/>
            <a:cs typeface="Arial" panose="020B0604020202020204" pitchFamily="34" charset="0"/>
          </a:endParaRPr>
        </a:p>
      </dgm:t>
    </dgm:pt>
    <dgm:pt modelId="{8634C274-4ADB-4AE1-B4C3-501E4B5E6ADB}" type="parTrans" cxnId="{AEA15B2F-AE20-4FFC-B665-99955159106E}">
      <dgm:prSet/>
      <dgm:spPr/>
      <dgm:t>
        <a:bodyPr/>
        <a:lstStyle/>
        <a:p>
          <a:endParaRPr lang="en-US" sz="1200">
            <a:latin typeface="Arial" panose="020B0604020202020204" pitchFamily="34" charset="0"/>
            <a:cs typeface="Arial" panose="020B0604020202020204" pitchFamily="34" charset="0"/>
          </a:endParaRPr>
        </a:p>
      </dgm:t>
    </dgm:pt>
    <dgm:pt modelId="{EBF81338-699B-4560-B4C0-C31C1277555A}" type="sibTrans" cxnId="{AEA15B2F-AE20-4FFC-B665-99955159106E}">
      <dgm:prSet/>
      <dgm:spPr/>
      <dgm:t>
        <a:bodyPr/>
        <a:lstStyle/>
        <a:p>
          <a:endParaRPr lang="en-US" sz="1200">
            <a:latin typeface="Arial" panose="020B0604020202020204" pitchFamily="34" charset="0"/>
            <a:cs typeface="Arial" panose="020B0604020202020204" pitchFamily="34" charset="0"/>
          </a:endParaRPr>
        </a:p>
      </dgm:t>
    </dgm:pt>
    <dgm:pt modelId="{761FFDD6-0162-4E6B-806D-AEAA4A5DCE2D}">
      <dgm:prSet phldrT="[Text]" custT="1"/>
      <dgm:spPr/>
      <dgm:t>
        <a:bodyPr anchor="ctr"/>
        <a:lstStyle/>
        <a:p>
          <a:endParaRPr lang="en-US" sz="1400">
            <a:solidFill>
              <a:srgbClr val="FF0000"/>
            </a:solidFill>
            <a:effectLst/>
            <a:latin typeface="Arial" panose="020B0604020202020204" pitchFamily="34" charset="0"/>
            <a:cs typeface="Arial" panose="020B0604020202020204" pitchFamily="34" charset="0"/>
          </a:endParaRPr>
        </a:p>
        <a:p>
          <a:r>
            <a:rPr lang="en-US" sz="1400" b="1">
              <a:solidFill>
                <a:schemeClr val="accent1">
                  <a:lumMod val="75000"/>
                </a:schemeClr>
              </a:solidFill>
              <a:effectLst/>
              <a:latin typeface="Arial" panose="020B0604020202020204" pitchFamily="34" charset="0"/>
              <a:cs typeface="Arial" panose="020B0604020202020204" pitchFamily="34" charset="0"/>
            </a:rPr>
            <a:t>Contact with skin and mucous membrane</a:t>
          </a:r>
          <a:endParaRPr lang="en-US" sz="1400" b="1">
            <a:solidFill>
              <a:schemeClr val="accent1">
                <a:lumMod val="75000"/>
              </a:schemeClr>
            </a:solidFill>
            <a:latin typeface="Arial" panose="020B0604020202020204" pitchFamily="34" charset="0"/>
            <a:cs typeface="Arial" panose="020B0604020202020204" pitchFamily="34" charset="0"/>
          </a:endParaRPr>
        </a:p>
      </dgm:t>
    </dgm:pt>
    <dgm:pt modelId="{7AAEF045-A8AF-4370-86D4-EC83552EDC16}" type="parTrans" cxnId="{0EBF6DCD-DFDC-4918-89F7-CDB65C9AFCFC}">
      <dgm:prSet/>
      <dgm:spPr/>
      <dgm:t>
        <a:bodyPr/>
        <a:lstStyle/>
        <a:p>
          <a:endParaRPr lang="en-US" sz="1200">
            <a:latin typeface="Arial" panose="020B0604020202020204" pitchFamily="34" charset="0"/>
            <a:cs typeface="Arial" panose="020B0604020202020204" pitchFamily="34" charset="0"/>
          </a:endParaRPr>
        </a:p>
      </dgm:t>
    </dgm:pt>
    <dgm:pt modelId="{0EFC66AF-6B77-4143-BB5E-FBA3E169A698}" type="sibTrans" cxnId="{0EBF6DCD-DFDC-4918-89F7-CDB65C9AFCFC}">
      <dgm:prSet/>
      <dgm:spPr/>
      <dgm:t>
        <a:bodyPr/>
        <a:lstStyle/>
        <a:p>
          <a:endParaRPr lang="en-US" sz="1200">
            <a:latin typeface="Arial" panose="020B0604020202020204" pitchFamily="34" charset="0"/>
            <a:cs typeface="Arial" panose="020B0604020202020204" pitchFamily="34" charset="0"/>
          </a:endParaRPr>
        </a:p>
      </dgm:t>
    </dgm:pt>
    <dgm:pt modelId="{5D6B1C07-24A5-4DC3-BE7E-DD916DA73BA5}">
      <dgm:prSet phldrT="[Text]" custT="1"/>
      <dgm:spPr/>
      <dgm:t>
        <a:bodyPr anchor="ctr"/>
        <a:lstStyle/>
        <a:p>
          <a:r>
            <a:rPr lang="en-US" sz="1200">
              <a:effectLst/>
              <a:latin typeface="Arial" panose="020B0604020202020204" pitchFamily="34" charset="0"/>
              <a:cs typeface="Arial" panose="020B0604020202020204" pitchFamily="34" charset="0"/>
            </a:rPr>
            <a:t>Splashes</a:t>
          </a:r>
          <a:endParaRPr lang="en-US" sz="1200">
            <a:latin typeface="Arial" panose="020B0604020202020204" pitchFamily="34" charset="0"/>
            <a:cs typeface="Arial" panose="020B0604020202020204" pitchFamily="34" charset="0"/>
          </a:endParaRPr>
        </a:p>
      </dgm:t>
    </dgm:pt>
    <dgm:pt modelId="{2F0E5F73-14F9-4B0A-AEC4-0ED71FD8EB88}" type="parTrans" cxnId="{F9BBF35F-1933-4E52-ACD1-2A6C9CF416F6}">
      <dgm:prSet/>
      <dgm:spPr/>
      <dgm:t>
        <a:bodyPr/>
        <a:lstStyle/>
        <a:p>
          <a:endParaRPr lang="en-US" sz="1200">
            <a:latin typeface="Arial" panose="020B0604020202020204" pitchFamily="34" charset="0"/>
            <a:cs typeface="Arial" panose="020B0604020202020204" pitchFamily="34" charset="0"/>
          </a:endParaRPr>
        </a:p>
      </dgm:t>
    </dgm:pt>
    <dgm:pt modelId="{E3D38CF2-CC09-4C59-AE0A-54B3B9397946}" type="sibTrans" cxnId="{F9BBF35F-1933-4E52-ACD1-2A6C9CF416F6}">
      <dgm:prSet/>
      <dgm:spPr/>
      <dgm:t>
        <a:bodyPr/>
        <a:lstStyle/>
        <a:p>
          <a:endParaRPr lang="en-US" sz="1200">
            <a:latin typeface="Arial" panose="020B0604020202020204" pitchFamily="34" charset="0"/>
            <a:cs typeface="Arial" panose="020B0604020202020204" pitchFamily="34" charset="0"/>
          </a:endParaRPr>
        </a:p>
      </dgm:t>
    </dgm:pt>
    <dgm:pt modelId="{69140C8D-3C1E-4EA7-BE88-A63D2A62890F}">
      <dgm:prSet custT="1"/>
      <dgm:spPr/>
      <dgm:t>
        <a:bodyPr anchor="ctr"/>
        <a:lstStyle/>
        <a:p>
          <a:endParaRPr lang="en-US" sz="1200">
            <a:latin typeface="Arial" panose="020B0604020202020204" pitchFamily="34" charset="0"/>
            <a:cs typeface="Arial" panose="020B0604020202020204" pitchFamily="34" charset="0"/>
          </a:endParaRPr>
        </a:p>
      </dgm:t>
    </dgm:pt>
    <dgm:pt modelId="{995826D3-1FB5-4596-9F06-33343BC10474}" type="parTrans" cxnId="{46576DFD-E9CB-4F30-8186-1D658F44679D}">
      <dgm:prSet/>
      <dgm:spPr/>
      <dgm:t>
        <a:bodyPr/>
        <a:lstStyle/>
        <a:p>
          <a:endParaRPr lang="en-US" sz="1200">
            <a:latin typeface="Arial" panose="020B0604020202020204" pitchFamily="34" charset="0"/>
            <a:cs typeface="Arial" panose="020B0604020202020204" pitchFamily="34" charset="0"/>
          </a:endParaRPr>
        </a:p>
      </dgm:t>
    </dgm:pt>
    <dgm:pt modelId="{E0DC5AD3-9CA9-46D0-9849-065517A3142A}" type="sibTrans" cxnId="{46576DFD-E9CB-4F30-8186-1D658F44679D}">
      <dgm:prSet/>
      <dgm:spPr/>
      <dgm:t>
        <a:bodyPr/>
        <a:lstStyle/>
        <a:p>
          <a:endParaRPr lang="en-US" sz="1200">
            <a:latin typeface="Arial" panose="020B0604020202020204" pitchFamily="34" charset="0"/>
            <a:cs typeface="Arial" panose="020B0604020202020204" pitchFamily="34" charset="0"/>
          </a:endParaRPr>
        </a:p>
      </dgm:t>
    </dgm:pt>
    <dgm:pt modelId="{6FEE67C4-14ED-4556-937C-FCC6BC88E385}">
      <dgm:prSet custT="1"/>
      <dgm:spPr/>
      <dgm:t>
        <a:bodyPr anchor="ctr"/>
        <a:lstStyle/>
        <a:p>
          <a:r>
            <a:rPr lang="en-US" sz="1200" dirty="0">
              <a:effectLst/>
              <a:latin typeface="Arial" panose="020B0604020202020204" pitchFamily="34" charset="0"/>
              <a:cs typeface="Arial" panose="020B0604020202020204" pitchFamily="34" charset="0"/>
            </a:rPr>
            <a:t>Laceration from sharp objects (injury due to blades, scissors, broken glass)</a:t>
          </a:r>
          <a:endParaRPr lang="en-US" sz="1200" dirty="0">
            <a:latin typeface="Arial" panose="020B0604020202020204" pitchFamily="34" charset="0"/>
            <a:cs typeface="Arial" panose="020B0604020202020204" pitchFamily="34" charset="0"/>
          </a:endParaRPr>
        </a:p>
      </dgm:t>
    </dgm:pt>
    <dgm:pt modelId="{8C1BEF4A-ADE4-4981-84BE-E7B5BC1F2E55}" type="parTrans" cxnId="{9BBFE5F2-FC1B-4CFE-8ADC-686DE0D6B59B}">
      <dgm:prSet/>
      <dgm:spPr/>
      <dgm:t>
        <a:bodyPr/>
        <a:lstStyle/>
        <a:p>
          <a:endParaRPr lang="en-US" sz="1200">
            <a:latin typeface="Arial" panose="020B0604020202020204" pitchFamily="34" charset="0"/>
            <a:cs typeface="Arial" panose="020B0604020202020204" pitchFamily="34" charset="0"/>
          </a:endParaRPr>
        </a:p>
      </dgm:t>
    </dgm:pt>
    <dgm:pt modelId="{F4EE4D30-2908-41C9-8354-549346AC2283}" type="sibTrans" cxnId="{9BBFE5F2-FC1B-4CFE-8ADC-686DE0D6B59B}">
      <dgm:prSet/>
      <dgm:spPr/>
      <dgm:t>
        <a:bodyPr/>
        <a:lstStyle/>
        <a:p>
          <a:endParaRPr lang="en-US" sz="1200">
            <a:latin typeface="Arial" panose="020B0604020202020204" pitchFamily="34" charset="0"/>
            <a:cs typeface="Arial" panose="020B0604020202020204" pitchFamily="34" charset="0"/>
          </a:endParaRPr>
        </a:p>
      </dgm:t>
    </dgm:pt>
    <dgm:pt modelId="{0F0AED2A-16DE-4C47-9F34-AB93EB4209A5}">
      <dgm:prSet custT="1"/>
      <dgm:spPr/>
      <dgm:t>
        <a:bodyPr anchor="ctr"/>
        <a:lstStyle/>
        <a:p>
          <a:pPr>
            <a:buFont typeface="Arial" panose="020B0604020202020204" pitchFamily="34" charset="0"/>
            <a:buChar char="•"/>
          </a:pPr>
          <a:r>
            <a:rPr lang="en-US" sz="1200" dirty="0">
              <a:effectLst/>
              <a:latin typeface="Arial" panose="020B0604020202020204" pitchFamily="34" charset="0"/>
              <a:cs typeface="Arial" panose="020B0604020202020204" pitchFamily="34" charset="0"/>
            </a:rPr>
            <a:t>Animal bite and scratch</a:t>
          </a:r>
          <a:endParaRPr lang="en-US" sz="1200" dirty="0">
            <a:latin typeface="Arial" panose="020B0604020202020204" pitchFamily="34" charset="0"/>
            <a:cs typeface="Arial" panose="020B0604020202020204" pitchFamily="34" charset="0"/>
          </a:endParaRPr>
        </a:p>
      </dgm:t>
    </dgm:pt>
    <dgm:pt modelId="{BF9320D4-DFC8-43D2-86B0-63E9D8F3B910}" type="parTrans" cxnId="{A99C9989-BF56-4659-8066-9E75CBA7C81F}">
      <dgm:prSet/>
      <dgm:spPr/>
      <dgm:t>
        <a:bodyPr/>
        <a:lstStyle/>
        <a:p>
          <a:endParaRPr lang="en-US" sz="1200">
            <a:latin typeface="Arial" panose="020B0604020202020204" pitchFamily="34" charset="0"/>
            <a:cs typeface="Arial" panose="020B0604020202020204" pitchFamily="34" charset="0"/>
          </a:endParaRPr>
        </a:p>
      </dgm:t>
    </dgm:pt>
    <dgm:pt modelId="{70FB7357-712F-4E5B-89F0-7960514B34A0}" type="sibTrans" cxnId="{A99C9989-BF56-4659-8066-9E75CBA7C81F}">
      <dgm:prSet/>
      <dgm:spPr/>
      <dgm:t>
        <a:bodyPr/>
        <a:lstStyle/>
        <a:p>
          <a:endParaRPr lang="en-US" sz="1200">
            <a:latin typeface="Arial" panose="020B0604020202020204" pitchFamily="34" charset="0"/>
            <a:cs typeface="Arial" panose="020B0604020202020204" pitchFamily="34" charset="0"/>
          </a:endParaRPr>
        </a:p>
      </dgm:t>
    </dgm:pt>
    <dgm:pt modelId="{84AE86EC-A7F2-496D-BC92-6DC34A6EF50D}">
      <dgm:prSet custT="1"/>
      <dgm:spPr/>
      <dgm:t>
        <a:bodyPr anchor="ctr"/>
        <a:lstStyle/>
        <a:p>
          <a:r>
            <a:rPr lang="en-US" sz="1200">
              <a:effectLst/>
              <a:latin typeface="Arial" panose="020B0604020202020204" pitchFamily="34" charset="0"/>
              <a:cs typeface="Arial" panose="020B0604020202020204" pitchFamily="34" charset="0"/>
            </a:rPr>
            <a:t>Contact with contaminated fomites</a:t>
          </a:r>
        </a:p>
      </dgm:t>
    </dgm:pt>
    <dgm:pt modelId="{3357FB66-E6EB-49ED-A1A6-56051459E127}" type="parTrans" cxnId="{B48853D2-35B7-4582-AC8A-DA85A745E073}">
      <dgm:prSet/>
      <dgm:spPr/>
      <dgm:t>
        <a:bodyPr/>
        <a:lstStyle/>
        <a:p>
          <a:endParaRPr lang="en-US" sz="1200">
            <a:latin typeface="Arial" panose="020B0604020202020204" pitchFamily="34" charset="0"/>
            <a:cs typeface="Arial" panose="020B0604020202020204" pitchFamily="34" charset="0"/>
          </a:endParaRPr>
        </a:p>
      </dgm:t>
    </dgm:pt>
    <dgm:pt modelId="{059F1702-F8E7-436E-9E1B-CF3972500638}" type="sibTrans" cxnId="{B48853D2-35B7-4582-AC8A-DA85A745E073}">
      <dgm:prSet/>
      <dgm:spPr/>
      <dgm:t>
        <a:bodyPr/>
        <a:lstStyle/>
        <a:p>
          <a:endParaRPr lang="en-US" sz="1200">
            <a:latin typeface="Arial" panose="020B0604020202020204" pitchFamily="34" charset="0"/>
            <a:cs typeface="Arial" panose="020B0604020202020204" pitchFamily="34" charset="0"/>
          </a:endParaRPr>
        </a:p>
      </dgm:t>
    </dgm:pt>
    <dgm:pt modelId="{0318DCA2-3DE5-446A-97C9-B0A0D51BAE86}">
      <dgm:prSet custT="1"/>
      <dgm:spPr/>
      <dgm:t>
        <a:bodyPr anchor="ctr"/>
        <a:lstStyle/>
        <a:p>
          <a:r>
            <a:rPr lang="en-US" sz="1200">
              <a:effectLst/>
              <a:latin typeface="Arial" panose="020B0604020202020204" pitchFamily="34" charset="0"/>
              <a:cs typeface="Arial" panose="020B0604020202020204" pitchFamily="34" charset="0"/>
            </a:rPr>
            <a:t>Entry through broken/ cracked skin</a:t>
          </a:r>
          <a:endParaRPr lang="en-US" sz="1200">
            <a:latin typeface="Arial" panose="020B0604020202020204" pitchFamily="34" charset="0"/>
            <a:cs typeface="Arial" panose="020B0604020202020204" pitchFamily="34" charset="0"/>
          </a:endParaRPr>
        </a:p>
      </dgm:t>
    </dgm:pt>
    <dgm:pt modelId="{67FBFAC2-3FBE-4DEE-A09F-6BD6B99021DD}" type="parTrans" cxnId="{6B4012D0-8A0A-430D-B04E-E26DD7D939C3}">
      <dgm:prSet/>
      <dgm:spPr/>
      <dgm:t>
        <a:bodyPr/>
        <a:lstStyle/>
        <a:p>
          <a:endParaRPr lang="en-US" sz="1200">
            <a:latin typeface="Arial" panose="020B0604020202020204" pitchFamily="34" charset="0"/>
            <a:cs typeface="Arial" panose="020B0604020202020204" pitchFamily="34" charset="0"/>
          </a:endParaRPr>
        </a:p>
      </dgm:t>
    </dgm:pt>
    <dgm:pt modelId="{FB9A02AD-B91B-4422-8D7C-E52DBBBE88AD}" type="sibTrans" cxnId="{6B4012D0-8A0A-430D-B04E-E26DD7D939C3}">
      <dgm:prSet/>
      <dgm:spPr/>
      <dgm:t>
        <a:bodyPr/>
        <a:lstStyle/>
        <a:p>
          <a:endParaRPr lang="en-US" sz="1200">
            <a:latin typeface="Arial" panose="020B0604020202020204" pitchFamily="34" charset="0"/>
            <a:cs typeface="Arial" panose="020B0604020202020204" pitchFamily="34" charset="0"/>
          </a:endParaRPr>
        </a:p>
      </dgm:t>
    </dgm:pt>
    <dgm:pt modelId="{7862B572-22C1-42A6-93C9-1D3619EECC01}">
      <dgm:prSet phldrT="[Text]" custT="1"/>
      <dgm:spPr/>
      <dgm:t>
        <a:bodyPr anchor="ctr"/>
        <a:lstStyle/>
        <a:p>
          <a:endParaRPr lang="en-US" sz="1200">
            <a:latin typeface="Arial" panose="020B0604020202020204" pitchFamily="34" charset="0"/>
            <a:cs typeface="Arial" panose="020B0604020202020204" pitchFamily="34" charset="0"/>
          </a:endParaRPr>
        </a:p>
      </dgm:t>
    </dgm:pt>
    <dgm:pt modelId="{A777891F-417F-4685-93F5-0C5C758E9A72}" type="parTrans" cxnId="{A7443B44-AE09-4885-85EE-A1D51C98A4BD}">
      <dgm:prSet/>
      <dgm:spPr/>
      <dgm:t>
        <a:bodyPr/>
        <a:lstStyle/>
        <a:p>
          <a:endParaRPr lang="en-US" sz="1200">
            <a:latin typeface="Arial" panose="020B0604020202020204" pitchFamily="34" charset="0"/>
            <a:cs typeface="Arial" panose="020B0604020202020204" pitchFamily="34" charset="0"/>
          </a:endParaRPr>
        </a:p>
      </dgm:t>
    </dgm:pt>
    <dgm:pt modelId="{7C0DA511-F6E2-4182-A125-263C6012B6D1}" type="sibTrans" cxnId="{A7443B44-AE09-4885-85EE-A1D51C98A4BD}">
      <dgm:prSet/>
      <dgm:spPr/>
      <dgm:t>
        <a:bodyPr/>
        <a:lstStyle/>
        <a:p>
          <a:endParaRPr lang="en-US" sz="1200">
            <a:latin typeface="Arial" panose="020B0604020202020204" pitchFamily="34" charset="0"/>
            <a:cs typeface="Arial" panose="020B0604020202020204" pitchFamily="34" charset="0"/>
          </a:endParaRPr>
        </a:p>
      </dgm:t>
    </dgm:pt>
    <dgm:pt modelId="{FEFC0E7F-8570-4767-98C6-1507E4A36815}">
      <dgm:prSet phldrT="[Text]" custT="1"/>
      <dgm:spPr/>
      <dgm:t>
        <a:bodyPr anchor="ctr"/>
        <a:lstStyle/>
        <a:p>
          <a:r>
            <a:rPr lang="en-US" sz="1200">
              <a:effectLst/>
              <a:latin typeface="Arial" panose="020B0604020202020204" pitchFamily="34" charset="0"/>
              <a:cs typeface="Arial" panose="020B0604020202020204" pitchFamily="34" charset="0"/>
            </a:rPr>
            <a:t>placing contaminated objects in mouth, </a:t>
          </a:r>
          <a:endParaRPr lang="en-US" sz="1200">
            <a:latin typeface="Arial" panose="020B0604020202020204" pitchFamily="34" charset="0"/>
            <a:cs typeface="Arial" panose="020B0604020202020204" pitchFamily="34" charset="0"/>
          </a:endParaRPr>
        </a:p>
      </dgm:t>
    </dgm:pt>
    <dgm:pt modelId="{5BA7A261-B715-4969-A954-1CF0ACD7DCFD}" type="parTrans" cxnId="{94BE3427-BDDD-48F9-9ED3-F1D213B132DC}">
      <dgm:prSet/>
      <dgm:spPr/>
      <dgm:t>
        <a:bodyPr/>
        <a:lstStyle/>
        <a:p>
          <a:endParaRPr lang="en-US" sz="1200">
            <a:latin typeface="Arial" panose="020B0604020202020204" pitchFamily="34" charset="0"/>
            <a:cs typeface="Arial" panose="020B0604020202020204" pitchFamily="34" charset="0"/>
          </a:endParaRPr>
        </a:p>
      </dgm:t>
    </dgm:pt>
    <dgm:pt modelId="{5036D820-D164-43F8-B0D5-E787D5D00DF5}" type="sibTrans" cxnId="{94BE3427-BDDD-48F9-9ED3-F1D213B132DC}">
      <dgm:prSet/>
      <dgm:spPr/>
      <dgm:t>
        <a:bodyPr/>
        <a:lstStyle/>
        <a:p>
          <a:endParaRPr lang="en-US" sz="1200">
            <a:latin typeface="Arial" panose="020B0604020202020204" pitchFamily="34" charset="0"/>
            <a:cs typeface="Arial" panose="020B0604020202020204" pitchFamily="34" charset="0"/>
          </a:endParaRPr>
        </a:p>
      </dgm:t>
    </dgm:pt>
    <dgm:pt modelId="{15F88201-F69E-4FC2-A9B0-8C8AB843E359}">
      <dgm:prSet phldrT="[Text]" custT="1"/>
      <dgm:spPr/>
      <dgm:t>
        <a:bodyPr anchor="ctr"/>
        <a:lstStyle/>
        <a:p>
          <a:r>
            <a:rPr lang="en-US" sz="1200">
              <a:effectLst/>
              <a:latin typeface="Arial" panose="020B0604020202020204" pitchFamily="34" charset="0"/>
              <a:cs typeface="Arial" panose="020B0604020202020204" pitchFamily="34" charset="0"/>
            </a:rPr>
            <a:t>Eating/drinking in the space</a:t>
          </a:r>
          <a:endParaRPr lang="en-US" sz="1200">
            <a:latin typeface="Arial" panose="020B0604020202020204" pitchFamily="34" charset="0"/>
            <a:cs typeface="Arial" panose="020B0604020202020204" pitchFamily="34" charset="0"/>
          </a:endParaRPr>
        </a:p>
      </dgm:t>
    </dgm:pt>
    <dgm:pt modelId="{6ACA13AF-7F56-44EF-A311-E303E19BD788}" type="parTrans" cxnId="{51E2F680-05A1-4777-B4E2-24BFCBC70B1B}">
      <dgm:prSet/>
      <dgm:spPr/>
      <dgm:t>
        <a:bodyPr/>
        <a:lstStyle/>
        <a:p>
          <a:endParaRPr lang="en-US" sz="1200">
            <a:latin typeface="Arial" panose="020B0604020202020204" pitchFamily="34" charset="0"/>
            <a:cs typeface="Arial" panose="020B0604020202020204" pitchFamily="34" charset="0"/>
          </a:endParaRPr>
        </a:p>
      </dgm:t>
    </dgm:pt>
    <dgm:pt modelId="{92160B33-1E7D-4E85-97A4-511781CAE997}" type="sibTrans" cxnId="{51E2F680-05A1-4777-B4E2-24BFCBC70B1B}">
      <dgm:prSet/>
      <dgm:spPr/>
      <dgm:t>
        <a:bodyPr/>
        <a:lstStyle/>
        <a:p>
          <a:endParaRPr lang="en-US" sz="1200">
            <a:latin typeface="Arial" panose="020B0604020202020204" pitchFamily="34" charset="0"/>
            <a:cs typeface="Arial" panose="020B0604020202020204" pitchFamily="34" charset="0"/>
          </a:endParaRPr>
        </a:p>
      </dgm:t>
    </dgm:pt>
    <dgm:pt modelId="{727DAB58-9FA7-41F5-B880-CAB3CAECB1F5}">
      <dgm:prSet phldrT="[Text]" custT="1"/>
      <dgm:spPr/>
      <dgm:t>
        <a:bodyPr anchor="ctr"/>
        <a:lstStyle/>
        <a:p>
          <a:pPr>
            <a:buNone/>
          </a:pPr>
          <a:r>
            <a:rPr lang="en-US" sz="1200" dirty="0">
              <a:latin typeface="Arial" panose="020B0604020202020204" pitchFamily="34" charset="0"/>
              <a:cs typeface="Arial" panose="020B0604020202020204" pitchFamily="34" charset="0"/>
            </a:rPr>
            <a:t>   (pipetting, mixing, sonication changing cages, allergens )</a:t>
          </a:r>
        </a:p>
      </dgm:t>
    </dgm:pt>
    <dgm:pt modelId="{182BC056-2D66-410B-84C1-36F318841B54}" type="sibTrans" cxnId="{1EC9BBF6-58AB-429B-94FC-F05FADF2D13C}">
      <dgm:prSet/>
      <dgm:spPr/>
      <dgm:t>
        <a:bodyPr/>
        <a:lstStyle/>
        <a:p>
          <a:endParaRPr lang="en-US" sz="1200">
            <a:latin typeface="Arial" panose="020B0604020202020204" pitchFamily="34" charset="0"/>
            <a:cs typeface="Arial" panose="020B0604020202020204" pitchFamily="34" charset="0"/>
          </a:endParaRPr>
        </a:p>
      </dgm:t>
    </dgm:pt>
    <dgm:pt modelId="{AC88B888-E271-4449-9183-847A01A9B906}" type="parTrans" cxnId="{1EC9BBF6-58AB-429B-94FC-F05FADF2D13C}">
      <dgm:prSet/>
      <dgm:spPr/>
      <dgm:t>
        <a:bodyPr/>
        <a:lstStyle/>
        <a:p>
          <a:endParaRPr lang="en-US" sz="1200">
            <a:latin typeface="Arial" panose="020B0604020202020204" pitchFamily="34" charset="0"/>
            <a:cs typeface="Arial" panose="020B0604020202020204" pitchFamily="34" charset="0"/>
          </a:endParaRPr>
        </a:p>
      </dgm:t>
    </dgm:pt>
    <dgm:pt modelId="{EBEBD1E7-C4D3-46B7-BD92-E674C5E8E6B7}">
      <dgm:prSet custT="1"/>
      <dgm:spPr/>
      <dgm:t>
        <a:bodyPr anchor="ctr"/>
        <a:lstStyle/>
        <a:p>
          <a:endParaRPr lang="en-US" sz="1200">
            <a:latin typeface="Arial" panose="020B0604020202020204" pitchFamily="34" charset="0"/>
            <a:cs typeface="Arial" panose="020B0604020202020204" pitchFamily="34" charset="0"/>
          </a:endParaRPr>
        </a:p>
      </dgm:t>
    </dgm:pt>
    <dgm:pt modelId="{C27F8E95-B505-4D7C-BA53-25FDB8B59BD5}" type="parTrans" cxnId="{6B4AF1E8-1034-4463-BCC6-4F8A3AF569A5}">
      <dgm:prSet/>
      <dgm:spPr/>
      <dgm:t>
        <a:bodyPr/>
        <a:lstStyle/>
        <a:p>
          <a:endParaRPr lang="en-US"/>
        </a:p>
      </dgm:t>
    </dgm:pt>
    <dgm:pt modelId="{931652D5-4B8D-4BB9-9E29-A3E62112F006}" type="sibTrans" cxnId="{6B4AF1E8-1034-4463-BCC6-4F8A3AF569A5}">
      <dgm:prSet/>
      <dgm:spPr/>
      <dgm:t>
        <a:bodyPr/>
        <a:lstStyle/>
        <a:p>
          <a:endParaRPr lang="en-US"/>
        </a:p>
      </dgm:t>
    </dgm:pt>
    <dgm:pt modelId="{9D59FE6C-B796-42E0-B316-13C5A7909625}">
      <dgm:prSet custT="1"/>
      <dgm:spPr/>
      <dgm:t>
        <a:bodyPr anchor="ctr"/>
        <a:lstStyle/>
        <a:p>
          <a:endParaRPr lang="en-US" sz="1200">
            <a:latin typeface="Arial" panose="020B0604020202020204" pitchFamily="34" charset="0"/>
            <a:cs typeface="Arial" panose="020B0604020202020204" pitchFamily="34" charset="0"/>
          </a:endParaRPr>
        </a:p>
      </dgm:t>
    </dgm:pt>
    <dgm:pt modelId="{E4005813-B123-4A9C-93AC-9D9872A49D67}" type="parTrans" cxnId="{51A64EAD-B5BD-485F-AABF-1E7E045D7C02}">
      <dgm:prSet/>
      <dgm:spPr/>
      <dgm:t>
        <a:bodyPr/>
        <a:lstStyle/>
        <a:p>
          <a:endParaRPr lang="en-US"/>
        </a:p>
      </dgm:t>
    </dgm:pt>
    <dgm:pt modelId="{7E0DD2F9-508B-44A1-BC9D-1FC3C2BCC87E}" type="sibTrans" cxnId="{51A64EAD-B5BD-485F-AABF-1E7E045D7C02}">
      <dgm:prSet/>
      <dgm:spPr/>
      <dgm:t>
        <a:bodyPr/>
        <a:lstStyle/>
        <a:p>
          <a:endParaRPr lang="en-US"/>
        </a:p>
      </dgm:t>
    </dgm:pt>
    <dgm:pt modelId="{0A5E7FC0-A9C4-4E17-9175-DE717BF7F82C}">
      <dgm:prSet custT="1"/>
      <dgm:spPr/>
      <dgm:t>
        <a:bodyPr anchor="ctr"/>
        <a:lstStyle/>
        <a:p>
          <a:pPr>
            <a:buFont typeface="Arial" panose="020B0604020202020204" pitchFamily="34" charset="0"/>
            <a:buChar char="•"/>
          </a:pPr>
          <a:endParaRPr lang="en-US" sz="1200">
            <a:latin typeface="Arial" panose="020B0604020202020204" pitchFamily="34" charset="0"/>
            <a:cs typeface="Arial" panose="020B0604020202020204" pitchFamily="34" charset="0"/>
          </a:endParaRPr>
        </a:p>
      </dgm:t>
    </dgm:pt>
    <dgm:pt modelId="{37C3381E-CB51-415D-B53D-7E658D1617EF}" type="parTrans" cxnId="{A8CF3857-92CD-47D4-BED8-60B4329FAD86}">
      <dgm:prSet/>
      <dgm:spPr/>
      <dgm:t>
        <a:bodyPr/>
        <a:lstStyle/>
        <a:p>
          <a:endParaRPr lang="en-US"/>
        </a:p>
      </dgm:t>
    </dgm:pt>
    <dgm:pt modelId="{DC50BA87-FBAB-453D-B299-1EBFA7F6A2CC}" type="sibTrans" cxnId="{A8CF3857-92CD-47D4-BED8-60B4329FAD86}">
      <dgm:prSet/>
      <dgm:spPr/>
      <dgm:t>
        <a:bodyPr/>
        <a:lstStyle/>
        <a:p>
          <a:endParaRPr lang="en-US"/>
        </a:p>
      </dgm:t>
    </dgm:pt>
    <dgm:pt modelId="{A6258425-CEAB-4641-BB8A-B94B71FCCD77}">
      <dgm:prSet phldrT="[Text]" custT="1"/>
      <dgm:spPr/>
      <dgm:t>
        <a:bodyPr anchor="ctr"/>
        <a:lstStyle/>
        <a:p>
          <a:endParaRPr lang="en-US" sz="1200">
            <a:latin typeface="Arial" panose="020B0604020202020204" pitchFamily="34" charset="0"/>
            <a:cs typeface="Arial" panose="020B0604020202020204" pitchFamily="34" charset="0"/>
          </a:endParaRPr>
        </a:p>
      </dgm:t>
    </dgm:pt>
    <dgm:pt modelId="{9996695F-8F6D-4E30-8A81-1857188C7BF6}" type="parTrans" cxnId="{0FE897BD-A533-41F4-B9C9-2D88BCF32F1C}">
      <dgm:prSet/>
      <dgm:spPr/>
      <dgm:t>
        <a:bodyPr/>
        <a:lstStyle/>
        <a:p>
          <a:endParaRPr lang="en-US"/>
        </a:p>
      </dgm:t>
    </dgm:pt>
    <dgm:pt modelId="{7419E5D4-5D95-4FBF-B3C7-E0E98E22F3E4}" type="sibTrans" cxnId="{0FE897BD-A533-41F4-B9C9-2D88BCF32F1C}">
      <dgm:prSet/>
      <dgm:spPr/>
      <dgm:t>
        <a:bodyPr/>
        <a:lstStyle/>
        <a:p>
          <a:endParaRPr lang="en-US"/>
        </a:p>
      </dgm:t>
    </dgm:pt>
    <dgm:pt modelId="{8971FD76-7B10-42E6-808B-04E1069832E8}" type="pres">
      <dgm:prSet presAssocID="{802C95C5-16E8-4F49-8019-0EC964564D63}" presName="Name0" presStyleCnt="0">
        <dgm:presLayoutVars>
          <dgm:dir/>
          <dgm:resizeHandles val="exact"/>
        </dgm:presLayoutVars>
      </dgm:prSet>
      <dgm:spPr/>
    </dgm:pt>
    <dgm:pt modelId="{4D6D203C-B937-4031-9AF3-38C269AD7EF9}" type="pres">
      <dgm:prSet presAssocID="{71FB820D-20C5-4B1A-B7B4-244DFE24A5B6}" presName="node" presStyleLbl="node1" presStyleIdx="0" presStyleCnt="4" custAng="0" custLinFactX="-45451" custLinFactNeighborX="-100000" custLinFactNeighborY="-19633">
        <dgm:presLayoutVars>
          <dgm:bulletEnabled val="1"/>
        </dgm:presLayoutVars>
      </dgm:prSet>
      <dgm:spPr>
        <a:prstGeom prst="roundRect">
          <a:avLst/>
        </a:prstGeom>
      </dgm:spPr>
    </dgm:pt>
    <dgm:pt modelId="{01373FB4-D12F-4980-A767-A2D56BF9C411}" type="pres">
      <dgm:prSet presAssocID="{4A62374D-C141-4624-A400-B60F9FE5C2C1}" presName="sibTrans" presStyleCnt="0"/>
      <dgm:spPr/>
    </dgm:pt>
    <dgm:pt modelId="{E56D0F3D-410E-49A9-8B17-3D24A555FA88}" type="pres">
      <dgm:prSet presAssocID="{6423649B-B08A-44BE-B8C4-B60A54257F7F}" presName="node" presStyleLbl="node1" presStyleIdx="1" presStyleCnt="4">
        <dgm:presLayoutVars>
          <dgm:bulletEnabled val="1"/>
        </dgm:presLayoutVars>
      </dgm:prSet>
      <dgm:spPr>
        <a:prstGeom prst="roundRect">
          <a:avLst/>
        </a:prstGeom>
      </dgm:spPr>
    </dgm:pt>
    <dgm:pt modelId="{B6269BC5-FDDF-449B-89EA-4151E8FCB2CD}" type="pres">
      <dgm:prSet presAssocID="{1977C765-22B5-4B49-A409-105C29CA018A}" presName="sibTrans" presStyleCnt="0"/>
      <dgm:spPr/>
    </dgm:pt>
    <dgm:pt modelId="{36459F69-0006-40CF-B5B3-43E2B05E85F7}" type="pres">
      <dgm:prSet presAssocID="{DB88586F-4B90-4373-A6AC-87FFFA82DE99}" presName="node" presStyleLbl="node1" presStyleIdx="2" presStyleCnt="4" custScaleX="104458">
        <dgm:presLayoutVars>
          <dgm:bulletEnabled val="1"/>
        </dgm:presLayoutVars>
      </dgm:prSet>
      <dgm:spPr>
        <a:prstGeom prst="roundRect">
          <a:avLst/>
        </a:prstGeom>
      </dgm:spPr>
    </dgm:pt>
    <dgm:pt modelId="{1623FE5D-A397-4377-A0A6-7ED61F11B45B}" type="pres">
      <dgm:prSet presAssocID="{9DF60516-0886-4D02-9DFA-27EE7E101292}" presName="sibTrans" presStyleCnt="0"/>
      <dgm:spPr/>
    </dgm:pt>
    <dgm:pt modelId="{D575A81F-6FAC-42F2-A087-6FC5594D560F}" type="pres">
      <dgm:prSet presAssocID="{761FFDD6-0162-4E6B-806D-AEAA4A5DCE2D}" presName="node" presStyleLbl="node1" presStyleIdx="3" presStyleCnt="4">
        <dgm:presLayoutVars>
          <dgm:bulletEnabled val="1"/>
        </dgm:presLayoutVars>
      </dgm:prSet>
      <dgm:spPr>
        <a:prstGeom prst="roundRect">
          <a:avLst/>
        </a:prstGeom>
      </dgm:spPr>
    </dgm:pt>
  </dgm:ptLst>
  <dgm:cxnLst>
    <dgm:cxn modelId="{71063200-0867-43EA-BD7F-7F94A63167A7}" srcId="{802C95C5-16E8-4F49-8019-0EC964564D63}" destId="{71FB820D-20C5-4B1A-B7B4-244DFE24A5B6}" srcOrd="0" destOrd="0" parTransId="{52294C56-B8B7-4C53-8FA4-C97584B6BFFD}" sibTransId="{4A62374D-C141-4624-A400-B60F9FE5C2C1}"/>
    <dgm:cxn modelId="{7D6F8908-A0AD-4B8A-9070-005E04CD174B}" type="presOf" srcId="{055F0121-9740-4833-A783-034EE007A481}" destId="{4D6D203C-B937-4031-9AF3-38C269AD7EF9}" srcOrd="0" destOrd="1" presId="urn:microsoft.com/office/officeart/2005/8/layout/hList6"/>
    <dgm:cxn modelId="{20F18D0A-DA09-4F7D-B502-6D588C5C4EBD}" type="presOf" srcId="{0318DCA2-3DE5-446A-97C9-B0A0D51BAE86}" destId="{D575A81F-6FAC-42F2-A087-6FC5594D560F}" srcOrd="0" destOrd="3" presId="urn:microsoft.com/office/officeart/2005/8/layout/hList6"/>
    <dgm:cxn modelId="{ED85D41B-8C64-4EF8-98FA-12A8B1809BCC}" type="presOf" srcId="{802C95C5-16E8-4F49-8019-0EC964564D63}" destId="{8971FD76-7B10-42E6-808B-04E1069832E8}" srcOrd="0" destOrd="0" presId="urn:microsoft.com/office/officeart/2005/8/layout/hList6"/>
    <dgm:cxn modelId="{9FC2EE23-B75E-43E6-B269-C056E503F1E1}" type="presOf" srcId="{DB88586F-4B90-4373-A6AC-87FFFA82DE99}" destId="{36459F69-0006-40CF-B5B3-43E2B05E85F7}" srcOrd="0" destOrd="0" presId="urn:microsoft.com/office/officeart/2005/8/layout/hList6"/>
    <dgm:cxn modelId="{94BE3427-BDDD-48F9-9ED3-F1D213B132DC}" srcId="{DB88586F-4B90-4373-A6AC-87FFFA82DE99}" destId="{FEFC0E7F-8570-4767-98C6-1507E4A36815}" srcOrd="1" destOrd="0" parTransId="{5BA7A261-B715-4969-A954-1CF0ACD7DCFD}" sibTransId="{5036D820-D164-43F8-B0D5-E787D5D00DF5}"/>
    <dgm:cxn modelId="{AEA15B2F-AE20-4FFC-B665-99955159106E}" srcId="{DB88586F-4B90-4373-A6AC-87FFFA82DE99}" destId="{B398F539-5BEA-450F-AEA1-6C330D9B2172}" srcOrd="0" destOrd="0" parTransId="{8634C274-4ADB-4AE1-B4C3-501E4B5E6ADB}" sibTransId="{EBF81338-699B-4560-B4C0-C31C1277555A}"/>
    <dgm:cxn modelId="{EF700C35-8B02-4986-BE79-608CACD0CED1}" srcId="{802C95C5-16E8-4F49-8019-0EC964564D63}" destId="{6423649B-B08A-44BE-B8C4-B60A54257F7F}" srcOrd="1" destOrd="0" parTransId="{B8C2989C-635B-4C06-A5D9-86DD61213674}" sibTransId="{1977C765-22B5-4B49-A409-105C29CA018A}"/>
    <dgm:cxn modelId="{A3092938-C158-4D8D-B413-B25DF0F3FC64}" type="presOf" srcId="{84AE86EC-A7F2-496D-BC92-6DC34A6EF50D}" destId="{D575A81F-6FAC-42F2-A087-6FC5594D560F}" srcOrd="0" destOrd="2" presId="urn:microsoft.com/office/officeart/2005/8/layout/hList6"/>
    <dgm:cxn modelId="{F9BBF35F-1933-4E52-ACD1-2A6C9CF416F6}" srcId="{761FFDD6-0162-4E6B-806D-AEAA4A5DCE2D}" destId="{5D6B1C07-24A5-4DC3-BE7E-DD916DA73BA5}" srcOrd="0" destOrd="0" parTransId="{2F0E5F73-14F9-4B0A-AEC4-0ED71FD8EB88}" sibTransId="{E3D38CF2-CC09-4C59-AE0A-54B3B9397946}"/>
    <dgm:cxn modelId="{A7443B44-AE09-4885-85EE-A1D51C98A4BD}" srcId="{DB88586F-4B90-4373-A6AC-87FFFA82DE99}" destId="{7862B572-22C1-42A6-93C9-1D3619EECC01}" srcOrd="4" destOrd="0" parTransId="{A777891F-417F-4685-93F5-0C5C758E9A72}" sibTransId="{7C0DA511-F6E2-4182-A125-263C6012B6D1}"/>
    <dgm:cxn modelId="{AABC654A-A8B6-4C42-9515-BF9DC9657D21}" srcId="{6423649B-B08A-44BE-B8C4-B60A54257F7F}" destId="{25CCB0F0-FFEF-49B7-8A7E-79F5188B01CF}" srcOrd="0" destOrd="0" parTransId="{893A8D42-DA91-4F71-9C2B-B6C30887AE1F}" sibTransId="{EA109FEF-187D-4263-982C-445DDCE78F1B}"/>
    <dgm:cxn modelId="{FB2ADF4A-B798-4762-B163-178F7A981BBF}" type="presOf" srcId="{761FFDD6-0162-4E6B-806D-AEAA4A5DCE2D}" destId="{D575A81F-6FAC-42F2-A087-6FC5594D560F}" srcOrd="0" destOrd="0" presId="urn:microsoft.com/office/officeart/2005/8/layout/hList6"/>
    <dgm:cxn modelId="{B5352E4C-6A17-46DC-9AD9-FD4BB9A338FE}" srcId="{71FB820D-20C5-4B1A-B7B4-244DFE24A5B6}" destId="{055F0121-9740-4833-A783-034EE007A481}" srcOrd="0" destOrd="0" parTransId="{B35E19DF-A20A-4D95-975C-A609D57A211E}" sibTransId="{94C59601-6FC0-48B0-B11B-10A8C2DD83FE}"/>
    <dgm:cxn modelId="{E18E546C-F93C-4BF6-9A94-C45313227BE1}" type="presOf" srcId="{9D59FE6C-B796-42E0-B316-13C5A7909625}" destId="{D575A81F-6FAC-42F2-A087-6FC5594D560F}" srcOrd="0" destOrd="4" presId="urn:microsoft.com/office/officeart/2005/8/layout/hList6"/>
    <dgm:cxn modelId="{08D6024F-5DB7-4B56-8889-5F35D28FFE2D}" type="presOf" srcId="{6FEE67C4-14ED-4556-937C-FCC6BC88E385}" destId="{E56D0F3D-410E-49A9-8B17-3D24A555FA88}" srcOrd="0" destOrd="2" presId="urn:microsoft.com/office/officeart/2005/8/layout/hList6"/>
    <dgm:cxn modelId="{4851586F-673C-4971-B166-DE6F2EEB3D26}" type="presOf" srcId="{7862B572-22C1-42A6-93C9-1D3619EECC01}" destId="{36459F69-0006-40CF-B5B3-43E2B05E85F7}" srcOrd="0" destOrd="5" presId="urn:microsoft.com/office/officeart/2005/8/layout/hList6"/>
    <dgm:cxn modelId="{5FE91873-3167-4316-BD59-3C5C19FEFB49}" type="presOf" srcId="{EBEBD1E7-C4D3-46B7-BD92-E674C5E8E6B7}" destId="{D575A81F-6FAC-42F2-A087-6FC5594D560F}" srcOrd="0" destOrd="5" presId="urn:microsoft.com/office/officeart/2005/8/layout/hList6"/>
    <dgm:cxn modelId="{8A0AE753-7034-4F08-9091-CE1F9FCD781A}" type="presOf" srcId="{A6258425-CEAB-4641-BB8A-B94B71FCCD77}" destId="{36459F69-0006-40CF-B5B3-43E2B05E85F7}" srcOrd="0" destOrd="4" presId="urn:microsoft.com/office/officeart/2005/8/layout/hList6"/>
    <dgm:cxn modelId="{A8CF3857-92CD-47D4-BED8-60B4329FAD86}" srcId="{6423649B-B08A-44BE-B8C4-B60A54257F7F}" destId="{0A5E7FC0-A9C4-4E17-9175-DE717BF7F82C}" srcOrd="3" destOrd="0" parTransId="{37C3381E-CB51-415D-B53D-7E658D1617EF}" sibTransId="{DC50BA87-FBAB-453D-B299-1EBFA7F6A2CC}"/>
    <dgm:cxn modelId="{51E2F680-05A1-4777-B4E2-24BFCBC70B1B}" srcId="{DB88586F-4B90-4373-A6AC-87FFFA82DE99}" destId="{15F88201-F69E-4FC2-A9B0-8C8AB843E359}" srcOrd="2" destOrd="0" parTransId="{6ACA13AF-7F56-44EF-A311-E303E19BD788}" sibTransId="{92160B33-1E7D-4E85-97A4-511781CAE997}"/>
    <dgm:cxn modelId="{A99C9989-BF56-4659-8066-9E75CBA7C81F}" srcId="{6423649B-B08A-44BE-B8C4-B60A54257F7F}" destId="{0F0AED2A-16DE-4C47-9F34-AB93EB4209A5}" srcOrd="2" destOrd="0" parTransId="{BF9320D4-DFC8-43D2-86B0-63E9D8F3B910}" sibTransId="{70FB7357-712F-4E5B-89F0-7960514B34A0}"/>
    <dgm:cxn modelId="{4E4A8A8C-C1C5-4A24-982C-3019A812FA29}" type="presOf" srcId="{5D6B1C07-24A5-4DC3-BE7E-DD916DA73BA5}" destId="{D575A81F-6FAC-42F2-A087-6FC5594D560F}" srcOrd="0" destOrd="1" presId="urn:microsoft.com/office/officeart/2005/8/layout/hList6"/>
    <dgm:cxn modelId="{8C60D08D-A171-41AA-A4B5-F58C6468DF67}" type="presOf" srcId="{0F0AED2A-16DE-4C47-9F34-AB93EB4209A5}" destId="{E56D0F3D-410E-49A9-8B17-3D24A555FA88}" srcOrd="0" destOrd="3" presId="urn:microsoft.com/office/officeart/2005/8/layout/hList6"/>
    <dgm:cxn modelId="{E74DE890-8146-497C-B812-F63816BCFAA3}" type="presOf" srcId="{FEFC0E7F-8570-4767-98C6-1507E4A36815}" destId="{36459F69-0006-40CF-B5B3-43E2B05E85F7}" srcOrd="0" destOrd="2" presId="urn:microsoft.com/office/officeart/2005/8/layout/hList6"/>
    <dgm:cxn modelId="{B2121F95-174C-4C2E-8CCF-5A3AF2D0A7E0}" type="presOf" srcId="{0A5E7FC0-A9C4-4E17-9175-DE717BF7F82C}" destId="{E56D0F3D-410E-49A9-8B17-3D24A555FA88}" srcOrd="0" destOrd="4" presId="urn:microsoft.com/office/officeart/2005/8/layout/hList6"/>
    <dgm:cxn modelId="{9C815D9B-50FF-409E-9B8F-F1B87421AF3C}" srcId="{802C95C5-16E8-4F49-8019-0EC964564D63}" destId="{DB88586F-4B90-4373-A6AC-87FFFA82DE99}" srcOrd="2" destOrd="0" parTransId="{2C9502AA-2107-41F3-A9EE-1E80628BC1F4}" sibTransId="{9DF60516-0886-4D02-9DFA-27EE7E101292}"/>
    <dgm:cxn modelId="{51A64EAD-B5BD-485F-AABF-1E7E045D7C02}" srcId="{761FFDD6-0162-4E6B-806D-AEAA4A5DCE2D}" destId="{9D59FE6C-B796-42E0-B316-13C5A7909625}" srcOrd="3" destOrd="0" parTransId="{E4005813-B123-4A9C-93AC-9D9872A49D67}" sibTransId="{7E0DD2F9-508B-44A1-BC9D-1FC3C2BCC87E}"/>
    <dgm:cxn modelId="{2DAE91B8-AEE9-4367-B7F5-5521F81BEB98}" type="presOf" srcId="{69140C8D-3C1E-4EA7-BE88-A63D2A62890F}" destId="{4D6D203C-B937-4031-9AF3-38C269AD7EF9}" srcOrd="0" destOrd="3" presId="urn:microsoft.com/office/officeart/2005/8/layout/hList6"/>
    <dgm:cxn modelId="{0FE897BD-A533-41F4-B9C9-2D88BCF32F1C}" srcId="{DB88586F-4B90-4373-A6AC-87FFFA82DE99}" destId="{A6258425-CEAB-4641-BB8A-B94B71FCCD77}" srcOrd="3" destOrd="0" parTransId="{9996695F-8F6D-4E30-8A81-1857188C7BF6}" sibTransId="{7419E5D4-5D95-4FBF-B3C7-E0E98E22F3E4}"/>
    <dgm:cxn modelId="{0EBF6DCD-DFDC-4918-89F7-CDB65C9AFCFC}" srcId="{802C95C5-16E8-4F49-8019-0EC964564D63}" destId="{761FFDD6-0162-4E6B-806D-AEAA4A5DCE2D}" srcOrd="3" destOrd="0" parTransId="{7AAEF045-A8AF-4370-86D4-EC83552EDC16}" sibTransId="{0EFC66AF-6B77-4143-BB5E-FBA3E169A698}"/>
    <dgm:cxn modelId="{6B4012D0-8A0A-430D-B04E-E26DD7D939C3}" srcId="{761FFDD6-0162-4E6B-806D-AEAA4A5DCE2D}" destId="{0318DCA2-3DE5-446A-97C9-B0A0D51BAE86}" srcOrd="2" destOrd="0" parTransId="{67FBFAC2-3FBE-4DEE-A09F-6BD6B99021DD}" sibTransId="{FB9A02AD-B91B-4422-8D7C-E52DBBBE88AD}"/>
    <dgm:cxn modelId="{CB0D52D1-FD33-4C9F-8A29-E21AB4FF2B85}" type="presOf" srcId="{6423649B-B08A-44BE-B8C4-B60A54257F7F}" destId="{E56D0F3D-410E-49A9-8B17-3D24A555FA88}" srcOrd="0" destOrd="0" presId="urn:microsoft.com/office/officeart/2005/8/layout/hList6"/>
    <dgm:cxn modelId="{B48853D2-35B7-4582-AC8A-DA85A745E073}" srcId="{761FFDD6-0162-4E6B-806D-AEAA4A5DCE2D}" destId="{84AE86EC-A7F2-496D-BC92-6DC34A6EF50D}" srcOrd="1" destOrd="0" parTransId="{3357FB66-E6EB-49ED-A1A6-56051459E127}" sibTransId="{059F1702-F8E7-436E-9E1B-CF3972500638}"/>
    <dgm:cxn modelId="{02A8A2D5-AB8C-41B9-98D3-A5396BD1377F}" type="presOf" srcId="{25CCB0F0-FFEF-49B7-8A7E-79F5188B01CF}" destId="{E56D0F3D-410E-49A9-8B17-3D24A555FA88}" srcOrd="0" destOrd="1" presId="urn:microsoft.com/office/officeart/2005/8/layout/hList6"/>
    <dgm:cxn modelId="{E6743EE1-8E40-43A9-B20C-7A4CE9AAFD3F}" type="presOf" srcId="{71FB820D-20C5-4B1A-B7B4-244DFE24A5B6}" destId="{4D6D203C-B937-4031-9AF3-38C269AD7EF9}" srcOrd="0" destOrd="0" presId="urn:microsoft.com/office/officeart/2005/8/layout/hList6"/>
    <dgm:cxn modelId="{E39B90E4-9304-4B45-BE71-72AED8B23330}" type="presOf" srcId="{15F88201-F69E-4FC2-A9B0-8C8AB843E359}" destId="{36459F69-0006-40CF-B5B3-43E2B05E85F7}" srcOrd="0" destOrd="3" presId="urn:microsoft.com/office/officeart/2005/8/layout/hList6"/>
    <dgm:cxn modelId="{D0BE24E6-9421-4C8D-8B2F-3CBD345A06A2}" type="presOf" srcId="{B398F539-5BEA-450F-AEA1-6C330D9B2172}" destId="{36459F69-0006-40CF-B5B3-43E2B05E85F7}" srcOrd="0" destOrd="1" presId="urn:microsoft.com/office/officeart/2005/8/layout/hList6"/>
    <dgm:cxn modelId="{6B4AF1E8-1034-4463-BCC6-4F8A3AF569A5}" srcId="{761FFDD6-0162-4E6B-806D-AEAA4A5DCE2D}" destId="{EBEBD1E7-C4D3-46B7-BD92-E674C5E8E6B7}" srcOrd="4" destOrd="0" parTransId="{C27F8E95-B505-4D7C-BA53-25FDB8B59BD5}" sibTransId="{931652D5-4B8D-4BB9-9E29-A3E62112F006}"/>
    <dgm:cxn modelId="{2965D9F1-0305-4AA8-8B04-91710235113F}" type="presOf" srcId="{727DAB58-9FA7-41F5-B880-CAB3CAECB1F5}" destId="{4D6D203C-B937-4031-9AF3-38C269AD7EF9}" srcOrd="0" destOrd="2" presId="urn:microsoft.com/office/officeart/2005/8/layout/hList6"/>
    <dgm:cxn modelId="{9BBFE5F2-FC1B-4CFE-8ADC-686DE0D6B59B}" srcId="{6423649B-B08A-44BE-B8C4-B60A54257F7F}" destId="{6FEE67C4-14ED-4556-937C-FCC6BC88E385}" srcOrd="1" destOrd="0" parTransId="{8C1BEF4A-ADE4-4981-84BE-E7B5BC1F2E55}" sibTransId="{F4EE4D30-2908-41C9-8354-549346AC2283}"/>
    <dgm:cxn modelId="{1EC9BBF6-58AB-429B-94FC-F05FADF2D13C}" srcId="{71FB820D-20C5-4B1A-B7B4-244DFE24A5B6}" destId="{727DAB58-9FA7-41F5-B880-CAB3CAECB1F5}" srcOrd="1" destOrd="0" parTransId="{AC88B888-E271-4449-9183-847A01A9B906}" sibTransId="{182BC056-2D66-410B-84C1-36F318841B54}"/>
    <dgm:cxn modelId="{46576DFD-E9CB-4F30-8186-1D658F44679D}" srcId="{71FB820D-20C5-4B1A-B7B4-244DFE24A5B6}" destId="{69140C8D-3C1E-4EA7-BE88-A63D2A62890F}" srcOrd="2" destOrd="0" parTransId="{995826D3-1FB5-4596-9F06-33343BC10474}" sibTransId="{E0DC5AD3-9CA9-46D0-9849-065517A3142A}"/>
    <dgm:cxn modelId="{A61C5B47-644D-4E90-9B01-D4AADF4CFFAE}" type="presParOf" srcId="{8971FD76-7B10-42E6-808B-04E1069832E8}" destId="{4D6D203C-B937-4031-9AF3-38C269AD7EF9}" srcOrd="0" destOrd="0" presId="urn:microsoft.com/office/officeart/2005/8/layout/hList6"/>
    <dgm:cxn modelId="{ABD4BCAB-9A31-45DF-8E00-792BA4B50EA8}" type="presParOf" srcId="{8971FD76-7B10-42E6-808B-04E1069832E8}" destId="{01373FB4-D12F-4980-A767-A2D56BF9C411}" srcOrd="1" destOrd="0" presId="urn:microsoft.com/office/officeart/2005/8/layout/hList6"/>
    <dgm:cxn modelId="{7725AFE8-69F2-40A8-A8D7-7A149DE4C9BE}" type="presParOf" srcId="{8971FD76-7B10-42E6-808B-04E1069832E8}" destId="{E56D0F3D-410E-49A9-8B17-3D24A555FA88}" srcOrd="2" destOrd="0" presId="urn:microsoft.com/office/officeart/2005/8/layout/hList6"/>
    <dgm:cxn modelId="{854C8CF3-C4D8-49DC-8EE8-1C8C87D5493B}" type="presParOf" srcId="{8971FD76-7B10-42E6-808B-04E1069832E8}" destId="{B6269BC5-FDDF-449B-89EA-4151E8FCB2CD}" srcOrd="3" destOrd="0" presId="urn:microsoft.com/office/officeart/2005/8/layout/hList6"/>
    <dgm:cxn modelId="{CA855E30-5698-4ED3-BBF8-5ABFB86AE9EC}" type="presParOf" srcId="{8971FD76-7B10-42E6-808B-04E1069832E8}" destId="{36459F69-0006-40CF-B5B3-43E2B05E85F7}" srcOrd="4" destOrd="0" presId="urn:microsoft.com/office/officeart/2005/8/layout/hList6"/>
    <dgm:cxn modelId="{9E39CC01-A241-4159-A060-155C13EC0263}" type="presParOf" srcId="{8971FD76-7B10-42E6-808B-04E1069832E8}" destId="{1623FE5D-A397-4377-A0A6-7ED61F11B45B}" srcOrd="5" destOrd="0" presId="urn:microsoft.com/office/officeart/2005/8/layout/hList6"/>
    <dgm:cxn modelId="{33FBA0E9-D81B-4F13-B1DB-0F283E29DBFB}" type="presParOf" srcId="{8971FD76-7B10-42E6-808B-04E1069832E8}" destId="{D575A81F-6FAC-42F2-A087-6FC5594D560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7953060-FDBA-4A30-BADB-EAE90630912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D5A3424-6B10-4A1D-959A-A90156DD84BC}">
      <dgm:prSet phldrT="[Text]" custT="1"/>
      <dgm:spPr/>
      <dgm:t>
        <a:bodyPr/>
        <a:lstStyle/>
        <a:p>
          <a:r>
            <a:rPr lang="en-US" sz="4400"/>
            <a:t>Support/ Questions</a:t>
          </a:r>
        </a:p>
      </dgm:t>
    </dgm:pt>
    <dgm:pt modelId="{D4772061-0779-4C44-AB1D-374FFD14E737}" type="parTrans" cxnId="{5C303341-C988-4724-BB83-3DA0F0F8457F}">
      <dgm:prSet/>
      <dgm:spPr/>
      <dgm:t>
        <a:bodyPr/>
        <a:lstStyle/>
        <a:p>
          <a:endParaRPr lang="en-US"/>
        </a:p>
      </dgm:t>
    </dgm:pt>
    <dgm:pt modelId="{5F3D52D4-AD3A-4EB2-A09A-CA5CB42424AC}" type="sibTrans" cxnId="{5C303341-C988-4724-BB83-3DA0F0F8457F}">
      <dgm:prSet/>
      <dgm:spPr/>
      <dgm:t>
        <a:bodyPr/>
        <a:lstStyle/>
        <a:p>
          <a:endParaRPr lang="en-US"/>
        </a:p>
      </dgm:t>
    </dgm:pt>
    <dgm:pt modelId="{A87C31BA-617A-4AA0-88DF-9B6F396A1B1C}">
      <dgm:prSet phldrT="[Text]" custT="1"/>
      <dgm:spPr>
        <a:solidFill>
          <a:schemeClr val="accent6">
            <a:lumMod val="60000"/>
            <a:lumOff val="40000"/>
          </a:schemeClr>
        </a:solidFill>
      </dgm:spPr>
      <dgm:t>
        <a:bodyPr/>
        <a:lstStyle/>
        <a:p>
          <a:r>
            <a:rPr lang="en-US" sz="1800" b="1" dirty="0">
              <a:solidFill>
                <a:schemeClr val="tx1"/>
              </a:solidFill>
            </a:rPr>
            <a:t>IBC</a:t>
          </a:r>
        </a:p>
        <a:p>
          <a:r>
            <a:rPr lang="en-US" sz="1800" b="1" dirty="0">
              <a:solidFill>
                <a:schemeClr val="tx1"/>
              </a:solidFill>
            </a:rPr>
            <a:t>Veena Naik </a:t>
          </a:r>
        </a:p>
        <a:p>
          <a:r>
            <a:rPr lang="en-US" sz="1800" dirty="0">
              <a:solidFill>
                <a:schemeClr val="tx1"/>
              </a:solidFill>
              <a:hlinkClick xmlns:r="http://schemas.openxmlformats.org/officeDocument/2006/relationships" r:id="rId1"/>
            </a:rPr>
            <a:t>IBCprogram@unt.edu</a:t>
          </a:r>
          <a:r>
            <a:rPr lang="en-US" sz="1800" dirty="0">
              <a:solidFill>
                <a:schemeClr val="tx1"/>
              </a:solidFill>
            </a:rPr>
            <a:t> | </a:t>
          </a:r>
          <a:r>
            <a:rPr lang="en-US" sz="1800" dirty="0">
              <a:solidFill>
                <a:schemeClr val="tx1"/>
              </a:solidFill>
              <a:hlinkClick xmlns:r="http://schemas.openxmlformats.org/officeDocument/2006/relationships" r:id="rId2"/>
            </a:rPr>
            <a:t>veena.naik@unt.edu</a:t>
          </a:r>
          <a:r>
            <a:rPr lang="en-US" sz="1800" dirty="0">
              <a:solidFill>
                <a:schemeClr val="tx1"/>
              </a:solidFill>
            </a:rPr>
            <a:t> </a:t>
          </a:r>
        </a:p>
      </dgm:t>
    </dgm:pt>
    <dgm:pt modelId="{7EC523C3-6F7C-401C-A911-C067EE7FDF8F}" type="parTrans" cxnId="{9800725D-2E24-46DC-AE90-F0B848DD3B38}">
      <dgm:prSet/>
      <dgm:spPr/>
      <dgm:t>
        <a:bodyPr/>
        <a:lstStyle/>
        <a:p>
          <a:endParaRPr lang="en-US"/>
        </a:p>
      </dgm:t>
    </dgm:pt>
    <dgm:pt modelId="{12A3F33D-BA32-4249-81B6-9908DCAAC0D1}" type="sibTrans" cxnId="{9800725D-2E24-46DC-AE90-F0B848DD3B38}">
      <dgm:prSet/>
      <dgm:spPr/>
      <dgm:t>
        <a:bodyPr/>
        <a:lstStyle/>
        <a:p>
          <a:endParaRPr lang="en-US"/>
        </a:p>
      </dgm:t>
    </dgm:pt>
    <dgm:pt modelId="{19C094C7-E40B-4E16-A9F5-70696A5D1517}" type="pres">
      <dgm:prSet presAssocID="{27953060-FDBA-4A30-BADB-EAE906309120}" presName="hierChild1" presStyleCnt="0">
        <dgm:presLayoutVars>
          <dgm:orgChart val="1"/>
          <dgm:chPref val="1"/>
          <dgm:dir/>
          <dgm:animOne val="branch"/>
          <dgm:animLvl val="lvl"/>
          <dgm:resizeHandles/>
        </dgm:presLayoutVars>
      </dgm:prSet>
      <dgm:spPr/>
    </dgm:pt>
    <dgm:pt modelId="{7CD2102D-072F-4620-ADAC-6A9AC2E7EF7A}" type="pres">
      <dgm:prSet presAssocID="{CD5A3424-6B10-4A1D-959A-A90156DD84BC}" presName="hierRoot1" presStyleCnt="0">
        <dgm:presLayoutVars>
          <dgm:hierBranch val="init"/>
        </dgm:presLayoutVars>
      </dgm:prSet>
      <dgm:spPr/>
    </dgm:pt>
    <dgm:pt modelId="{89B42C6B-0CF2-4F43-9C5B-1656ACE27160}" type="pres">
      <dgm:prSet presAssocID="{CD5A3424-6B10-4A1D-959A-A90156DD84BC}" presName="rootComposite1" presStyleCnt="0"/>
      <dgm:spPr/>
    </dgm:pt>
    <dgm:pt modelId="{D8BC787C-B703-4CA3-A0F4-A721CD33A622}" type="pres">
      <dgm:prSet presAssocID="{CD5A3424-6B10-4A1D-959A-A90156DD84BC}" presName="rootText1" presStyleLbl="node0" presStyleIdx="0" presStyleCnt="1" custScaleX="67264" custScaleY="33180" custLinFactNeighborX="-2039" custLinFactNeighborY="-540">
        <dgm:presLayoutVars>
          <dgm:chPref val="3"/>
        </dgm:presLayoutVars>
      </dgm:prSet>
      <dgm:spPr/>
    </dgm:pt>
    <dgm:pt modelId="{3CC02E9A-232B-4CAF-9446-7C7F4E4680F5}" type="pres">
      <dgm:prSet presAssocID="{CD5A3424-6B10-4A1D-959A-A90156DD84BC}" presName="rootConnector1" presStyleLbl="node1" presStyleIdx="0" presStyleCnt="0"/>
      <dgm:spPr/>
    </dgm:pt>
    <dgm:pt modelId="{0B5267D9-4C9E-4EF7-9F7A-A23FB6F19984}" type="pres">
      <dgm:prSet presAssocID="{CD5A3424-6B10-4A1D-959A-A90156DD84BC}" presName="hierChild2" presStyleCnt="0"/>
      <dgm:spPr/>
    </dgm:pt>
    <dgm:pt modelId="{2DD544E3-6F73-40BD-8250-545FAF3BD1F6}" type="pres">
      <dgm:prSet presAssocID="{7EC523C3-6F7C-401C-A911-C067EE7FDF8F}" presName="Name37" presStyleLbl="parChTrans1D2" presStyleIdx="0" presStyleCnt="1"/>
      <dgm:spPr/>
    </dgm:pt>
    <dgm:pt modelId="{EF6B1CF9-8A44-445F-95B1-4E53502B578F}" type="pres">
      <dgm:prSet presAssocID="{A87C31BA-617A-4AA0-88DF-9B6F396A1B1C}" presName="hierRoot2" presStyleCnt="0">
        <dgm:presLayoutVars>
          <dgm:hierBranch val="init"/>
        </dgm:presLayoutVars>
      </dgm:prSet>
      <dgm:spPr/>
    </dgm:pt>
    <dgm:pt modelId="{D5E820CB-F972-446D-B4E4-5D112B27280E}" type="pres">
      <dgm:prSet presAssocID="{A87C31BA-617A-4AA0-88DF-9B6F396A1B1C}" presName="rootComposite" presStyleCnt="0"/>
      <dgm:spPr/>
    </dgm:pt>
    <dgm:pt modelId="{B5B45696-8EFE-4520-A50F-F165049E0BFD}" type="pres">
      <dgm:prSet presAssocID="{A87C31BA-617A-4AA0-88DF-9B6F396A1B1C}" presName="rootText" presStyleLbl="node2" presStyleIdx="0" presStyleCnt="1" custScaleX="36594" custScaleY="33540" custLinFactNeighborX="-2164" custLinFactNeighborY="-35180">
        <dgm:presLayoutVars>
          <dgm:chPref val="3"/>
        </dgm:presLayoutVars>
      </dgm:prSet>
      <dgm:spPr/>
    </dgm:pt>
    <dgm:pt modelId="{9420D8A6-9EE7-4EC0-888E-EEDCF1154847}" type="pres">
      <dgm:prSet presAssocID="{A87C31BA-617A-4AA0-88DF-9B6F396A1B1C}" presName="rootConnector" presStyleLbl="node2" presStyleIdx="0" presStyleCnt="1"/>
      <dgm:spPr/>
    </dgm:pt>
    <dgm:pt modelId="{A3A1833F-4E2D-413A-AF6C-E6F827C0C182}" type="pres">
      <dgm:prSet presAssocID="{A87C31BA-617A-4AA0-88DF-9B6F396A1B1C}" presName="hierChild4" presStyleCnt="0"/>
      <dgm:spPr/>
    </dgm:pt>
    <dgm:pt modelId="{74829F5B-8357-4A9F-B344-CDCCA9FB3296}" type="pres">
      <dgm:prSet presAssocID="{A87C31BA-617A-4AA0-88DF-9B6F396A1B1C}" presName="hierChild5" presStyleCnt="0"/>
      <dgm:spPr/>
    </dgm:pt>
    <dgm:pt modelId="{BFCDA209-927D-4CD4-A3E5-023897455E2B}" type="pres">
      <dgm:prSet presAssocID="{CD5A3424-6B10-4A1D-959A-A90156DD84BC}" presName="hierChild3" presStyleCnt="0"/>
      <dgm:spPr/>
    </dgm:pt>
  </dgm:ptLst>
  <dgm:cxnLst>
    <dgm:cxn modelId="{8D0C320D-0961-488C-AAFC-CB15A857950C}" type="presOf" srcId="{CD5A3424-6B10-4A1D-959A-A90156DD84BC}" destId="{D8BC787C-B703-4CA3-A0F4-A721CD33A622}" srcOrd="0" destOrd="0" presId="urn:microsoft.com/office/officeart/2005/8/layout/orgChart1"/>
    <dgm:cxn modelId="{67DB1236-DC77-47FB-9B7D-743D274768E3}" type="presOf" srcId="{CD5A3424-6B10-4A1D-959A-A90156DD84BC}" destId="{3CC02E9A-232B-4CAF-9446-7C7F4E4680F5}" srcOrd="1" destOrd="0" presId="urn:microsoft.com/office/officeart/2005/8/layout/orgChart1"/>
    <dgm:cxn modelId="{9800725D-2E24-46DC-AE90-F0B848DD3B38}" srcId="{CD5A3424-6B10-4A1D-959A-A90156DD84BC}" destId="{A87C31BA-617A-4AA0-88DF-9B6F396A1B1C}" srcOrd="0" destOrd="0" parTransId="{7EC523C3-6F7C-401C-A911-C067EE7FDF8F}" sibTransId="{12A3F33D-BA32-4249-81B6-9908DCAAC0D1}"/>
    <dgm:cxn modelId="{5C303341-C988-4724-BB83-3DA0F0F8457F}" srcId="{27953060-FDBA-4A30-BADB-EAE906309120}" destId="{CD5A3424-6B10-4A1D-959A-A90156DD84BC}" srcOrd="0" destOrd="0" parTransId="{D4772061-0779-4C44-AB1D-374FFD14E737}" sibTransId="{5F3D52D4-AD3A-4EB2-A09A-CA5CB42424AC}"/>
    <dgm:cxn modelId="{48D23059-7E8D-4768-A660-2ECF25B86533}" type="presOf" srcId="{A87C31BA-617A-4AA0-88DF-9B6F396A1B1C}" destId="{9420D8A6-9EE7-4EC0-888E-EEDCF1154847}" srcOrd="1" destOrd="0" presId="urn:microsoft.com/office/officeart/2005/8/layout/orgChart1"/>
    <dgm:cxn modelId="{8EF5B19D-8ECF-4875-9A50-639307AD0C20}" type="presOf" srcId="{A87C31BA-617A-4AA0-88DF-9B6F396A1B1C}" destId="{B5B45696-8EFE-4520-A50F-F165049E0BFD}" srcOrd="0" destOrd="0" presId="urn:microsoft.com/office/officeart/2005/8/layout/orgChart1"/>
    <dgm:cxn modelId="{AA839DDA-6ADB-4B66-AEBF-7EF1EA9E13AD}" type="presOf" srcId="{7EC523C3-6F7C-401C-A911-C067EE7FDF8F}" destId="{2DD544E3-6F73-40BD-8250-545FAF3BD1F6}" srcOrd="0" destOrd="0" presId="urn:microsoft.com/office/officeart/2005/8/layout/orgChart1"/>
    <dgm:cxn modelId="{9BB96FDC-1137-4F5D-B62F-987C430F53AD}" type="presOf" srcId="{27953060-FDBA-4A30-BADB-EAE906309120}" destId="{19C094C7-E40B-4E16-A9F5-70696A5D1517}" srcOrd="0" destOrd="0" presId="urn:microsoft.com/office/officeart/2005/8/layout/orgChart1"/>
    <dgm:cxn modelId="{CA70B763-6912-42C6-843D-8D0AD492EFED}" type="presParOf" srcId="{19C094C7-E40B-4E16-A9F5-70696A5D1517}" destId="{7CD2102D-072F-4620-ADAC-6A9AC2E7EF7A}" srcOrd="0" destOrd="0" presId="urn:microsoft.com/office/officeart/2005/8/layout/orgChart1"/>
    <dgm:cxn modelId="{785365FF-1906-411B-B98F-792BDFA27D98}" type="presParOf" srcId="{7CD2102D-072F-4620-ADAC-6A9AC2E7EF7A}" destId="{89B42C6B-0CF2-4F43-9C5B-1656ACE27160}" srcOrd="0" destOrd="0" presId="urn:microsoft.com/office/officeart/2005/8/layout/orgChart1"/>
    <dgm:cxn modelId="{9CE754DA-696D-48BE-B8C1-91B9C500527A}" type="presParOf" srcId="{89B42C6B-0CF2-4F43-9C5B-1656ACE27160}" destId="{D8BC787C-B703-4CA3-A0F4-A721CD33A622}" srcOrd="0" destOrd="0" presId="urn:microsoft.com/office/officeart/2005/8/layout/orgChart1"/>
    <dgm:cxn modelId="{0E741197-54AB-4538-94BE-72DAC362D0FA}" type="presParOf" srcId="{89B42C6B-0CF2-4F43-9C5B-1656ACE27160}" destId="{3CC02E9A-232B-4CAF-9446-7C7F4E4680F5}" srcOrd="1" destOrd="0" presId="urn:microsoft.com/office/officeart/2005/8/layout/orgChart1"/>
    <dgm:cxn modelId="{03CFD5FB-0A94-43E2-9BFB-A17487EB3B4B}" type="presParOf" srcId="{7CD2102D-072F-4620-ADAC-6A9AC2E7EF7A}" destId="{0B5267D9-4C9E-4EF7-9F7A-A23FB6F19984}" srcOrd="1" destOrd="0" presId="urn:microsoft.com/office/officeart/2005/8/layout/orgChart1"/>
    <dgm:cxn modelId="{C2E58CF9-157B-4AD6-8A98-7C764E1FDA22}" type="presParOf" srcId="{0B5267D9-4C9E-4EF7-9F7A-A23FB6F19984}" destId="{2DD544E3-6F73-40BD-8250-545FAF3BD1F6}" srcOrd="0" destOrd="0" presId="urn:microsoft.com/office/officeart/2005/8/layout/orgChart1"/>
    <dgm:cxn modelId="{8ECA5601-0725-43FE-B137-0F7556BF19E9}" type="presParOf" srcId="{0B5267D9-4C9E-4EF7-9F7A-A23FB6F19984}" destId="{EF6B1CF9-8A44-445F-95B1-4E53502B578F}" srcOrd="1" destOrd="0" presId="urn:microsoft.com/office/officeart/2005/8/layout/orgChart1"/>
    <dgm:cxn modelId="{A3DD23B8-34D3-4CA4-A725-D65349C46F4A}" type="presParOf" srcId="{EF6B1CF9-8A44-445F-95B1-4E53502B578F}" destId="{D5E820CB-F972-446D-B4E4-5D112B27280E}" srcOrd="0" destOrd="0" presId="urn:microsoft.com/office/officeart/2005/8/layout/orgChart1"/>
    <dgm:cxn modelId="{44F2D734-970D-44D0-B209-4CC98F6C83FE}" type="presParOf" srcId="{D5E820CB-F972-446D-B4E4-5D112B27280E}" destId="{B5B45696-8EFE-4520-A50F-F165049E0BFD}" srcOrd="0" destOrd="0" presId="urn:microsoft.com/office/officeart/2005/8/layout/orgChart1"/>
    <dgm:cxn modelId="{3FCDCD69-836E-444C-A4DC-DB3A8F691DE2}" type="presParOf" srcId="{D5E820CB-F972-446D-B4E4-5D112B27280E}" destId="{9420D8A6-9EE7-4EC0-888E-EEDCF1154847}" srcOrd="1" destOrd="0" presId="urn:microsoft.com/office/officeart/2005/8/layout/orgChart1"/>
    <dgm:cxn modelId="{509D74A5-A0F5-464B-A327-D5852154BD8B}" type="presParOf" srcId="{EF6B1CF9-8A44-445F-95B1-4E53502B578F}" destId="{A3A1833F-4E2D-413A-AF6C-E6F827C0C182}" srcOrd="1" destOrd="0" presId="urn:microsoft.com/office/officeart/2005/8/layout/orgChart1"/>
    <dgm:cxn modelId="{C95460DB-3EDC-48A5-807F-072EC64D20E6}" type="presParOf" srcId="{EF6B1CF9-8A44-445F-95B1-4E53502B578F}" destId="{74829F5B-8357-4A9F-B344-CDCCA9FB3296}" srcOrd="2" destOrd="0" presId="urn:microsoft.com/office/officeart/2005/8/layout/orgChart1"/>
    <dgm:cxn modelId="{2575A2CF-71B5-4B3F-B408-D86751D0B816}" type="presParOf" srcId="{7CD2102D-072F-4620-ADAC-6A9AC2E7EF7A}" destId="{BFCDA209-927D-4CD4-A3E5-023897455E2B}"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203C-B937-4031-9AF3-38C269AD7EF9}">
      <dsp:nvSpPr>
        <dsp:cNvPr id="0" name=""/>
        <dsp:cNvSpPr/>
      </dsp:nvSpPr>
      <dsp:spPr>
        <a:xfrm rot="16200000">
          <a:off x="-1102063" y="1102063"/>
          <a:ext cx="3630599" cy="1426471"/>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accent1">
                  <a:lumMod val="75000"/>
                </a:schemeClr>
              </a:solidFill>
              <a:latin typeface="Arial" panose="020B0604020202020204" pitchFamily="34" charset="0"/>
              <a:cs typeface="Arial" panose="020B0604020202020204" pitchFamily="34" charset="0"/>
            </a:rPr>
            <a:t>Inhalation</a:t>
          </a: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Procedures that produce aerosols</a:t>
          </a:r>
        </a:p>
        <a:p>
          <a:pPr marL="114300" lvl="1" indent="-114300" algn="l" defTabSz="533400">
            <a:lnSpc>
              <a:spcPct val="90000"/>
            </a:lnSpc>
            <a:spcBef>
              <a:spcPct val="0"/>
            </a:spcBef>
            <a:spcAft>
              <a:spcPct val="15000"/>
            </a:spcAft>
            <a:buNone/>
          </a:pPr>
          <a:r>
            <a:rPr lang="en-US" sz="1200" kern="1200" dirty="0">
              <a:latin typeface="Arial" panose="020B0604020202020204" pitchFamily="34" charset="0"/>
              <a:cs typeface="Arial" panose="020B0604020202020204" pitchFamily="34" charset="0"/>
            </a:rPr>
            <a:t>   (pipetting, mixing, sonication changing cages, allergens )</a:t>
          </a: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dsp:txBody>
      <dsp:txXfrm rot="5400000">
        <a:off x="69636" y="69634"/>
        <a:ext cx="1287201" cy="3491329"/>
      </dsp:txXfrm>
    </dsp:sp>
    <dsp:sp modelId="{E56D0F3D-410E-49A9-8B17-3D24A555FA88}">
      <dsp:nvSpPr>
        <dsp:cNvPr id="0" name=""/>
        <dsp:cNvSpPr/>
      </dsp:nvSpPr>
      <dsp:spPr>
        <a:xfrm rot="16200000">
          <a:off x="432488" y="1102063"/>
          <a:ext cx="3630599" cy="1426471"/>
        </a:xfrm>
        <a:prstGeom prst="roundRect">
          <a:avLst/>
        </a:prstGeom>
        <a:solidFill>
          <a:schemeClr val="accent3">
            <a:hueOff val="903533"/>
            <a:satOff val="33333"/>
            <a:lumOff val="-49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accent1">
                  <a:lumMod val="75000"/>
                </a:schemeClr>
              </a:solidFill>
              <a:effectLst/>
              <a:latin typeface="Arial" panose="020B0604020202020204" pitchFamily="34" charset="0"/>
              <a:cs typeface="Arial" panose="020B0604020202020204" pitchFamily="34" charset="0"/>
            </a:rPr>
            <a:t>Inoculation</a:t>
          </a:r>
          <a:endParaRPr lang="en-US" sz="1400" b="1"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Needlestick</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effectLst/>
              <a:latin typeface="Arial" panose="020B0604020202020204" pitchFamily="34" charset="0"/>
              <a:cs typeface="Arial" panose="020B0604020202020204" pitchFamily="34" charset="0"/>
            </a:rPr>
            <a:t>Laceration from sharp objects (injury due to blades, scissors, broken glass)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effectLst/>
              <a:latin typeface="Arial" panose="020B0604020202020204" pitchFamily="34" charset="0"/>
              <a:cs typeface="Arial" panose="020B0604020202020204" pitchFamily="34" charset="0"/>
            </a:rPr>
            <a:t>Animal bite and scratch</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endParaRPr lang="en-US" sz="1200" kern="1200">
            <a:latin typeface="Arial" panose="020B0604020202020204" pitchFamily="34" charset="0"/>
            <a:cs typeface="Arial" panose="020B0604020202020204" pitchFamily="34" charset="0"/>
          </a:endParaRPr>
        </a:p>
      </dsp:txBody>
      <dsp:txXfrm rot="5400000">
        <a:off x="1604187" y="69634"/>
        <a:ext cx="1287201" cy="3491329"/>
      </dsp:txXfrm>
    </dsp:sp>
    <dsp:sp modelId="{36459F69-0006-40CF-B5B3-43E2B05E85F7}">
      <dsp:nvSpPr>
        <dsp:cNvPr id="0" name=""/>
        <dsp:cNvSpPr/>
      </dsp:nvSpPr>
      <dsp:spPr>
        <a:xfrm rot="16200000">
          <a:off x="1997740" y="1070267"/>
          <a:ext cx="3630599" cy="1490063"/>
        </a:xfrm>
        <a:prstGeom prst="roundRect">
          <a:avLst/>
        </a:prstGeom>
        <a:solidFill>
          <a:schemeClr val="accent3">
            <a:hueOff val="1807066"/>
            <a:satOff val="66667"/>
            <a:lumOff val="-98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accent1">
                  <a:lumMod val="75000"/>
                </a:schemeClr>
              </a:solidFill>
              <a:effectLst/>
              <a:latin typeface="Arial" panose="020B0604020202020204" pitchFamily="34" charset="0"/>
              <a:cs typeface="Arial" panose="020B0604020202020204" pitchFamily="34" charset="0"/>
            </a:rPr>
            <a:t>Ingestion</a:t>
          </a:r>
          <a:endParaRPr lang="en-US" sz="1400" b="1" kern="120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Splashing to the face, </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placing contaminated objects in mouth, </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Eating/drinking in the space</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dsp:txBody>
      <dsp:txXfrm rot="5400000">
        <a:off x="3140747" y="72738"/>
        <a:ext cx="1344585" cy="3485121"/>
      </dsp:txXfrm>
    </dsp:sp>
    <dsp:sp modelId="{D575A81F-6FAC-42F2-A087-6FC5594D560F}">
      <dsp:nvSpPr>
        <dsp:cNvPr id="0" name=""/>
        <dsp:cNvSpPr/>
      </dsp:nvSpPr>
      <dsp:spPr>
        <a:xfrm rot="16200000">
          <a:off x="3562993" y="1102063"/>
          <a:ext cx="3630599" cy="1426471"/>
        </a:xfrm>
        <a:prstGeom prst="roundRect">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endParaRPr lang="en-US" sz="1400" kern="1200">
            <a:solidFill>
              <a:srgbClr val="FF0000"/>
            </a:solidFill>
            <a:effectLst/>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US" sz="1400" b="1" kern="1200">
              <a:solidFill>
                <a:schemeClr val="accent1">
                  <a:lumMod val="75000"/>
                </a:schemeClr>
              </a:solidFill>
              <a:effectLst/>
              <a:latin typeface="Arial" panose="020B0604020202020204" pitchFamily="34" charset="0"/>
              <a:cs typeface="Arial" panose="020B0604020202020204" pitchFamily="34" charset="0"/>
            </a:rPr>
            <a:t>Contact with skin and mucous membrane</a:t>
          </a:r>
          <a:endParaRPr lang="en-US" sz="1400" b="1" kern="120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Splashes</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Contact with contaminated fomites</a:t>
          </a:r>
        </a:p>
        <a:p>
          <a:pPr marL="114300" lvl="1" indent="-114300" algn="l" defTabSz="533400">
            <a:lnSpc>
              <a:spcPct val="90000"/>
            </a:lnSpc>
            <a:spcBef>
              <a:spcPct val="0"/>
            </a:spcBef>
            <a:spcAft>
              <a:spcPct val="15000"/>
            </a:spcAft>
            <a:buChar char="•"/>
          </a:pPr>
          <a:r>
            <a:rPr lang="en-US" sz="1200" kern="1200">
              <a:effectLst/>
              <a:latin typeface="Arial" panose="020B0604020202020204" pitchFamily="34" charset="0"/>
              <a:cs typeface="Arial" panose="020B0604020202020204" pitchFamily="34" charset="0"/>
            </a:rPr>
            <a:t>Entry through broken/ cracked skin</a:t>
          </a: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Arial" panose="020B0604020202020204" pitchFamily="34" charset="0"/>
            <a:cs typeface="Arial" panose="020B0604020202020204" pitchFamily="34" charset="0"/>
          </a:endParaRPr>
        </a:p>
      </dsp:txBody>
      <dsp:txXfrm rot="5400000">
        <a:off x="4734692" y="69634"/>
        <a:ext cx="1287201" cy="3491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544E3-6F73-40BD-8250-545FAF3BD1F6}">
      <dsp:nvSpPr>
        <dsp:cNvPr id="0" name=""/>
        <dsp:cNvSpPr/>
      </dsp:nvSpPr>
      <dsp:spPr>
        <a:xfrm>
          <a:off x="5133119" y="1647193"/>
          <a:ext cx="91440" cy="339634"/>
        </a:xfrm>
        <a:custGeom>
          <a:avLst/>
          <a:gdLst/>
          <a:ahLst/>
          <a:cxnLst/>
          <a:rect l="0" t="0" r="0" b="0"/>
          <a:pathLst>
            <a:path>
              <a:moveTo>
                <a:pt x="58131" y="0"/>
              </a:moveTo>
              <a:lnTo>
                <a:pt x="45720" y="0"/>
              </a:lnTo>
              <a:lnTo>
                <a:pt x="45720" y="339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BC787C-B703-4CA3-A0F4-A721CD33A622}">
      <dsp:nvSpPr>
        <dsp:cNvPr id="0" name=""/>
        <dsp:cNvSpPr/>
      </dsp:nvSpPr>
      <dsp:spPr>
        <a:xfrm>
          <a:off x="1851985" y="0"/>
          <a:ext cx="6678528" cy="1647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a:t>Support/ Questions</a:t>
          </a:r>
        </a:p>
      </dsp:txBody>
      <dsp:txXfrm>
        <a:off x="1851985" y="0"/>
        <a:ext cx="6678528" cy="1647193"/>
      </dsp:txXfrm>
    </dsp:sp>
    <dsp:sp modelId="{B5B45696-8EFE-4520-A50F-F165049E0BFD}">
      <dsp:nvSpPr>
        <dsp:cNvPr id="0" name=""/>
        <dsp:cNvSpPr/>
      </dsp:nvSpPr>
      <dsp:spPr>
        <a:xfrm>
          <a:off x="3362160" y="1986827"/>
          <a:ext cx="3633356" cy="166506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IBC</a:t>
          </a:r>
        </a:p>
        <a:p>
          <a:pPr marL="0" lvl="0" indent="0" algn="ctr" defTabSz="800100">
            <a:lnSpc>
              <a:spcPct val="90000"/>
            </a:lnSpc>
            <a:spcBef>
              <a:spcPct val="0"/>
            </a:spcBef>
            <a:spcAft>
              <a:spcPct val="35000"/>
            </a:spcAft>
            <a:buNone/>
          </a:pPr>
          <a:r>
            <a:rPr lang="en-US" sz="1800" b="1" kern="1200" dirty="0">
              <a:solidFill>
                <a:schemeClr val="tx1"/>
              </a:solidFill>
            </a:rPr>
            <a:t>Veena Naik </a:t>
          </a:r>
        </a:p>
        <a:p>
          <a:pPr marL="0" lvl="0" indent="0" algn="ctr" defTabSz="800100">
            <a:lnSpc>
              <a:spcPct val="90000"/>
            </a:lnSpc>
            <a:spcBef>
              <a:spcPct val="0"/>
            </a:spcBef>
            <a:spcAft>
              <a:spcPct val="35000"/>
            </a:spcAft>
            <a:buNone/>
          </a:pPr>
          <a:r>
            <a:rPr lang="en-US" sz="1800" kern="1200" dirty="0">
              <a:solidFill>
                <a:schemeClr val="tx1"/>
              </a:solidFill>
              <a:hlinkClick xmlns:r="http://schemas.openxmlformats.org/officeDocument/2006/relationships" r:id="rId1"/>
            </a:rPr>
            <a:t>IBCprogram@unt.edu</a:t>
          </a:r>
          <a:r>
            <a:rPr lang="en-US" sz="1800" kern="1200" dirty="0">
              <a:solidFill>
                <a:schemeClr val="tx1"/>
              </a:solidFill>
            </a:rPr>
            <a:t> | </a:t>
          </a:r>
          <a:r>
            <a:rPr lang="en-US" sz="1800" kern="1200" dirty="0">
              <a:solidFill>
                <a:schemeClr val="tx1"/>
              </a:solidFill>
              <a:hlinkClick xmlns:r="http://schemas.openxmlformats.org/officeDocument/2006/relationships" r:id="rId2"/>
            </a:rPr>
            <a:t>veena.naik@unt.edu</a:t>
          </a:r>
          <a:r>
            <a:rPr lang="en-US" sz="1800" kern="1200" dirty="0">
              <a:solidFill>
                <a:schemeClr val="tx1"/>
              </a:solidFill>
            </a:rPr>
            <a:t> </a:t>
          </a:r>
        </a:p>
      </dsp:txBody>
      <dsp:txXfrm>
        <a:off x="3362160" y="1986827"/>
        <a:ext cx="3633356" cy="166506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Vaccinia virus which falls in the family of small pox</a:t>
            </a:r>
          </a:p>
        </p:txBody>
      </p:sp>
      <p:sp>
        <p:nvSpPr>
          <p:cNvPr id="4" name="Slide Number Placeholder 3"/>
          <p:cNvSpPr>
            <a:spLocks noGrp="1"/>
          </p:cNvSpPr>
          <p:nvPr>
            <p:ph type="sldNum" sz="quarter" idx="5"/>
          </p:nvPr>
        </p:nvSpPr>
        <p:spPr/>
        <p:txBody>
          <a:bodyPr/>
          <a:lstStyle/>
          <a:p>
            <a:fld id="{583B173B-F9AE-4CD2-AF4D-FCB2C1644010}" type="slidenum">
              <a:rPr lang="en-US" smtClean="0"/>
              <a:t>3</a:t>
            </a:fld>
            <a:endParaRPr lang="en-US"/>
          </a:p>
        </p:txBody>
      </p:sp>
    </p:spTree>
    <p:extLst>
      <p:ext uri="{BB962C8B-B14F-4D97-AF65-F5344CB8AC3E}">
        <p14:creationId xmlns:p14="http://schemas.microsoft.com/office/powerpoint/2010/main" val="404154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9C5814E6-3CC3-4DA8-B64F-A97A1770A0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3325CB43-8373-4D08-B975-A671B9A5A6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dirty="0"/>
              <a:t>Additional Biosafety Guidance Resource</a:t>
            </a:r>
          </a:p>
          <a:p>
            <a:pPr>
              <a:spcBef>
                <a:spcPct val="0"/>
              </a:spcBef>
            </a:pPr>
            <a:endParaRPr lang="en-US" altLang="en-US" dirty="0"/>
          </a:p>
        </p:txBody>
      </p:sp>
      <p:sp>
        <p:nvSpPr>
          <p:cNvPr id="120836" name="Slide Number Placeholder 3">
            <a:extLst>
              <a:ext uri="{FF2B5EF4-FFF2-40B4-BE49-F238E27FC236}">
                <a16:creationId xmlns:a16="http://schemas.microsoft.com/office/drawing/2014/main" id="{B13B03C5-0D36-4B05-BD7B-B45472FF9A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fontAlgn="base">
              <a:spcBef>
                <a:spcPct val="0"/>
              </a:spcBef>
              <a:spcAft>
                <a:spcPct val="0"/>
              </a:spcAft>
              <a:defRPr>
                <a:solidFill>
                  <a:schemeClr val="tx1"/>
                </a:solidFill>
                <a:latin typeface="Times New Roman" panose="02020603050405020304" pitchFamily="18" charset="0"/>
              </a:defRPr>
            </a:lvl6pPr>
            <a:lvl7pPr marL="3028264" indent="-232943" fontAlgn="base">
              <a:spcBef>
                <a:spcPct val="0"/>
              </a:spcBef>
              <a:spcAft>
                <a:spcPct val="0"/>
              </a:spcAft>
              <a:defRPr>
                <a:solidFill>
                  <a:schemeClr val="tx1"/>
                </a:solidFill>
                <a:latin typeface="Times New Roman" panose="02020603050405020304" pitchFamily="18" charset="0"/>
              </a:defRPr>
            </a:lvl7pPr>
            <a:lvl8pPr marL="3494151" indent="-232943" fontAlgn="base">
              <a:spcBef>
                <a:spcPct val="0"/>
              </a:spcBef>
              <a:spcAft>
                <a:spcPct val="0"/>
              </a:spcAft>
              <a:defRPr>
                <a:solidFill>
                  <a:schemeClr val="tx1"/>
                </a:solidFill>
                <a:latin typeface="Times New Roman" panose="02020603050405020304" pitchFamily="18" charset="0"/>
              </a:defRPr>
            </a:lvl8pPr>
            <a:lvl9pPr marL="3960038" indent="-232943" fontAlgn="base">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3F591346-B744-4FFF-951E-0E8B189675A0}" type="slidenum">
              <a:rPr lang="en-US" altLang="en-US">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3B-F9AE-4CD2-AF4D-FCB2C1644010}" type="slidenum">
              <a:rPr lang="en-US" smtClean="0"/>
              <a:t>4</a:t>
            </a:fld>
            <a:endParaRPr lang="en-US"/>
          </a:p>
        </p:txBody>
      </p:sp>
    </p:spTree>
    <p:extLst>
      <p:ext uri="{BB962C8B-B14F-4D97-AF65-F5344CB8AC3E}">
        <p14:creationId xmlns:p14="http://schemas.microsoft.com/office/powerpoint/2010/main" val="152601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a:p>
            <a:pPr marL="228600"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583B173B-F9AE-4CD2-AF4D-FCB2C1644010}" type="slidenum">
              <a:rPr lang="en-US" smtClean="0"/>
              <a:t>5</a:t>
            </a:fld>
            <a:endParaRPr lang="en-US"/>
          </a:p>
        </p:txBody>
      </p:sp>
    </p:spTree>
    <p:extLst>
      <p:ext uri="{BB962C8B-B14F-4D97-AF65-F5344CB8AC3E}">
        <p14:creationId xmlns:p14="http://schemas.microsoft.com/office/powerpoint/2010/main" val="161726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3B-F9AE-4CD2-AF4D-FCB2C1644010}" type="slidenum">
              <a:rPr lang="en-US" smtClean="0"/>
              <a:t>6</a:t>
            </a:fld>
            <a:endParaRPr lang="en-US"/>
          </a:p>
        </p:txBody>
      </p:sp>
    </p:spTree>
    <p:extLst>
      <p:ext uri="{BB962C8B-B14F-4D97-AF65-F5344CB8AC3E}">
        <p14:creationId xmlns:p14="http://schemas.microsoft.com/office/powerpoint/2010/main" val="256256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83D9BEB0-3436-4BD0-8803-A4B29C3AAA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AEBAFF8A-266A-46CE-851F-71A56D9271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8612" name="Slide Number Placeholder 3">
            <a:extLst>
              <a:ext uri="{FF2B5EF4-FFF2-40B4-BE49-F238E27FC236}">
                <a16:creationId xmlns:a16="http://schemas.microsoft.com/office/drawing/2014/main" id="{22A7BAB4-B7F5-4968-A4C2-A60238CDD0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fontAlgn="base">
              <a:spcBef>
                <a:spcPct val="0"/>
              </a:spcBef>
              <a:spcAft>
                <a:spcPct val="0"/>
              </a:spcAft>
              <a:defRPr>
                <a:solidFill>
                  <a:schemeClr val="tx1"/>
                </a:solidFill>
                <a:latin typeface="Times New Roman" panose="02020603050405020304" pitchFamily="18" charset="0"/>
              </a:defRPr>
            </a:lvl6pPr>
            <a:lvl7pPr marL="3028264" indent="-232943" fontAlgn="base">
              <a:spcBef>
                <a:spcPct val="0"/>
              </a:spcBef>
              <a:spcAft>
                <a:spcPct val="0"/>
              </a:spcAft>
              <a:defRPr>
                <a:solidFill>
                  <a:schemeClr val="tx1"/>
                </a:solidFill>
                <a:latin typeface="Times New Roman" panose="02020603050405020304" pitchFamily="18" charset="0"/>
              </a:defRPr>
            </a:lvl7pPr>
            <a:lvl8pPr marL="3494151" indent="-232943" fontAlgn="base">
              <a:spcBef>
                <a:spcPct val="0"/>
              </a:spcBef>
              <a:spcAft>
                <a:spcPct val="0"/>
              </a:spcAft>
              <a:defRPr>
                <a:solidFill>
                  <a:schemeClr val="tx1"/>
                </a:solidFill>
                <a:latin typeface="Times New Roman" panose="02020603050405020304" pitchFamily="18" charset="0"/>
              </a:defRPr>
            </a:lvl8pPr>
            <a:lvl9pPr marL="3960038" indent="-232943" fontAlgn="base">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F4864189-ED21-40B8-8B30-538C95CDF159}"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44732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4A24"/>
                </a:solidFill>
              </a:rPr>
              <a:t>The UNT IACUC requires that methods of euthanasia in animal research protocols be a method approved by the AVMA for each species.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8</a:t>
            </a:fld>
            <a:endParaRPr lang="en-US"/>
          </a:p>
        </p:txBody>
      </p:sp>
    </p:spTree>
    <p:extLst>
      <p:ext uri="{BB962C8B-B14F-4D97-AF65-F5344CB8AC3E}">
        <p14:creationId xmlns:p14="http://schemas.microsoft.com/office/powerpoint/2010/main" val="6684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3B-F9AE-4CD2-AF4D-FCB2C1644010}" type="slidenum">
              <a:rPr lang="en-US" smtClean="0"/>
              <a:t>9</a:t>
            </a:fld>
            <a:endParaRPr lang="en-US"/>
          </a:p>
        </p:txBody>
      </p:sp>
    </p:spTree>
    <p:extLst>
      <p:ext uri="{BB962C8B-B14F-4D97-AF65-F5344CB8AC3E}">
        <p14:creationId xmlns:p14="http://schemas.microsoft.com/office/powerpoint/2010/main" val="346758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reduction, replacement, and refinement.</a:t>
            </a:r>
            <a:endParaRPr lang="en-US" dirty="0"/>
          </a:p>
        </p:txBody>
      </p:sp>
      <p:sp>
        <p:nvSpPr>
          <p:cNvPr id="4" name="Slide Number Placeholder 3"/>
          <p:cNvSpPr>
            <a:spLocks noGrp="1"/>
          </p:cNvSpPr>
          <p:nvPr>
            <p:ph type="sldNum" sz="quarter" idx="5"/>
          </p:nvPr>
        </p:nvSpPr>
        <p:spPr/>
        <p:txBody>
          <a:bodyPr/>
          <a:lstStyle/>
          <a:p>
            <a:fld id="{583B173B-F9AE-4CD2-AF4D-FCB2C1644010}" type="slidenum">
              <a:rPr lang="en-US" smtClean="0"/>
              <a:t>10</a:t>
            </a:fld>
            <a:endParaRPr lang="en-US"/>
          </a:p>
        </p:txBody>
      </p:sp>
    </p:spTree>
    <p:extLst>
      <p:ext uri="{BB962C8B-B14F-4D97-AF65-F5344CB8AC3E}">
        <p14:creationId xmlns:p14="http://schemas.microsoft.com/office/powerpoint/2010/main" val="1490952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Regenerative Medicine Committee</a:t>
            </a:r>
          </a:p>
        </p:txBody>
      </p:sp>
      <p:sp>
        <p:nvSpPr>
          <p:cNvPr id="4" name="Slide Number Placeholder 3"/>
          <p:cNvSpPr>
            <a:spLocks noGrp="1"/>
          </p:cNvSpPr>
          <p:nvPr>
            <p:ph type="sldNum" sz="quarter" idx="5"/>
          </p:nvPr>
        </p:nvSpPr>
        <p:spPr/>
        <p:txBody>
          <a:bodyPr/>
          <a:lstStyle/>
          <a:p>
            <a:fld id="{1AEB3396-47D7-476D-9C38-9433D8E521A4}" type="slidenum">
              <a:rPr lang="en-US" smtClean="0"/>
              <a:t>11</a:t>
            </a:fld>
            <a:endParaRPr lang="en-US"/>
          </a:p>
        </p:txBody>
      </p:sp>
    </p:spTree>
    <p:extLst>
      <p:ext uri="{BB962C8B-B14F-4D97-AF65-F5344CB8AC3E}">
        <p14:creationId xmlns:p14="http://schemas.microsoft.com/office/powerpoint/2010/main" val="2870162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0BDBA7-840D-4EDE-8C7E-EF43DE577E4C}"/>
              </a:ext>
            </a:extLst>
          </p:cNvPr>
          <p:cNvPicPr>
            <a:picLocks noChangeAspect="1"/>
          </p:cNvPicPr>
          <p:nvPr userDrawn="1"/>
        </p:nvPicPr>
        <p:blipFill>
          <a:blip r:embed="rId2">
            <a:alphaModFix amt="5000"/>
          </a:blip>
          <a:stretch>
            <a:fillRect/>
          </a:stretch>
        </p:blipFill>
        <p:spPr>
          <a:xfrm>
            <a:off x="775131" y="952500"/>
            <a:ext cx="10559880" cy="4914900"/>
          </a:xfrm>
          <a:prstGeom prst="rect">
            <a:avLst/>
          </a:prstGeom>
          <a:noFill/>
        </p:spPr>
      </p:pic>
    </p:spTree>
    <p:extLst>
      <p:ext uri="{BB962C8B-B14F-4D97-AF65-F5344CB8AC3E}">
        <p14:creationId xmlns:p14="http://schemas.microsoft.com/office/powerpoint/2010/main" val="27163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921256" y="1131884"/>
            <a:ext cx="4118344" cy="5257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71500" y="1143000"/>
            <a:ext cx="7349757" cy="52578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p:cNvSpPr>
            <a:spLocks noGrp="1"/>
          </p:cNvSpPr>
          <p:nvPr>
            <p:ph type="sldNum" sz="quarter" idx="4"/>
          </p:nvPr>
        </p:nvSpPr>
        <p:spPr>
          <a:xfrm>
            <a:off x="10767700" y="6411911"/>
            <a:ext cx="1043299" cy="320675"/>
          </a:xfrm>
          <a:prstGeom prst="rect">
            <a:avLst/>
          </a:prstGeom>
          <a:noFill/>
        </p:spPr>
        <p:txBody>
          <a:bodyPr vert="horz" lIns="91440" tIns="45720" rIns="91440" bIns="45720" rtlCol="0" anchor="ctr"/>
          <a:lstStyle>
            <a:lvl1pPr algn="r">
              <a:defRPr sz="1200">
                <a:solidFill>
                  <a:schemeClr val="tx1">
                    <a:tint val="75000"/>
                  </a:schemeClr>
                </a:solidFill>
              </a:defRPr>
            </a:lvl1pPr>
          </a:lstStyle>
          <a:p>
            <a:r>
              <a:rPr lang="en-US" dirty="0"/>
              <a:t>|</a:t>
            </a:r>
            <a:fld id="{EC85508E-1938-41E5-B321-8E4E4E3097CA}" type="slidenum">
              <a:rPr lang="en-US" smtClean="0"/>
              <a:pPr/>
              <a:t>‹#›</a:t>
            </a:fld>
            <a:endParaRPr lang="en-US" dirty="0"/>
          </a:p>
        </p:txBody>
      </p:sp>
      <p:sp>
        <p:nvSpPr>
          <p:cNvPr id="14" name="Text Placeholder 2"/>
          <p:cNvSpPr>
            <a:spLocks noGrp="1"/>
          </p:cNvSpPr>
          <p:nvPr>
            <p:ph type="body" idx="11"/>
          </p:nvPr>
        </p:nvSpPr>
        <p:spPr>
          <a:xfrm>
            <a:off x="571501" y="685801"/>
            <a:ext cx="1123950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Title 1"/>
          <p:cNvSpPr>
            <a:spLocks noGrp="1"/>
          </p:cNvSpPr>
          <p:nvPr>
            <p:ph type="title" hasCustomPrompt="1"/>
          </p:nvPr>
        </p:nvSpPr>
        <p:spPr>
          <a:xfrm>
            <a:off x="571500" y="0"/>
            <a:ext cx="11620500" cy="696911"/>
          </a:xfrm>
        </p:spPr>
        <p:txBody>
          <a:bodyPr anchor="t">
            <a:noAutofit/>
          </a:bodyPr>
          <a:lstStyle>
            <a:lvl1pPr algn="ctr">
              <a:defRPr sz="1100"/>
            </a:lvl1pPr>
          </a:lstStyle>
          <a:p>
            <a:r>
              <a:rPr lang="en-US" sz="3200" b="1" dirty="0">
                <a:solidFill>
                  <a:schemeClr val="accent2">
                    <a:lumMod val="75000"/>
                  </a:schemeClr>
                </a:solidFill>
              </a:rPr>
              <a:t>Biosafety Training for laboratory personnel </a:t>
            </a:r>
            <a:endParaRPr lang="en-US" dirty="0"/>
          </a:p>
        </p:txBody>
      </p:sp>
    </p:spTree>
    <p:extLst>
      <p:ext uri="{BB962C8B-B14F-4D97-AF65-F5344CB8AC3E}">
        <p14:creationId xmlns:p14="http://schemas.microsoft.com/office/powerpoint/2010/main" val="3572547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solidFill>
                  <a:srgbClr val="004A24"/>
                </a:solidFill>
                <a:effectLst/>
                <a:latin typeface="Calibri Regular"/>
              </a:defRPr>
            </a:lvl1pPr>
          </a:lstStyle>
          <a:p>
            <a:pPr lvl="0">
              <a:spcBef>
                <a:spcPts val="1600"/>
              </a:spcBef>
            </a:pPr>
            <a:r>
              <a:rPr lang="en-US" b="0" i="0" u="none" strike="noStrike">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rgbClr val="004A24"/>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err="1"/>
              <a:t>Mauris</a:t>
            </a:r>
            <a:r>
              <a:rPr lang="en-US" sz="1400"/>
              <a:t> </a:t>
            </a:r>
            <a:r>
              <a:rPr lang="en-US" sz="1400" err="1"/>
              <a:t>accumsan</a:t>
            </a:r>
            <a:r>
              <a:rPr lang="en-US" sz="1400"/>
              <a:t> </a:t>
            </a:r>
            <a:r>
              <a:rPr lang="en-US" sz="1400" err="1"/>
              <a:t>purus</a:t>
            </a:r>
            <a:r>
              <a:rPr lang="en-US" sz="1400"/>
              <a:t> in </a:t>
            </a:r>
            <a:r>
              <a:rPr lang="en-US" sz="1400" err="1"/>
              <a:t>quam</a:t>
            </a:r>
            <a:r>
              <a:rPr lang="en-US" sz="1400"/>
              <a:t> </a:t>
            </a:r>
            <a:r>
              <a:rPr lang="en-US" sz="1400" err="1"/>
              <a:t>lobortis</a:t>
            </a:r>
            <a:r>
              <a:rPr lang="en-US" sz="1400"/>
              <a:t> pharetra. </a:t>
            </a:r>
            <a:r>
              <a:rPr lang="en-US" sz="1400" err="1"/>
              <a:t>Proin</a:t>
            </a:r>
            <a:r>
              <a:rPr lang="en-US" sz="1400"/>
              <a:t> sit </a:t>
            </a:r>
            <a:r>
              <a:rPr lang="en-US" sz="1400" err="1"/>
              <a:t>amet</a:t>
            </a:r>
            <a:r>
              <a:rPr lang="en-US" sz="1400"/>
              <a:t> </a:t>
            </a:r>
            <a:r>
              <a:rPr lang="en-US" sz="1400" err="1"/>
              <a:t>elementum</a:t>
            </a:r>
            <a:r>
              <a:rPr lang="en-US" sz="1400"/>
              <a:t> </a:t>
            </a:r>
            <a:r>
              <a:rPr lang="en-US" sz="1400" err="1"/>
              <a:t>turpis</a:t>
            </a:r>
            <a:r>
              <a:rPr lang="en-US" sz="1400"/>
              <a:t>. </a:t>
            </a:r>
            <a:r>
              <a:rPr lang="en-US" sz="1400" err="1"/>
              <a:t>Vivamus</a:t>
            </a:r>
            <a:r>
              <a:rPr lang="en-US" sz="1400"/>
              <a:t> </a:t>
            </a:r>
            <a:r>
              <a:rPr lang="en-US" sz="1400" err="1"/>
              <a:t>sodales</a:t>
            </a:r>
            <a:r>
              <a:rPr lang="en-US" sz="1400"/>
              <a:t> magna id pulvinar </a:t>
            </a:r>
            <a:r>
              <a:rPr lang="en-US" sz="1400" err="1"/>
              <a:t>pretium</a:t>
            </a:r>
            <a:r>
              <a:rPr lang="en-US" sz="1400"/>
              <a:t>. </a:t>
            </a:r>
            <a:r>
              <a:rPr lang="en-US" sz="1400" err="1"/>
              <a:t>Phasellus</a:t>
            </a:r>
            <a:r>
              <a:rPr lang="en-US" sz="1400"/>
              <a:t> porta ipsum </a:t>
            </a:r>
            <a:r>
              <a:rPr lang="en-US" sz="1400" err="1"/>
              <a:t>nec</a:t>
            </a:r>
            <a:r>
              <a:rPr lang="en-US" sz="1400"/>
              <a:t> </a:t>
            </a:r>
            <a:r>
              <a:rPr lang="en-US" sz="1400" err="1"/>
              <a:t>euismod</a:t>
            </a:r>
            <a:r>
              <a:rPr lang="en-US" sz="1400"/>
              <a:t> </a:t>
            </a:r>
            <a:r>
              <a:rPr lang="en-US" sz="1400" err="1"/>
              <a:t>tincidunt</a:t>
            </a:r>
            <a:r>
              <a:rPr lang="en-US" sz="1400"/>
              <a:t>. </a:t>
            </a:r>
            <a:r>
              <a:rPr lang="en-US" sz="1400" err="1"/>
              <a:t>Aliquam</a:t>
            </a:r>
            <a:r>
              <a:rPr lang="en-US" sz="1400"/>
              <a:t> </a:t>
            </a:r>
            <a:r>
              <a:rPr lang="en-US" sz="1400" err="1"/>
              <a:t>ultrices</a:t>
            </a:r>
            <a:r>
              <a:rPr lang="en-US" sz="1400"/>
              <a:t>, </a:t>
            </a:r>
            <a:r>
              <a:rPr lang="en-US" sz="1400" err="1"/>
              <a:t>justo</a:t>
            </a:r>
            <a:r>
              <a:rPr lang="en-US" sz="1400"/>
              <a:t> </a:t>
            </a:r>
            <a:r>
              <a:rPr lang="en-US" sz="1400" err="1"/>
              <a:t>quis</a:t>
            </a:r>
            <a:r>
              <a:rPr lang="en-US" sz="1400"/>
              <a:t> semper</a:t>
            </a:r>
            <a:endParaRPr lang="en-US">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a:t>Slide Title Here</a:t>
            </a:r>
            <a:endParaRPr lang="en-US" b="0" i="0" u="none" strike="noStrike">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err="1"/>
              <a:t>Mauris</a:t>
            </a:r>
            <a:r>
              <a:rPr lang="en-US" sz="1400"/>
              <a:t> </a:t>
            </a:r>
            <a:r>
              <a:rPr lang="en-US" sz="1400" err="1"/>
              <a:t>accumsan</a:t>
            </a:r>
            <a:r>
              <a:rPr lang="en-US" sz="1400"/>
              <a:t> </a:t>
            </a:r>
            <a:r>
              <a:rPr lang="en-US" sz="1400" err="1"/>
              <a:t>purus</a:t>
            </a:r>
            <a:r>
              <a:rPr lang="en-US" sz="1400"/>
              <a:t> in </a:t>
            </a:r>
            <a:r>
              <a:rPr lang="en-US" sz="1400" err="1"/>
              <a:t>quam</a:t>
            </a:r>
            <a:r>
              <a:rPr lang="en-US" sz="1400"/>
              <a:t> </a:t>
            </a:r>
            <a:r>
              <a:rPr lang="en-US" sz="1400" err="1"/>
              <a:t>lobortis</a:t>
            </a:r>
            <a:r>
              <a:rPr lang="en-US" sz="1400"/>
              <a:t> pharetra. </a:t>
            </a:r>
            <a:r>
              <a:rPr lang="en-US" sz="1400" err="1"/>
              <a:t>Proin</a:t>
            </a:r>
            <a:r>
              <a:rPr lang="en-US" sz="1400"/>
              <a:t> sit </a:t>
            </a:r>
            <a:r>
              <a:rPr lang="en-US" sz="1400" err="1"/>
              <a:t>amet</a:t>
            </a:r>
            <a:r>
              <a:rPr lang="en-US" sz="1400"/>
              <a:t> </a:t>
            </a:r>
            <a:r>
              <a:rPr lang="en-US" sz="1400" err="1"/>
              <a:t>elementum</a:t>
            </a:r>
            <a:r>
              <a:rPr lang="en-US" sz="1400"/>
              <a:t> </a:t>
            </a:r>
            <a:r>
              <a:rPr lang="en-US" sz="1400" err="1"/>
              <a:t>turpis</a:t>
            </a:r>
            <a:r>
              <a:rPr lang="en-US" sz="1400"/>
              <a:t>. </a:t>
            </a:r>
            <a:r>
              <a:rPr lang="en-US" sz="1400" err="1"/>
              <a:t>Vivamus</a:t>
            </a:r>
            <a:r>
              <a:rPr lang="en-US" sz="1400"/>
              <a:t> </a:t>
            </a:r>
            <a:r>
              <a:rPr lang="en-US" sz="1400" err="1"/>
              <a:t>sodales</a:t>
            </a:r>
            <a:r>
              <a:rPr lang="en-US" sz="1400"/>
              <a:t> magna id pulvinar </a:t>
            </a:r>
            <a:r>
              <a:rPr lang="en-US" sz="1400" err="1"/>
              <a:t>pretium</a:t>
            </a:r>
            <a:r>
              <a:rPr lang="en-US" sz="1400"/>
              <a:t>. </a:t>
            </a:r>
            <a:r>
              <a:rPr lang="en-US" sz="1400" err="1"/>
              <a:t>Phasellus</a:t>
            </a:r>
            <a:r>
              <a:rPr lang="en-US" sz="1400"/>
              <a:t> porta ipsum </a:t>
            </a:r>
            <a:r>
              <a:rPr lang="en-US" sz="1400" err="1"/>
              <a:t>nec</a:t>
            </a:r>
            <a:r>
              <a:rPr lang="en-US" sz="1400"/>
              <a:t> </a:t>
            </a:r>
            <a:r>
              <a:rPr lang="en-US" sz="1400" err="1"/>
              <a:t>euismod</a:t>
            </a:r>
            <a:r>
              <a:rPr lang="en-US" sz="1400"/>
              <a:t> </a:t>
            </a:r>
            <a:r>
              <a:rPr lang="en-US" sz="1400" err="1"/>
              <a:t>tincidunt</a:t>
            </a:r>
            <a:r>
              <a:rPr lang="en-US" sz="1400"/>
              <a:t>. </a:t>
            </a:r>
            <a:r>
              <a:rPr lang="en-US" sz="1400" err="1"/>
              <a:t>Aliquam</a:t>
            </a:r>
            <a:r>
              <a:rPr lang="en-US" sz="1400"/>
              <a:t> </a:t>
            </a:r>
            <a:r>
              <a:rPr lang="en-US" sz="1400" err="1"/>
              <a:t>ultrices</a:t>
            </a:r>
            <a:r>
              <a:rPr lang="en-US" sz="1400"/>
              <a:t>, </a:t>
            </a:r>
            <a:r>
              <a:rPr lang="en-US" sz="1400" err="1"/>
              <a:t>justo</a:t>
            </a:r>
            <a:r>
              <a:rPr lang="en-US" sz="1400"/>
              <a:t> </a:t>
            </a:r>
            <a:r>
              <a:rPr lang="en-US" sz="1400" err="1"/>
              <a:t>quis</a:t>
            </a:r>
            <a:r>
              <a:rPr lang="en-US" sz="1400"/>
              <a:t> semper</a:t>
            </a:r>
            <a:endParaRPr lang="en-US">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rgbClr val="004A24"/>
                </a:solidFill>
              </a:defRPr>
            </a:lvl1pPr>
          </a:lstStyle>
          <a:p>
            <a:pPr lvl="0"/>
            <a:r>
              <a:rPr lang="en-US"/>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rgbClr val="004A24"/>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grpSp>
        <p:nvGrpSpPr>
          <p:cNvPr id="8" name="Group 7">
            <a:extLst>
              <a:ext uri="{FF2B5EF4-FFF2-40B4-BE49-F238E27FC236}">
                <a16:creationId xmlns:a16="http://schemas.microsoft.com/office/drawing/2014/main" id="{924C7CCF-8C8C-4E9A-AAB5-3A8A176447A4}"/>
              </a:ext>
            </a:extLst>
          </p:cNvPr>
          <p:cNvGrpSpPr/>
          <p:nvPr userDrawn="1"/>
        </p:nvGrpSpPr>
        <p:grpSpPr>
          <a:xfrm>
            <a:off x="0" y="-54846"/>
            <a:ext cx="12459886" cy="927311"/>
            <a:chOff x="0" y="-54846"/>
            <a:chExt cx="12459886" cy="927311"/>
          </a:xfrm>
        </p:grpSpPr>
        <p:sp>
          <p:nvSpPr>
            <p:cNvPr id="3" name="Rectangle 2">
              <a:extLst>
                <a:ext uri="{FF2B5EF4-FFF2-40B4-BE49-F238E27FC236}">
                  <a16:creationId xmlns:a16="http://schemas.microsoft.com/office/drawing/2014/main" id="{9E6733D8-457B-41E7-B586-CBB285686D2B}"/>
                </a:ext>
              </a:extLst>
            </p:cNvPr>
            <p:cNvSpPr/>
            <p:nvPr userDrawn="1"/>
          </p:nvSpPr>
          <p:spPr>
            <a:xfrm>
              <a:off x="0" y="-41935"/>
              <a:ext cx="12192000" cy="914400"/>
            </a:xfrm>
            <a:prstGeom prst="rect">
              <a:avLst/>
            </a:prstGeom>
            <a:solidFill>
              <a:srgbClr val="077B3B"/>
            </a:solidFill>
            <a:ln>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C555F38C-1F54-48FA-A8E3-73063230AA0B}"/>
                </a:ext>
              </a:extLst>
            </p:cNvPr>
            <p:cNvPicPr>
              <a:picLocks noChangeAspect="1"/>
            </p:cNvPicPr>
            <p:nvPr userDrawn="1"/>
          </p:nvPicPr>
          <p:blipFill>
            <a:blip r:embed="rId2"/>
            <a:stretch>
              <a:fillRect/>
            </a:stretch>
          </p:blipFill>
          <p:spPr>
            <a:xfrm>
              <a:off x="8382257" y="-54846"/>
              <a:ext cx="4077629" cy="927311"/>
            </a:xfrm>
            <a:prstGeom prst="rect">
              <a:avLst/>
            </a:prstGeom>
            <a:ln>
              <a:noFill/>
            </a:ln>
          </p:spPr>
        </p:pic>
      </p:grpSp>
      <p:sp>
        <p:nvSpPr>
          <p:cNvPr id="10" name="Text Placeholder 5">
            <a:extLst>
              <a:ext uri="{FF2B5EF4-FFF2-40B4-BE49-F238E27FC236}">
                <a16:creationId xmlns:a16="http://schemas.microsoft.com/office/drawing/2014/main" id="{03DF13C3-88ED-4526-85D7-2EEBC9F4E6C7}"/>
              </a:ext>
            </a:extLst>
          </p:cNvPr>
          <p:cNvSpPr>
            <a:spLocks noGrp="1"/>
          </p:cNvSpPr>
          <p:nvPr>
            <p:ph type="body" sz="quarter" idx="23" hasCustomPrompt="1"/>
          </p:nvPr>
        </p:nvSpPr>
        <p:spPr>
          <a:xfrm>
            <a:off x="416689" y="115320"/>
            <a:ext cx="7199453" cy="667476"/>
          </a:xfrm>
          <a:prstGeom prst="rect">
            <a:avLst/>
          </a:prstGeom>
        </p:spPr>
        <p:txBody>
          <a:bodyPr/>
          <a:lstStyle>
            <a:lvl1pPr marL="0" indent="0">
              <a:buNone/>
              <a:defRPr sz="4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Tree>
    <p:extLst>
      <p:ext uri="{BB962C8B-B14F-4D97-AF65-F5344CB8AC3E}">
        <p14:creationId xmlns:p14="http://schemas.microsoft.com/office/powerpoint/2010/main" val="353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Tree>
    <p:extLst>
      <p:ext uri="{BB962C8B-B14F-4D97-AF65-F5344CB8AC3E}">
        <p14:creationId xmlns:p14="http://schemas.microsoft.com/office/powerpoint/2010/main" val="921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D68E1D6-841A-49DD-996D-C69F872F0184}"/>
              </a:ext>
            </a:extLst>
          </p:cNvPr>
          <p:cNvGrpSpPr/>
          <p:nvPr userDrawn="1"/>
        </p:nvGrpSpPr>
        <p:grpSpPr>
          <a:xfrm>
            <a:off x="0" y="-54846"/>
            <a:ext cx="12459886" cy="927311"/>
            <a:chOff x="0" y="-54846"/>
            <a:chExt cx="12459886" cy="927311"/>
          </a:xfrm>
        </p:grpSpPr>
        <p:sp>
          <p:nvSpPr>
            <p:cNvPr id="14" name="Rectangle 13">
              <a:extLst>
                <a:ext uri="{FF2B5EF4-FFF2-40B4-BE49-F238E27FC236}">
                  <a16:creationId xmlns:a16="http://schemas.microsoft.com/office/drawing/2014/main" id="{719AFB65-1C8E-4269-85BB-0644DA90734D}"/>
                </a:ext>
              </a:extLst>
            </p:cNvPr>
            <p:cNvSpPr/>
            <p:nvPr userDrawn="1"/>
          </p:nvSpPr>
          <p:spPr>
            <a:xfrm>
              <a:off x="0" y="-41935"/>
              <a:ext cx="12192000" cy="914400"/>
            </a:xfrm>
            <a:prstGeom prst="rect">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6" name="Picture 15" descr="A close up of a logo&#10;&#10;Description automatically generated">
              <a:extLst>
                <a:ext uri="{FF2B5EF4-FFF2-40B4-BE49-F238E27FC236}">
                  <a16:creationId xmlns:a16="http://schemas.microsoft.com/office/drawing/2014/main" id="{4875D414-C7D9-4BCA-93A8-75C177F538AF}"/>
                </a:ext>
              </a:extLst>
            </p:cNvPr>
            <p:cNvPicPr>
              <a:picLocks noChangeAspect="1"/>
            </p:cNvPicPr>
            <p:nvPr userDrawn="1"/>
          </p:nvPicPr>
          <p:blipFill>
            <a:blip r:embed="rId2"/>
            <a:stretch>
              <a:fillRect/>
            </a:stretch>
          </p:blipFill>
          <p:spPr>
            <a:xfrm>
              <a:off x="8382257" y="-54846"/>
              <a:ext cx="4077629" cy="927311"/>
            </a:xfrm>
            <a:prstGeom prst="rect">
              <a:avLst/>
            </a:prstGeom>
            <a:ln>
              <a:noFill/>
            </a:ln>
          </p:spPr>
        </p:pic>
      </p:grpSp>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16689" y="115320"/>
            <a:ext cx="7199453" cy="667476"/>
          </a:xfrm>
          <a:prstGeom prst="rect">
            <a:avLst/>
          </a:prstGeom>
        </p:spPr>
        <p:txBody>
          <a:bodyPr/>
          <a:lstStyle>
            <a:lvl1pPr marL="0" indent="0">
              <a:buNone/>
              <a:defRPr sz="4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758501" y="752669"/>
            <a:ext cx="7107396" cy="1751515"/>
          </a:xfrm>
          <a:prstGeom prst="rect">
            <a:avLst/>
          </a:prstGeom>
        </p:spPr>
        <p:txBody>
          <a:bodyPr/>
          <a:lstStyle>
            <a:lvl1pPr marL="0" indent="0">
              <a:buNone/>
              <a:defRPr sz="28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84C9-2DA0-48F5-9684-3BA99444E979}"/>
              </a:ext>
            </a:extLst>
          </p:cNvPr>
          <p:cNvSpPr>
            <a:spLocks noGrp="1"/>
          </p:cNvSpPr>
          <p:nvPr>
            <p:ph type="title"/>
          </p:nvPr>
        </p:nvSpPr>
        <p:spPr>
          <a:xfrm>
            <a:off x="634688" y="886405"/>
            <a:ext cx="10719112" cy="478786"/>
          </a:xfr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908DF6FA-6693-47DA-9F6B-4D6BC7D846F8}"/>
              </a:ext>
            </a:extLst>
          </p:cNvPr>
          <p:cNvSpPr>
            <a:spLocks noGrp="1"/>
          </p:cNvSpPr>
          <p:nvPr>
            <p:ph type="sldNum" sz="quarter" idx="12"/>
          </p:nvPr>
        </p:nvSpPr>
        <p:spPr/>
        <p:txBody>
          <a:bodyPr/>
          <a:lstStyle/>
          <a:p>
            <a:fld id="{4F668CD0-8762-42A7-A1EC-38EF7ADE9442}" type="slidenum">
              <a:rPr lang="en-US" smtClean="0"/>
              <a:t>‹#›</a:t>
            </a:fld>
            <a:endParaRPr lang="en-US"/>
          </a:p>
        </p:txBody>
      </p:sp>
      <p:sp>
        <p:nvSpPr>
          <p:cNvPr id="9" name="Content Placeholder 3">
            <a:extLst>
              <a:ext uri="{FF2B5EF4-FFF2-40B4-BE49-F238E27FC236}">
                <a16:creationId xmlns:a16="http://schemas.microsoft.com/office/drawing/2014/main" id="{1A45F3C3-9062-4827-BD34-E3FC7ACD4A58}"/>
              </a:ext>
            </a:extLst>
          </p:cNvPr>
          <p:cNvSpPr>
            <a:spLocks noGrp="1"/>
          </p:cNvSpPr>
          <p:nvPr>
            <p:ph sz="half" idx="2"/>
          </p:nvPr>
        </p:nvSpPr>
        <p:spPr>
          <a:xfrm>
            <a:off x="634688" y="1600200"/>
            <a:ext cx="5157787" cy="4557266"/>
          </a:xfrm>
        </p:spPr>
        <p:txBody>
          <a:bodyPr/>
          <a:lstStyle>
            <a:lvl1pPr>
              <a:defRPr>
                <a:latin typeface="Arial" panose="020B0604020202020204" pitchFamily="34" charset="0"/>
                <a:cs typeface="Arial" panose="020B0604020202020204" pitchFamily="34" charset="0"/>
              </a:defRPr>
            </a:lvl1pPr>
            <a:lvl2pPr marL="512763" indent="-282575">
              <a:defRPr>
                <a:latin typeface="Arial" panose="020B0604020202020204" pitchFamily="34" charset="0"/>
                <a:cs typeface="Arial" panose="020B0604020202020204" pitchFamily="34" charset="0"/>
              </a:defRPr>
            </a:lvl2pPr>
            <a:lvl3pPr marL="742950" indent="-169863">
              <a:defRPr>
                <a:latin typeface="Arial" panose="020B0604020202020204" pitchFamily="34" charset="0"/>
                <a:cs typeface="Arial" panose="020B0604020202020204" pitchFamily="34" charset="0"/>
              </a:defRPr>
            </a:lvl3pPr>
            <a:lvl4pPr marL="974725" indent="-171450">
              <a:defRPr>
                <a:latin typeface="Arial" panose="020B0604020202020204" pitchFamily="34" charset="0"/>
                <a:cs typeface="Arial" panose="020B0604020202020204" pitchFamily="34" charset="0"/>
              </a:defRPr>
            </a:lvl4pPr>
            <a:lvl5pPr marL="1144588" indent="-119063">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FBD1FAFA-41CC-462F-B2A5-EBC86B6BC644}"/>
              </a:ext>
            </a:extLst>
          </p:cNvPr>
          <p:cNvSpPr>
            <a:spLocks noGrp="1"/>
          </p:cNvSpPr>
          <p:nvPr>
            <p:ph sz="half" idx="13"/>
          </p:nvPr>
        </p:nvSpPr>
        <p:spPr>
          <a:xfrm>
            <a:off x="6424612" y="1616655"/>
            <a:ext cx="5157787" cy="4555545"/>
          </a:xfrm>
        </p:spPr>
        <p:txBody>
          <a:bodyPr/>
          <a:lstStyle>
            <a:lvl1pPr>
              <a:defRPr>
                <a:latin typeface="Arial" panose="020B0604020202020204" pitchFamily="34" charset="0"/>
                <a:cs typeface="Arial" panose="020B0604020202020204" pitchFamily="34" charset="0"/>
              </a:defRPr>
            </a:lvl1pPr>
            <a:lvl2pPr marL="512763" indent="-282575">
              <a:defRPr>
                <a:latin typeface="Arial" panose="020B0604020202020204" pitchFamily="34" charset="0"/>
                <a:cs typeface="Arial" panose="020B0604020202020204" pitchFamily="34" charset="0"/>
              </a:defRPr>
            </a:lvl2pPr>
            <a:lvl3pPr marL="742950" indent="-169863">
              <a:defRPr>
                <a:latin typeface="Arial" panose="020B0604020202020204" pitchFamily="34" charset="0"/>
                <a:cs typeface="Arial" panose="020B0604020202020204" pitchFamily="34" charset="0"/>
              </a:defRPr>
            </a:lvl3pPr>
            <a:lvl4pPr marL="974725" indent="-171450">
              <a:defRPr>
                <a:latin typeface="Arial" panose="020B0604020202020204" pitchFamily="34" charset="0"/>
                <a:cs typeface="Arial" panose="020B0604020202020204" pitchFamily="34" charset="0"/>
              </a:defRPr>
            </a:lvl4pPr>
            <a:lvl5pPr marL="1144588" indent="-119063">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678379"/>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pos="3840">
          <p15:clr>
            <a:srgbClr val="FBAE40"/>
          </p15:clr>
        </p15:guide>
        <p15:guide id="4" pos="7584">
          <p15:clr>
            <a:srgbClr val="FBAE40"/>
          </p15:clr>
        </p15:guide>
        <p15:guide id="5" pos="7296">
          <p15:clr>
            <a:srgbClr val="FBAE40"/>
          </p15:clr>
        </p15:guide>
        <p15:guide id="6" orient="horz" pos="432">
          <p15:clr>
            <a:srgbClr val="FBAE40"/>
          </p15:clr>
        </p15:guide>
        <p15:guide id="7" orient="horz" pos="1008">
          <p15:clr>
            <a:srgbClr val="FBAE40"/>
          </p15:clr>
        </p15:guide>
        <p15:guide id="8" orient="horz" pos="3888">
          <p15:clr>
            <a:srgbClr val="FBAE40"/>
          </p15:clr>
        </p15:guide>
        <p15:guide id="9" orient="horz" pos="39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E6F6CD-CDFA-45A0-A01C-E7071F319019}"/>
              </a:ext>
            </a:extLst>
          </p:cNvPr>
          <p:cNvSpPr>
            <a:spLocks noGrp="1"/>
          </p:cNvSpPr>
          <p:nvPr>
            <p:ph type="sldNum" sz="quarter" idx="12"/>
          </p:nvPr>
        </p:nvSpPr>
        <p:spPr/>
        <p:txBody>
          <a:bodyPr/>
          <a:lstStyle/>
          <a:p>
            <a:fld id="{4F668CD0-8762-42A7-A1EC-38EF7ADE9442}" type="slidenum">
              <a:rPr lang="en-US" smtClean="0"/>
              <a:t>‹#›</a:t>
            </a:fld>
            <a:endParaRPr lang="en-US"/>
          </a:p>
        </p:txBody>
      </p:sp>
      <p:sp>
        <p:nvSpPr>
          <p:cNvPr id="5" name="Text Placeholder 9">
            <a:extLst>
              <a:ext uri="{FF2B5EF4-FFF2-40B4-BE49-F238E27FC236}">
                <a16:creationId xmlns:a16="http://schemas.microsoft.com/office/drawing/2014/main" id="{357EA176-65F1-44D4-AF00-2C04D23FE6D9}"/>
              </a:ext>
            </a:extLst>
          </p:cNvPr>
          <p:cNvSpPr>
            <a:spLocks noGrp="1"/>
          </p:cNvSpPr>
          <p:nvPr>
            <p:ph type="body" idx="28"/>
          </p:nvPr>
        </p:nvSpPr>
        <p:spPr>
          <a:xfrm>
            <a:off x="609600" y="233852"/>
            <a:ext cx="10940754" cy="451948"/>
          </a:xfr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862787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2">
          <p15:clr>
            <a:srgbClr val="FBAE40"/>
          </p15:clr>
        </p15:guide>
        <p15:guide id="4" orient="horz" pos="528">
          <p15:clr>
            <a:srgbClr val="FBAE40"/>
          </p15:clr>
        </p15:guide>
        <p15:guide id="5" orient="horz" pos="144">
          <p15:clr>
            <a:srgbClr val="FBAE40"/>
          </p15:clr>
        </p15:guide>
        <p15:guide id="6" orient="horz" pos="3888">
          <p15:clr>
            <a:srgbClr val="FBAE40"/>
          </p15:clr>
        </p15:guide>
        <p15:guide id="7" orient="horz" pos="3984">
          <p15:clr>
            <a:srgbClr val="FBAE40"/>
          </p15:clr>
        </p15:guide>
        <p15:guide id="8" pos="96">
          <p15:clr>
            <a:srgbClr val="FBAE40"/>
          </p15:clr>
        </p15:guide>
        <p15:guide id="9" pos="7584">
          <p15:clr>
            <a:srgbClr val="FBAE40"/>
          </p15:clr>
        </p15:guide>
        <p15:guide id="10" pos="7296">
          <p15:clr>
            <a:srgbClr val="FBAE40"/>
          </p15:clr>
        </p15:guide>
        <p15:guide id="11"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49" r:id="rId4"/>
    <p:sldLayoutId id="2147483652" r:id="rId5"/>
    <p:sldLayoutId id="2147483655" r:id="rId6"/>
    <p:sldLayoutId id="2147483656" r:id="rId7"/>
    <p:sldLayoutId id="2147483665" r:id="rId8"/>
    <p:sldLayoutId id="2147483666"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s://www.osha.gov/laws-regs/regulations/standardnumber/1910/1910.1030" TargetMode="External"/><Relationship Id="rId3" Type="http://schemas.openxmlformats.org/officeDocument/2006/relationships/hyperlink" Target="https://osp.od.nih.gov/wp-content/uploads/NIH_Guidelines.pdf" TargetMode="External"/><Relationship Id="rId7" Type="http://schemas.openxmlformats.org/officeDocument/2006/relationships/hyperlink" Target="https://research.unt.edu/research-services/research-integrity-and-compliance"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www.cdc.gov/mmwr/pdf/other/su6101.pdf" TargetMode="External"/><Relationship Id="rId5" Type="http://schemas.openxmlformats.org/officeDocument/2006/relationships/hyperlink" Target="https://www.who.int/csr/resources/publications/biosafety/en/Biosafety7.pdf?ua=1" TargetMode="External"/><Relationship Id="rId4" Type="http://schemas.openxmlformats.org/officeDocument/2006/relationships/hyperlink" Target="https://www.cdc.gov/labs/pdf/CDC-BiosafetyMicrobiologicalBiomedicalLaboratories-2009-P.PDF" TargetMode="Externa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2777419" y="269914"/>
            <a:ext cx="7232072" cy="439101"/>
          </a:xfrm>
        </p:spPr>
        <p:txBody>
          <a:bodyPr>
            <a:normAutofit fontScale="70000" lnSpcReduction="20000"/>
          </a:bodyPr>
          <a:lstStyle/>
          <a:p>
            <a:r>
              <a:rPr lang="en-US" sz="4000" dirty="0"/>
              <a:t>Responsible Conduct of Research</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1948149" y="4170160"/>
            <a:ext cx="8295701" cy="2234098"/>
          </a:xfrm>
        </p:spPr>
        <p:txBody>
          <a:bodyPr>
            <a:normAutofit/>
          </a:bodyPr>
          <a:lstStyle/>
          <a:p>
            <a:r>
              <a:rPr lang="en-US" sz="3600" b="1" dirty="0"/>
              <a:t>Biosafety and IBC</a:t>
            </a:r>
          </a:p>
          <a:p>
            <a:endParaRPr lang="en-US" sz="2400" b="1" dirty="0"/>
          </a:p>
          <a:p>
            <a:r>
              <a:rPr lang="en-US" sz="1600" b="1" dirty="0">
                <a:latin typeface="Arial Narrow" panose="020B0606020202030204" pitchFamily="34" charset="0"/>
              </a:rPr>
              <a:t>Dr. Veena Naik, DVM, MS, Ph.D.</a:t>
            </a:r>
          </a:p>
          <a:p>
            <a:r>
              <a:rPr lang="en-US" sz="1600" b="1" dirty="0">
                <a:latin typeface="Arial Narrow" panose="020B0606020202030204" pitchFamily="34" charset="0"/>
              </a:rPr>
              <a:t>Biosafety Officer | Vice-Chair - IBC</a:t>
            </a:r>
          </a:p>
          <a:p>
            <a:endParaRPr lang="en-US" sz="2400" b="1" dirty="0"/>
          </a:p>
          <a:p>
            <a:endParaRPr lang="en-US" sz="2400" b="1" dirty="0"/>
          </a:p>
          <a:p>
            <a:endParaRPr lang="en-US" b="1" dirty="0"/>
          </a:p>
          <a:p>
            <a:endParaRPr lang="en-US" dirty="0"/>
          </a:p>
        </p:txBody>
      </p:sp>
    </p:spTree>
    <p:extLst>
      <p:ext uri="{BB962C8B-B14F-4D97-AF65-F5344CB8AC3E}">
        <p14:creationId xmlns:p14="http://schemas.microsoft.com/office/powerpoint/2010/main" val="199268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11">
            <a:extLst>
              <a:ext uri="{FF2B5EF4-FFF2-40B4-BE49-F238E27FC236}">
                <a16:creationId xmlns:a16="http://schemas.microsoft.com/office/drawing/2014/main" id="{33C75207-85D7-492C-8298-1E22D4F01C77}"/>
              </a:ext>
            </a:extLst>
          </p:cNvPr>
          <p:cNvGraphicFramePr>
            <a:graphicFrameLocks noGrp="1"/>
          </p:cNvGraphicFramePr>
          <p:nvPr>
            <p:ph sz="quarter" idx="2"/>
            <p:extLst>
              <p:ext uri="{D42A27DB-BD31-4B8C-83A1-F6EECF244321}">
                <p14:modId xmlns:p14="http://schemas.microsoft.com/office/powerpoint/2010/main" val="2268513935"/>
              </p:ext>
            </p:extLst>
          </p:nvPr>
        </p:nvGraphicFramePr>
        <p:xfrm>
          <a:off x="528810" y="997490"/>
          <a:ext cx="3560111" cy="5283237"/>
        </p:xfrm>
        <a:graphic>
          <a:graphicData uri="http://schemas.openxmlformats.org/drawingml/2006/table">
            <a:tbl>
              <a:tblPr>
                <a:effectLst/>
              </a:tblPr>
              <a:tblGrid>
                <a:gridCol w="3560111">
                  <a:extLst>
                    <a:ext uri="{9D8B030D-6E8A-4147-A177-3AD203B41FA5}">
                      <a16:colId xmlns:a16="http://schemas.microsoft.com/office/drawing/2014/main" val="20000"/>
                    </a:ext>
                  </a:extLst>
                </a:gridCol>
              </a:tblGrid>
              <a:tr h="4892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1">
                              <a:lumMod val="75000"/>
                            </a:schemeClr>
                          </a:solidFill>
                          <a:effectLst/>
                          <a:latin typeface="Arial" charset="0"/>
                        </a:rPr>
                        <a:t>IACUC Review</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3942">
                <a:tc>
                  <a:txBody>
                    <a:bodyPr/>
                    <a:lstStyle/>
                    <a:p>
                      <a:pPr marL="338138" marR="0" lvl="0" indent="-169863" algn="l" defTabSz="914400" rtl="0" eaLnBrk="1" fontAlgn="base" latinLnBrk="0" hangingPunct="1">
                        <a:lnSpc>
                          <a:spcPct val="100000"/>
                        </a:lnSpc>
                        <a:spcBef>
                          <a:spcPct val="20000"/>
                        </a:spcBef>
                        <a:spcAft>
                          <a:spcPct val="0"/>
                        </a:spcAft>
                        <a:buClrTx/>
                        <a:buSzTx/>
                        <a:buFont typeface="Wingdings" pitchFamily="2" charset="2"/>
                        <a:buChar char="§"/>
                        <a:tabLst>
                          <a:tab pos="749300" algn="l"/>
                        </a:tabLst>
                      </a:pPr>
                      <a:r>
                        <a:rPr kumimoji="0" lang="en-US" sz="1800" b="0" i="0" u="none" strike="noStrike" cap="none" normalizeH="0" baseline="0">
                          <a:ln>
                            <a:noFill/>
                          </a:ln>
                          <a:solidFill>
                            <a:schemeClr val="accent1">
                              <a:lumMod val="75000"/>
                            </a:schemeClr>
                          </a:solidFill>
                          <a:effectLst/>
                          <a:latin typeface="Arial" charset="0"/>
                        </a:rPr>
                        <a:t>Animal welfare</a:t>
                      </a: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600" b="0" i="0" u="none" strike="noStrike" cap="none" normalizeH="0" baseline="0">
                          <a:ln>
                            <a:noFill/>
                          </a:ln>
                          <a:solidFill>
                            <a:schemeClr val="accent5">
                              <a:lumMod val="50000"/>
                            </a:schemeClr>
                          </a:solidFill>
                          <a:effectLst/>
                          <a:latin typeface="Arial" charset="0"/>
                        </a:rPr>
                        <a:t>Pain and distress (behavioral, anatomical and physiological abnormalities)</a:t>
                      </a:r>
                    </a:p>
                    <a:p>
                      <a:pPr marL="520700" marR="0" lvl="1" indent="-182563"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endParaRPr kumimoji="0" lang="en-US" sz="1600" b="0" i="0" u="none" strike="noStrike" cap="none" normalizeH="0" baseline="0">
                        <a:ln>
                          <a:noFill/>
                        </a:ln>
                        <a:solidFill>
                          <a:schemeClr val="accent5">
                            <a:lumMod val="50000"/>
                          </a:schemeClr>
                        </a:solidFill>
                        <a:effectLst/>
                        <a:latin typeface="Arial" charset="0"/>
                      </a:endParaRP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600" b="0" i="0" u="none" strike="noStrike" cap="none" normalizeH="0" baseline="0">
                          <a:ln>
                            <a:noFill/>
                          </a:ln>
                          <a:solidFill>
                            <a:schemeClr val="accent5">
                              <a:lumMod val="50000"/>
                            </a:schemeClr>
                          </a:solidFill>
                          <a:effectLst/>
                          <a:latin typeface="Arial" charset="0"/>
                        </a:rPr>
                        <a:t>Risks to other animals in the facility from the inadvertent spread of vectors</a:t>
                      </a: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endParaRPr kumimoji="0" lang="en-US" sz="1600" b="0" i="0" u="none" strike="noStrike" cap="none" normalizeH="0" baseline="0">
                        <a:ln>
                          <a:noFill/>
                        </a:ln>
                        <a:solidFill>
                          <a:schemeClr val="accent5">
                            <a:lumMod val="50000"/>
                          </a:schemeClr>
                        </a:solidFill>
                        <a:effectLst/>
                        <a:latin typeface="Arial" charset="0"/>
                      </a:endParaRP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600" b="0" i="0" u="none" strike="noStrike" cap="none" normalizeH="0" baseline="0">
                          <a:ln>
                            <a:noFill/>
                          </a:ln>
                          <a:solidFill>
                            <a:schemeClr val="accent5">
                              <a:lumMod val="50000"/>
                            </a:schemeClr>
                          </a:solidFill>
                          <a:effectLst/>
                          <a:latin typeface="Arial" charset="0"/>
                        </a:rPr>
                        <a:t>Scientific Merit and the three ‘R’</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
                        <a:tabLst>
                          <a:tab pos="749300" algn="l"/>
                        </a:tabLst>
                      </a:pPr>
                      <a:endParaRPr kumimoji="0" lang="en-US" sz="20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
                        <a:tabLst>
                          <a:tab pos="749300" algn="l"/>
                        </a:tabLst>
                      </a:pPr>
                      <a:endParaRPr kumimoji="0" lang="en-US" sz="20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
                        <a:tabLst>
                          <a:tab pos="749300" algn="l"/>
                        </a:tabLst>
                      </a:pPr>
                      <a:endParaRPr kumimoji="0" lang="en-US" sz="2000" b="0"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6A46A59F-CE12-4CA6-A126-2444DB863AF6}"/>
              </a:ext>
            </a:extLst>
          </p:cNvPr>
          <p:cNvGraphicFramePr>
            <a:graphicFrameLocks noGrp="1"/>
          </p:cNvGraphicFramePr>
          <p:nvPr>
            <p:extLst>
              <p:ext uri="{D42A27DB-BD31-4B8C-83A1-F6EECF244321}">
                <p14:modId xmlns:p14="http://schemas.microsoft.com/office/powerpoint/2010/main" val="1481267102"/>
              </p:ext>
            </p:extLst>
          </p:nvPr>
        </p:nvGraphicFramePr>
        <p:xfrm>
          <a:off x="4088921" y="997491"/>
          <a:ext cx="3648366" cy="5283236"/>
        </p:xfrm>
        <a:graphic>
          <a:graphicData uri="http://schemas.openxmlformats.org/drawingml/2006/table">
            <a:tbl>
              <a:tblPr/>
              <a:tblGrid>
                <a:gridCol w="3648366">
                  <a:extLst>
                    <a:ext uri="{9D8B030D-6E8A-4147-A177-3AD203B41FA5}">
                      <a16:colId xmlns:a16="http://schemas.microsoft.com/office/drawing/2014/main" val="3598567766"/>
                    </a:ext>
                  </a:extLst>
                </a:gridCol>
              </a:tblGrid>
              <a:tr h="5105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6">
                              <a:lumMod val="75000"/>
                            </a:schemeClr>
                          </a:solidFill>
                          <a:effectLst/>
                          <a:latin typeface="Arial" charset="0"/>
                        </a:rPr>
                        <a:t>IBC Review ensures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1147480"/>
                  </a:ext>
                </a:extLst>
              </a:tr>
              <a:tr h="4772675">
                <a:tc>
                  <a:txBody>
                    <a:bodyPr/>
                    <a:lstStyle/>
                    <a:p>
                      <a:pPr marL="396875" marR="0" lvl="0" indent="-341313"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600" b="0" i="0" u="none" strike="noStrike" cap="none" normalizeH="0" baseline="0">
                          <a:ln>
                            <a:noFill/>
                          </a:ln>
                          <a:solidFill>
                            <a:schemeClr val="accent6">
                              <a:lumMod val="75000"/>
                            </a:schemeClr>
                          </a:solidFill>
                          <a:effectLst/>
                          <a:latin typeface="Arial" charset="0"/>
                          <a:cs typeface="Times New Roman" pitchFamily="18" charset="0"/>
                        </a:rPr>
                        <a:t>Research for conformity with the </a:t>
                      </a:r>
                      <a:r>
                        <a:rPr kumimoji="0" lang="en-US" sz="1600" b="0" i="1" u="none" strike="noStrike" cap="none" normalizeH="0" baseline="0">
                          <a:ln>
                            <a:noFill/>
                          </a:ln>
                          <a:solidFill>
                            <a:schemeClr val="accent6">
                              <a:lumMod val="75000"/>
                            </a:schemeClr>
                          </a:solidFill>
                          <a:effectLst/>
                          <a:latin typeface="Arial" charset="0"/>
                          <a:cs typeface="Times New Roman" pitchFamily="18" charset="0"/>
                        </a:rPr>
                        <a:t>NIH Guidelines (ABSL1 and 2)</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en-US" sz="1600" b="0" i="0" u="none" strike="noStrike" cap="none" normalizeH="0" baseline="0">
                          <a:ln>
                            <a:noFill/>
                          </a:ln>
                          <a:solidFill>
                            <a:schemeClr val="accent6">
                              <a:lumMod val="75000"/>
                            </a:schemeClr>
                          </a:solidFill>
                          <a:effectLst/>
                          <a:latin typeface="Arial" charset="0"/>
                        </a:rPr>
                        <a:t>Ways to mitigate/control risk to personnel, UNT Community and environment</a:t>
                      </a:r>
                      <a:endParaRPr kumimoji="0" lang="en-US" sz="1600" b="0" i="0" u="none" strike="noStrike" cap="none" normalizeH="0" baseline="0">
                        <a:ln>
                          <a:noFill/>
                        </a:ln>
                        <a:solidFill>
                          <a:srgbClr val="077B3B"/>
                        </a:solidFill>
                        <a:effectLst/>
                        <a:latin typeface="Arial" charset="0"/>
                      </a:endParaRP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600" b="0" i="0" u="none" strike="noStrike" cap="none" normalizeH="0" baseline="0">
                          <a:ln>
                            <a:noFill/>
                          </a:ln>
                          <a:solidFill>
                            <a:schemeClr val="accent6">
                              <a:lumMod val="75000"/>
                            </a:schemeClr>
                          </a:solidFill>
                          <a:effectLst/>
                          <a:latin typeface="Arial" charset="0"/>
                          <a:cs typeface="Times New Roman" pitchFamily="18" charset="0"/>
                        </a:rPr>
                        <a:t>Adequacy of facilities, SOPs </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600" b="0" i="0" u="none" strike="noStrike" cap="none" normalizeH="0" baseline="0">
                          <a:ln>
                            <a:noFill/>
                          </a:ln>
                          <a:solidFill>
                            <a:schemeClr val="accent6">
                              <a:lumMod val="75000"/>
                            </a:schemeClr>
                          </a:solidFill>
                          <a:effectLst/>
                          <a:latin typeface="Arial" charset="0"/>
                          <a:cs typeface="Times New Roman" pitchFamily="18" charset="0"/>
                        </a:rPr>
                        <a:t>PI and other personnel training</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600" b="0" i="0" u="none" strike="noStrike" cap="none" normalizeH="0" baseline="0">
                          <a:ln>
                            <a:noFill/>
                          </a:ln>
                          <a:solidFill>
                            <a:schemeClr val="accent6">
                              <a:lumMod val="75000"/>
                            </a:schemeClr>
                          </a:solidFill>
                          <a:effectLst/>
                          <a:latin typeface="Arial" charset="0"/>
                        </a:rPr>
                        <a:t>Risks to the environment</a:t>
                      </a:r>
                    </a:p>
                    <a:p>
                      <a:pPr marL="62388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pPr>
                      <a:r>
                        <a:rPr kumimoji="0" lang="en-US" sz="1400" b="0" i="0" u="none" strike="noStrike" cap="none" normalizeH="0" baseline="0">
                          <a:ln>
                            <a:noFill/>
                          </a:ln>
                          <a:solidFill>
                            <a:schemeClr val="accent6">
                              <a:lumMod val="75000"/>
                            </a:schemeClr>
                          </a:solidFill>
                          <a:effectLst/>
                          <a:latin typeface="Arial" charset="0"/>
                        </a:rPr>
                        <a:t>Escape and establishment in the wild</a:t>
                      </a:r>
                    </a:p>
                    <a:p>
                      <a:pPr marL="62388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pPr>
                      <a:r>
                        <a:rPr kumimoji="0" lang="en-US" sz="1400" b="0" i="0" u="none" strike="noStrike" cap="none" normalizeH="0" baseline="0">
                          <a:ln>
                            <a:noFill/>
                          </a:ln>
                          <a:solidFill>
                            <a:schemeClr val="accent6">
                              <a:lumMod val="75000"/>
                            </a:schemeClr>
                          </a:solidFill>
                          <a:effectLst/>
                          <a:latin typeface="Arial" charset="0"/>
                        </a:rPr>
                        <a:t>Interbreeding with wild stock</a:t>
                      </a:r>
                    </a:p>
                    <a:p>
                      <a:pPr marL="62388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pPr>
                      <a:r>
                        <a:rPr kumimoji="0" lang="en-US" sz="1400" b="0" i="0" u="none" strike="noStrike" cap="none" normalizeH="0" baseline="0">
                          <a:ln>
                            <a:noFill/>
                          </a:ln>
                          <a:solidFill>
                            <a:schemeClr val="accent6">
                              <a:lumMod val="75000"/>
                            </a:schemeClr>
                          </a:solidFill>
                          <a:effectLst/>
                          <a:latin typeface="Arial" charset="0"/>
                        </a:rPr>
                        <a:t>Consumption by other animals – enter the food chain</a:t>
                      </a:r>
                    </a:p>
                    <a:p>
                      <a:pPr marL="341313" marR="0" lvl="0" indent="-28575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Ø"/>
                        <a:tabLst/>
                      </a:pPr>
                      <a:r>
                        <a:rPr kumimoji="0" lang="en-US" sz="1600" b="0" i="0" u="none" strike="noStrike" cap="none" normalizeH="0" baseline="0">
                          <a:ln>
                            <a:noFill/>
                          </a:ln>
                          <a:solidFill>
                            <a:schemeClr val="accent6">
                              <a:lumMod val="75000"/>
                            </a:schemeClr>
                          </a:solidFill>
                          <a:effectLst/>
                          <a:latin typeface="Arial" charset="0"/>
                        </a:rPr>
                        <a:t>Research involving animal tissues/organs/body fluids of zoonotic importance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8265944"/>
                  </a:ext>
                </a:extLst>
              </a:tr>
            </a:tbl>
          </a:graphicData>
        </a:graphic>
      </p:graphicFrame>
      <p:sp>
        <p:nvSpPr>
          <p:cNvPr id="6" name="Text Placeholder 19">
            <a:extLst>
              <a:ext uri="{FF2B5EF4-FFF2-40B4-BE49-F238E27FC236}">
                <a16:creationId xmlns:a16="http://schemas.microsoft.com/office/drawing/2014/main" id="{21801A77-7414-4A6C-B571-5B9FFE175723}"/>
              </a:ext>
            </a:extLst>
          </p:cNvPr>
          <p:cNvSpPr txBox="1">
            <a:spLocks/>
          </p:cNvSpPr>
          <p:nvPr/>
        </p:nvSpPr>
        <p:spPr>
          <a:xfrm>
            <a:off x="609600" y="245572"/>
            <a:ext cx="10972800" cy="424732"/>
          </a:xfrm>
          <a:prstGeom prst="rect">
            <a:avLst/>
          </a:prstGeom>
          <a:noFill/>
        </p:spPr>
        <p:txBody>
          <a:bodyPr wrap="square"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accent1">
                    <a:lumMod val="75000"/>
                  </a:schemeClr>
                </a:solidFill>
                <a:latin typeface="Arial" panose="020B0604020202020204" pitchFamily="34" charset="0"/>
                <a:cs typeface="Arial" panose="020B0604020202020204" pitchFamily="34" charset="0"/>
              </a:rPr>
              <a:t>IBC: Scope of Review - Animal Research</a:t>
            </a:r>
          </a:p>
        </p:txBody>
      </p:sp>
      <p:sp>
        <p:nvSpPr>
          <p:cNvPr id="8" name="Slide Number Placeholder 14">
            <a:extLst>
              <a:ext uri="{FF2B5EF4-FFF2-40B4-BE49-F238E27FC236}">
                <a16:creationId xmlns:a16="http://schemas.microsoft.com/office/drawing/2014/main" id="{4CE26CAE-9105-4465-9AAF-24EA5229E29B}"/>
              </a:ext>
            </a:extLst>
          </p:cNvPr>
          <p:cNvSpPr txBox="1">
            <a:spLocks/>
          </p:cNvSpPr>
          <p:nvPr/>
        </p:nvSpPr>
        <p:spPr>
          <a:xfrm>
            <a:off x="10862262" y="6450880"/>
            <a:ext cx="1043299" cy="3206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a:solidFill>
                  <a:schemeClr val="accent3">
                    <a:lumMod val="60000"/>
                    <a:lumOff val="40000"/>
                  </a:schemeClr>
                </a:solidFill>
                <a:latin typeface="Arial" panose="020B0604020202020204" pitchFamily="34" charset="0"/>
                <a:cs typeface="Arial" panose="020B0604020202020204" pitchFamily="34" charset="0"/>
              </a:rPr>
              <a:t>|</a:t>
            </a:r>
            <a:fld id="{3089281A-04AD-49A7-9FE1-FBF865B47E7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r">
                <a:defRPr/>
              </a:pPr>
              <a:t>10</a:t>
            </a:fld>
            <a:endParaRPr lang="en-US" sz="1200">
              <a:solidFill>
                <a:schemeClr val="accent3">
                  <a:lumMod val="60000"/>
                  <a:lumOff val="40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6DCF5CE-FEB5-48C7-B215-2963FE5C57AB}"/>
              </a:ext>
            </a:extLst>
          </p:cNvPr>
          <p:cNvCxnSpPr/>
          <p:nvPr/>
        </p:nvCxnSpPr>
        <p:spPr>
          <a:xfrm>
            <a:off x="625995" y="686646"/>
            <a:ext cx="10926871" cy="0"/>
          </a:xfrm>
          <a:prstGeom prst="line">
            <a:avLst/>
          </a:prstGeom>
          <a:ln w="25400">
            <a:solidFill>
              <a:srgbClr val="077B3B"/>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369D958-CDA8-0380-87FA-6B06D6286D8F}"/>
              </a:ext>
            </a:extLst>
          </p:cNvPr>
          <p:cNvPicPr>
            <a:picLocks noChangeAspect="1"/>
          </p:cNvPicPr>
          <p:nvPr/>
        </p:nvPicPr>
        <p:blipFill rotWithShape="1">
          <a:blip r:embed="rId3">
            <a:extLst>
              <a:ext uri="{28A0092B-C50C-407E-A947-70E740481C1C}">
                <a14:useLocalDpi xmlns:a14="http://schemas.microsoft.com/office/drawing/2010/main" val="0"/>
              </a:ext>
            </a:extLst>
          </a:blip>
          <a:srcRect l="3248" t="15346" r="11047" b="18490"/>
          <a:stretch/>
        </p:blipFill>
        <p:spPr>
          <a:xfrm>
            <a:off x="7904499" y="2020737"/>
            <a:ext cx="3648367" cy="2816525"/>
          </a:xfrm>
          <a:prstGeom prst="rect">
            <a:avLst/>
          </a:prstGeom>
        </p:spPr>
      </p:pic>
    </p:spTree>
    <p:extLst>
      <p:ext uri="{BB962C8B-B14F-4D97-AF65-F5344CB8AC3E}">
        <p14:creationId xmlns:p14="http://schemas.microsoft.com/office/powerpoint/2010/main" val="210167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8">
            <a:extLst>
              <a:ext uri="{FF2B5EF4-FFF2-40B4-BE49-F238E27FC236}">
                <a16:creationId xmlns:a16="http://schemas.microsoft.com/office/drawing/2014/main" id="{197DAC22-66BE-4D09-9306-97F46AA70315}"/>
              </a:ext>
            </a:extLst>
          </p:cNvPr>
          <p:cNvGraphicFramePr>
            <a:graphicFrameLocks/>
          </p:cNvGraphicFramePr>
          <p:nvPr>
            <p:extLst>
              <p:ext uri="{D42A27DB-BD31-4B8C-83A1-F6EECF244321}">
                <p14:modId xmlns:p14="http://schemas.microsoft.com/office/powerpoint/2010/main" val="2317863559"/>
              </p:ext>
            </p:extLst>
          </p:nvPr>
        </p:nvGraphicFramePr>
        <p:xfrm>
          <a:off x="585538" y="1102989"/>
          <a:ext cx="7236438" cy="5335876"/>
        </p:xfrm>
        <a:graphic>
          <a:graphicData uri="http://schemas.openxmlformats.org/drawingml/2006/table">
            <a:tbl>
              <a:tblPr/>
              <a:tblGrid>
                <a:gridCol w="3576738">
                  <a:extLst>
                    <a:ext uri="{9D8B030D-6E8A-4147-A177-3AD203B41FA5}">
                      <a16:colId xmlns:a16="http://schemas.microsoft.com/office/drawing/2014/main" val="20000"/>
                    </a:ext>
                  </a:extLst>
                </a:gridCol>
                <a:gridCol w="3659700">
                  <a:extLst>
                    <a:ext uri="{9D8B030D-6E8A-4147-A177-3AD203B41FA5}">
                      <a16:colId xmlns:a16="http://schemas.microsoft.com/office/drawing/2014/main" val="20001"/>
                    </a:ext>
                  </a:extLst>
                </a:gridCol>
              </a:tblGrid>
              <a:tr h="4286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1">
                              <a:lumMod val="75000"/>
                            </a:schemeClr>
                          </a:solidFill>
                          <a:effectLst/>
                          <a:latin typeface="Arial" charset="0"/>
                        </a:rPr>
                        <a:t>IRB Review</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6">
                              <a:lumMod val="75000"/>
                            </a:schemeClr>
                          </a:solidFill>
                          <a:effectLst/>
                          <a:latin typeface="Arial" charset="0"/>
                        </a:rPr>
                        <a:t>IBC Review ensures</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9760">
                <a:tc>
                  <a:txBody>
                    <a:bodyPr/>
                    <a:lstStyle/>
                    <a:p>
                      <a:pPr marL="285750"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tab pos="749300" algn="l"/>
                        </a:tabLst>
                      </a:pPr>
                      <a:r>
                        <a:rPr kumimoji="0" lang="en-US" sz="1600" b="0" i="0" u="none" strike="noStrike" cap="none" normalizeH="0" baseline="0" dirty="0">
                          <a:ln>
                            <a:noFill/>
                          </a:ln>
                          <a:solidFill>
                            <a:schemeClr val="tx1"/>
                          </a:solidFill>
                          <a:effectLst/>
                          <a:latin typeface="Arial" charset="0"/>
                        </a:rPr>
                        <a:t>Conducts risk/benefit assessment relative to individual research participants (physical, psychological, social harms)</a:t>
                      </a:r>
                    </a:p>
                    <a:p>
                      <a:pPr marL="285750"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tab pos="749300" algn="l"/>
                        </a:tabLst>
                      </a:pPr>
                      <a:r>
                        <a:rPr kumimoji="0" lang="en-US" sz="1600" b="0" i="0" u="none" strike="noStrike" cap="none" normalizeH="0" baseline="0" dirty="0">
                          <a:ln>
                            <a:noFill/>
                          </a:ln>
                          <a:solidFill>
                            <a:schemeClr val="tx1"/>
                          </a:solidFill>
                          <a:effectLst/>
                          <a:latin typeface="Arial" charset="0"/>
                        </a:rPr>
                        <a:t>Selection of subjects and the informed consent process</a:t>
                      </a:r>
                    </a:p>
                    <a:p>
                      <a:pPr marL="285750"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tab pos="749300" algn="l"/>
                        </a:tabLst>
                      </a:pPr>
                      <a:r>
                        <a:rPr kumimoji="0" lang="en-US" sz="1600" b="0" i="0" u="none" strike="noStrike" cap="none" normalizeH="0" baseline="0" dirty="0">
                          <a:ln>
                            <a:noFill/>
                          </a:ln>
                          <a:solidFill>
                            <a:schemeClr val="tx1"/>
                          </a:solidFill>
                          <a:effectLst/>
                          <a:latin typeface="Arial" charset="0"/>
                        </a:rPr>
                        <a:t>Provisions to protect subject privacy and confidentiality of data</a:t>
                      </a:r>
                    </a:p>
                    <a:p>
                      <a:pPr marL="285750"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tab pos="749300" algn="l"/>
                        </a:tabLst>
                      </a:pPr>
                      <a:r>
                        <a:rPr kumimoji="0" lang="en-US" sz="1600" b="0" i="0" u="none" strike="noStrike" cap="none" normalizeH="0" baseline="0" dirty="0">
                          <a:ln>
                            <a:noFill/>
                          </a:ln>
                          <a:solidFill>
                            <a:schemeClr val="tx1"/>
                          </a:solidFill>
                          <a:effectLst/>
                          <a:latin typeface="Arial" charset="0"/>
                        </a:rPr>
                        <a:t>Injuries or any other unanticipated problems</a:t>
                      </a:r>
                    </a:p>
                    <a:p>
                      <a:pPr marL="285750"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tab pos="749300" algn="l"/>
                        </a:tabLst>
                      </a:pPr>
                      <a:r>
                        <a:rPr kumimoji="0" lang="en-US" sz="1600" b="0" i="0" u="none" strike="noStrike" cap="none" normalizeH="0" baseline="0" dirty="0">
                          <a:ln>
                            <a:noFill/>
                          </a:ln>
                          <a:solidFill>
                            <a:schemeClr val="tx1"/>
                          </a:solidFill>
                          <a:effectLst/>
                          <a:latin typeface="Arial" charset="0"/>
                        </a:rPr>
                        <a:t>Compliance with regulations</a:t>
                      </a:r>
                    </a:p>
                    <a:p>
                      <a:pPr marL="231775" marR="0" lvl="0" indent="-231775" algn="l" defTabSz="914400" rtl="0" eaLnBrk="1" fontAlgn="base" latinLnBrk="0" hangingPunct="1">
                        <a:lnSpc>
                          <a:spcPct val="100000"/>
                        </a:lnSpc>
                        <a:spcBef>
                          <a:spcPct val="20000"/>
                        </a:spcBef>
                        <a:spcAft>
                          <a:spcPct val="0"/>
                        </a:spcAft>
                        <a:buClr>
                          <a:schemeClr val="tx1"/>
                        </a:buClr>
                        <a:buSzTx/>
                        <a:buFont typeface="Wingdings" pitchFamily="2" charset="2"/>
                        <a:buNone/>
                        <a:tabLst>
                          <a:tab pos="749300" algn="l"/>
                        </a:tabLst>
                      </a:pPr>
                      <a:endParaRPr kumimoji="0" lang="en-US" sz="1400" b="1" i="0" u="none" strike="noStrike" cap="none" normalizeH="0" baseline="0" dirty="0">
                        <a:ln>
                          <a:noFill/>
                        </a:ln>
                        <a:solidFill>
                          <a:schemeClr val="tx1"/>
                        </a:solidFill>
                        <a:effectLst/>
                        <a:latin typeface="Arial"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600" b="0" i="0" u="none" strike="noStrike" cap="none" normalizeH="0" baseline="0" dirty="0">
                          <a:ln>
                            <a:noFill/>
                          </a:ln>
                          <a:solidFill>
                            <a:schemeClr val="accent6">
                              <a:lumMod val="75000"/>
                            </a:schemeClr>
                          </a:solidFill>
                          <a:effectLst/>
                          <a:latin typeface="Arial" charset="0"/>
                          <a:cs typeface="Times New Roman" pitchFamily="18" charset="0"/>
                        </a:rPr>
                        <a:t>Research for conformity with the </a:t>
                      </a:r>
                      <a:r>
                        <a:rPr kumimoji="0" lang="en-US" sz="1600" b="0" i="1" u="none" strike="noStrike" cap="none" normalizeH="0" baseline="0" dirty="0">
                          <a:ln>
                            <a:noFill/>
                          </a:ln>
                          <a:solidFill>
                            <a:schemeClr val="accent6">
                              <a:lumMod val="75000"/>
                            </a:schemeClr>
                          </a:solidFill>
                          <a:effectLst/>
                          <a:latin typeface="Arial" charset="0"/>
                          <a:cs typeface="Times New Roman" pitchFamily="18" charset="0"/>
                        </a:rPr>
                        <a:t>NIH Guidelines, including gene therapy (2019)</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600" b="0" i="0" u="none" strike="noStrike" cap="none" normalizeH="0" baseline="0" dirty="0">
                          <a:ln>
                            <a:noFill/>
                          </a:ln>
                          <a:solidFill>
                            <a:schemeClr val="accent6">
                              <a:lumMod val="75000"/>
                            </a:schemeClr>
                          </a:solidFill>
                          <a:effectLst/>
                          <a:latin typeface="Arial" charset="0"/>
                          <a:cs typeface="Times New Roman" pitchFamily="18" charset="0"/>
                        </a:rPr>
                        <a:t>Potential risk </a:t>
                      </a:r>
                      <a:r>
                        <a:rPr kumimoji="0" lang="en-US" sz="1600" b="0" i="0" u="none" strike="noStrike" cap="none" normalizeH="0" baseline="0" dirty="0">
                          <a:ln>
                            <a:noFill/>
                          </a:ln>
                          <a:solidFill>
                            <a:schemeClr val="accent6">
                              <a:lumMod val="75000"/>
                            </a:schemeClr>
                          </a:solidFill>
                          <a:effectLst/>
                          <a:latin typeface="Arial" charset="0"/>
                        </a:rPr>
                        <a:t>to individual researcher/lab members, health care workers, and the community</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600" b="0" i="0" u="none" strike="noStrike" cap="none" normalizeH="0" baseline="0" dirty="0">
                          <a:ln>
                            <a:noFill/>
                          </a:ln>
                          <a:solidFill>
                            <a:schemeClr val="accent6">
                              <a:lumMod val="75000"/>
                            </a:schemeClr>
                          </a:solidFill>
                          <a:effectLst/>
                          <a:latin typeface="Arial" charset="0"/>
                          <a:cs typeface="Times New Roman" pitchFamily="18" charset="0"/>
                        </a:rPr>
                        <a:t>Adequacy of facilities (BSL 2 and above)</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600" b="0" i="0" u="none" strike="noStrike" cap="none" normalizeH="0" baseline="0" dirty="0">
                          <a:ln>
                            <a:noFill/>
                          </a:ln>
                          <a:solidFill>
                            <a:schemeClr val="accent6">
                              <a:lumMod val="75000"/>
                            </a:schemeClr>
                          </a:solidFill>
                          <a:effectLst/>
                          <a:latin typeface="Arial" charset="0"/>
                          <a:cs typeface="Times New Roman" pitchFamily="18" charset="0"/>
                        </a:rPr>
                        <a:t>PI and other personnel training</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600" b="0" i="0" u="none" strike="noStrike" cap="none" normalizeH="0" baseline="0" dirty="0">
                          <a:ln>
                            <a:noFill/>
                          </a:ln>
                          <a:solidFill>
                            <a:schemeClr val="accent6">
                              <a:lumMod val="75000"/>
                            </a:schemeClr>
                          </a:solidFill>
                          <a:effectLst/>
                          <a:latin typeface="Arial" charset="0"/>
                          <a:cs typeface="Times New Roman" pitchFamily="18" charset="0"/>
                        </a:rPr>
                        <a:t>Institutional and investigator compliance (e.g., adverse event reports)</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en-US" sz="1600" b="0" i="0" u="none" strike="noStrike" cap="none" normalizeH="0" baseline="0" dirty="0">
                          <a:ln>
                            <a:noFill/>
                          </a:ln>
                          <a:solidFill>
                            <a:schemeClr val="accent6">
                              <a:lumMod val="75000"/>
                            </a:schemeClr>
                          </a:solidFill>
                          <a:effectLst/>
                          <a:latin typeface="Arial" charset="0"/>
                        </a:rPr>
                        <a:t>Research involving fresh/frozen -tissues/organs/body fluids from vendors (ATCC) </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0" i="0" u="none" strike="noStrike" cap="none" normalizeH="0" baseline="0" dirty="0">
                        <a:ln>
                          <a:noFill/>
                        </a:ln>
                        <a:solidFill>
                          <a:srgbClr val="077B3B"/>
                        </a:solidFill>
                        <a:effectLst/>
                        <a:latin typeface="Arial"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Slide Number Placeholder 14">
            <a:extLst>
              <a:ext uri="{FF2B5EF4-FFF2-40B4-BE49-F238E27FC236}">
                <a16:creationId xmlns:a16="http://schemas.microsoft.com/office/drawing/2014/main" id="{B778FC19-3583-45C6-A5BE-4B7E2BC37772}"/>
              </a:ext>
            </a:extLst>
          </p:cNvPr>
          <p:cNvSpPr txBox="1">
            <a:spLocks/>
          </p:cNvSpPr>
          <p:nvPr/>
        </p:nvSpPr>
        <p:spPr>
          <a:xfrm>
            <a:off x="10884296" y="6427357"/>
            <a:ext cx="1043299" cy="3206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a:solidFill>
                  <a:schemeClr val="accent3">
                    <a:lumMod val="60000"/>
                    <a:lumOff val="40000"/>
                  </a:schemeClr>
                </a:solidFill>
                <a:latin typeface="Arial" panose="020B0604020202020204" pitchFamily="34" charset="0"/>
                <a:cs typeface="Arial" panose="020B0604020202020204" pitchFamily="34" charset="0"/>
              </a:rPr>
              <a:t>|</a:t>
            </a:r>
            <a:fld id="{3089281A-04AD-49A7-9FE1-FBF865B47E7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r">
                <a:defRPr/>
              </a:pPr>
              <a:t>11</a:t>
            </a:fld>
            <a:endParaRPr lang="en-US" sz="1200">
              <a:solidFill>
                <a:schemeClr val="accent3">
                  <a:lumMod val="60000"/>
                  <a:lumOff val="40000"/>
                </a:schemeClr>
              </a:solidFill>
              <a:latin typeface="Arial" panose="020B0604020202020204" pitchFamily="34" charset="0"/>
              <a:cs typeface="Arial" panose="020B0604020202020204" pitchFamily="34" charset="0"/>
            </a:endParaRPr>
          </a:p>
        </p:txBody>
      </p:sp>
      <p:sp>
        <p:nvSpPr>
          <p:cNvPr id="10" name="Text Placeholder 19">
            <a:extLst>
              <a:ext uri="{FF2B5EF4-FFF2-40B4-BE49-F238E27FC236}">
                <a16:creationId xmlns:a16="http://schemas.microsoft.com/office/drawing/2014/main" id="{B30E9A4A-5B48-4DFC-9B5E-BCDF5F54B974}"/>
              </a:ext>
            </a:extLst>
          </p:cNvPr>
          <p:cNvSpPr txBox="1">
            <a:spLocks/>
          </p:cNvSpPr>
          <p:nvPr/>
        </p:nvSpPr>
        <p:spPr>
          <a:xfrm>
            <a:off x="585538" y="270305"/>
            <a:ext cx="10965112" cy="424732"/>
          </a:xfrm>
          <a:prstGeom prst="rect">
            <a:avLst/>
          </a:prstGeom>
          <a:noFill/>
        </p:spPr>
        <p:txBody>
          <a:bodyPr wrap="square"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latin typeface="Arial" panose="020B0604020202020204" pitchFamily="34" charset="0"/>
                <a:cs typeface="Arial" panose="020B0604020202020204" pitchFamily="34" charset="0"/>
              </a:rPr>
              <a:t>IBC: Scope of Review - Human Subject Research</a:t>
            </a:r>
          </a:p>
        </p:txBody>
      </p:sp>
      <p:cxnSp>
        <p:nvCxnSpPr>
          <p:cNvPr id="6" name="Straight Connector 5">
            <a:extLst>
              <a:ext uri="{FF2B5EF4-FFF2-40B4-BE49-F238E27FC236}">
                <a16:creationId xmlns:a16="http://schemas.microsoft.com/office/drawing/2014/main" id="{4624CB49-7BFF-4CCA-A349-F3A91C3CD63D}"/>
              </a:ext>
            </a:extLst>
          </p:cNvPr>
          <p:cNvCxnSpPr/>
          <p:nvPr/>
        </p:nvCxnSpPr>
        <p:spPr>
          <a:xfrm>
            <a:off x="625995" y="686646"/>
            <a:ext cx="10926871" cy="0"/>
          </a:xfrm>
          <a:prstGeom prst="line">
            <a:avLst/>
          </a:prstGeom>
          <a:ln w="25400">
            <a:solidFill>
              <a:srgbClr val="077B3B"/>
            </a:solidFill>
          </a:ln>
        </p:spPr>
        <p:style>
          <a:lnRef idx="1">
            <a:schemeClr val="accent1"/>
          </a:lnRef>
          <a:fillRef idx="0">
            <a:schemeClr val="accent1"/>
          </a:fillRef>
          <a:effectRef idx="0">
            <a:schemeClr val="accent1"/>
          </a:effectRef>
          <a:fontRef idx="minor">
            <a:schemeClr val="tx1"/>
          </a:fontRef>
        </p:style>
      </p:cxnSp>
      <p:sp>
        <p:nvSpPr>
          <p:cNvPr id="4" name="AutoShape 2" descr="a person getting a tattoo on another person's arm">
            <a:extLst>
              <a:ext uri="{FF2B5EF4-FFF2-40B4-BE49-F238E27FC236}">
                <a16:creationId xmlns:a16="http://schemas.microsoft.com/office/drawing/2014/main" id="{EB0CAE28-8433-A3DD-CBDC-69498C22E02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person getting a tattoo on another person's arm">
            <a:extLst>
              <a:ext uri="{FF2B5EF4-FFF2-40B4-BE49-F238E27FC236}">
                <a16:creationId xmlns:a16="http://schemas.microsoft.com/office/drawing/2014/main" id="{FD89D6EE-84F8-BE5A-E445-425C31698B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5115" y="2348147"/>
            <a:ext cx="3610573" cy="2409291"/>
          </a:xfrm>
          <a:prstGeom prst="rect">
            <a:avLst/>
          </a:prstGeom>
          <a:noFill/>
          <a:ln>
            <a:noFill/>
          </a:ln>
        </p:spPr>
      </p:pic>
    </p:spTree>
    <p:extLst>
      <p:ext uri="{BB962C8B-B14F-4D97-AF65-F5344CB8AC3E}">
        <p14:creationId xmlns:p14="http://schemas.microsoft.com/office/powerpoint/2010/main" val="303549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A67FFA-BEE6-46C5-BA8A-2A3BAD61DB02}"/>
              </a:ext>
            </a:extLst>
          </p:cNvPr>
          <p:cNvSpPr>
            <a:spLocks noGrp="1"/>
          </p:cNvSpPr>
          <p:nvPr>
            <p:ph type="body" sz="half" idx="2"/>
          </p:nvPr>
        </p:nvSpPr>
        <p:spPr>
          <a:xfrm>
            <a:off x="957091" y="1224702"/>
            <a:ext cx="5751619" cy="4131070"/>
          </a:xfrm>
        </p:spPr>
        <p:txBody>
          <a:bodyPr anchor="ctr">
            <a:normAutofit/>
          </a:bodyPr>
          <a:lstStyle/>
          <a:p>
            <a:pPr fontAlgn="auto">
              <a:lnSpc>
                <a:spcPct val="100000"/>
              </a:lnSpc>
              <a:spcBef>
                <a:spcPts val="600"/>
              </a:spcBef>
              <a:spcAft>
                <a:spcPts val="600"/>
              </a:spcAft>
              <a:defRPr/>
            </a:pPr>
            <a:r>
              <a:rPr lang="en-US" sz="1800" dirty="0">
                <a:solidFill>
                  <a:schemeClr val="accent2">
                    <a:lumMod val="75000"/>
                  </a:schemeClr>
                </a:solidFill>
                <a:hlinkClick r:id="rId3"/>
              </a:rPr>
              <a:t>NIH - The NIH Guidelines for Research Involving Recombinant or Synthetic </a:t>
            </a:r>
            <a:r>
              <a:rPr lang="en-US" dirty="0">
                <a:solidFill>
                  <a:schemeClr val="accent2">
                    <a:lumMod val="75000"/>
                  </a:schemeClr>
                </a:solidFill>
                <a:latin typeface="Arial" panose="020B0604020202020204" pitchFamily="34" charset="0"/>
                <a:cs typeface="Arial" panose="020B0604020202020204" pitchFamily="34" charset="0"/>
                <a:hlinkClick r:id="rId3"/>
              </a:rPr>
              <a:t>Nucleic Acid Molecules (2019)</a:t>
            </a:r>
            <a:endParaRPr lang="en-US" dirty="0">
              <a:solidFill>
                <a:schemeClr val="accent2">
                  <a:lumMod val="75000"/>
                </a:schemeClr>
              </a:solidFill>
              <a:latin typeface="Arial" panose="020B0604020202020204" pitchFamily="34" charset="0"/>
              <a:cs typeface="Arial" panose="020B0604020202020204" pitchFamily="34" charset="0"/>
            </a:endParaRPr>
          </a:p>
          <a:p>
            <a:pPr fontAlgn="auto">
              <a:lnSpc>
                <a:spcPct val="100000"/>
              </a:lnSpc>
              <a:spcBef>
                <a:spcPts val="600"/>
              </a:spcBef>
              <a:spcAft>
                <a:spcPts val="600"/>
              </a:spcAft>
              <a:defRPr/>
            </a:pPr>
            <a:r>
              <a:rPr lang="en-US" dirty="0">
                <a:solidFill>
                  <a:schemeClr val="accent2">
                    <a:lumMod val="75000"/>
                  </a:schemeClr>
                </a:solidFill>
                <a:latin typeface="Arial" panose="020B0604020202020204" pitchFamily="34" charset="0"/>
                <a:cs typeface="Arial" panose="020B0604020202020204" pitchFamily="34" charset="0"/>
                <a:hlinkClick r:id="rId4"/>
              </a:rPr>
              <a:t>BMBL - Biosafety in Microbiological and Biomedical Laboratories (BMBL) 5th Edition (CDC/NIH)</a:t>
            </a:r>
            <a:endParaRPr lang="en-US" dirty="0">
              <a:solidFill>
                <a:schemeClr val="accent2">
                  <a:lumMod val="75000"/>
                </a:schemeClr>
              </a:solidFill>
              <a:latin typeface="Arial" panose="020B0604020202020204" pitchFamily="34" charset="0"/>
              <a:cs typeface="Arial" panose="020B0604020202020204" pitchFamily="34" charset="0"/>
            </a:endParaRPr>
          </a:p>
          <a:p>
            <a:pPr fontAlgn="auto">
              <a:lnSpc>
                <a:spcPct val="100000"/>
              </a:lnSpc>
              <a:spcBef>
                <a:spcPts val="600"/>
              </a:spcBef>
              <a:spcAft>
                <a:spcPts val="600"/>
              </a:spcAft>
              <a:defRPr/>
            </a:pPr>
            <a:r>
              <a:rPr lang="en-US" dirty="0">
                <a:solidFill>
                  <a:schemeClr val="accent2">
                    <a:lumMod val="75000"/>
                  </a:schemeClr>
                </a:solidFill>
                <a:latin typeface="Arial" panose="020B0604020202020204" pitchFamily="34" charset="0"/>
                <a:cs typeface="Arial" panose="020B0604020202020204" pitchFamily="34" charset="0"/>
                <a:hlinkClick r:id="rId5"/>
              </a:rPr>
              <a:t>WHO - World Health Organization Laboratory Biosafety Manual – Third Edition (WHO) </a:t>
            </a:r>
            <a:endParaRPr lang="en-US" dirty="0">
              <a:solidFill>
                <a:schemeClr val="accent2">
                  <a:lumMod val="75000"/>
                </a:schemeClr>
              </a:solidFill>
              <a:latin typeface="Arial" panose="020B0604020202020204" pitchFamily="34" charset="0"/>
              <a:cs typeface="Arial" panose="020B0604020202020204" pitchFamily="34" charset="0"/>
            </a:endParaRPr>
          </a:p>
          <a:p>
            <a:pPr fontAlgn="auto">
              <a:lnSpc>
                <a:spcPct val="100000"/>
              </a:lnSpc>
              <a:spcBef>
                <a:spcPts val="600"/>
              </a:spcBef>
              <a:spcAft>
                <a:spcPts val="600"/>
              </a:spcAft>
              <a:defRPr/>
            </a:pPr>
            <a:r>
              <a:rPr lang="en-US" u="sng" dirty="0">
                <a:solidFill>
                  <a:schemeClr val="accent2">
                    <a:lumMod val="75000"/>
                  </a:schemeClr>
                </a:solidFill>
                <a:latin typeface="Arial" panose="020B0604020202020204" pitchFamily="34" charset="0"/>
                <a:cs typeface="Arial" panose="020B0604020202020204" pitchFamily="34" charset="0"/>
                <a:hlinkClick r:id="rId6"/>
              </a:rPr>
              <a:t>CDC - </a:t>
            </a:r>
            <a:r>
              <a:rPr lang="en-US" dirty="0">
                <a:solidFill>
                  <a:schemeClr val="accent2">
                    <a:lumMod val="75000"/>
                  </a:schemeClr>
                </a:solidFill>
                <a:latin typeface="Arial" panose="020B0604020202020204" pitchFamily="34" charset="0"/>
                <a:cs typeface="Arial" panose="020B0604020202020204" pitchFamily="34" charset="0"/>
                <a:hlinkClick r:id="rId6"/>
              </a:rPr>
              <a:t>Guidelines for Safe Work Practices in Human and Animal Medical Diagnostic Laboratories (CDC)</a:t>
            </a:r>
            <a:endParaRPr lang="en-US" dirty="0">
              <a:solidFill>
                <a:schemeClr val="accent2">
                  <a:lumMod val="75000"/>
                </a:schemeClr>
              </a:solidFill>
              <a:latin typeface="Arial" panose="020B0604020202020204" pitchFamily="34" charset="0"/>
              <a:cs typeface="Arial" panose="020B0604020202020204" pitchFamily="34" charset="0"/>
            </a:endParaRPr>
          </a:p>
          <a:p>
            <a:pPr fontAlgn="auto">
              <a:lnSpc>
                <a:spcPct val="100000"/>
              </a:lnSpc>
              <a:spcBef>
                <a:spcPts val="600"/>
              </a:spcBef>
              <a:spcAft>
                <a:spcPts val="600"/>
              </a:spcAft>
              <a:defRPr/>
            </a:pPr>
            <a:r>
              <a:rPr lang="en-US" dirty="0">
                <a:solidFill>
                  <a:schemeClr val="accent2">
                    <a:lumMod val="75000"/>
                  </a:schemeClr>
                </a:solidFill>
                <a:latin typeface="Arial" panose="020B0604020202020204" pitchFamily="34" charset="0"/>
                <a:cs typeface="Arial" panose="020B0604020202020204" pitchFamily="34" charset="0"/>
                <a:hlinkClick r:id="rId7"/>
              </a:rPr>
              <a:t>UNT Policy - https://research.unt.edu/research-services/research-integrity-and-compliance</a:t>
            </a:r>
            <a:endParaRPr lang="en-US" dirty="0">
              <a:solidFill>
                <a:schemeClr val="accent2">
                  <a:lumMod val="75000"/>
                </a:schemeClr>
              </a:solidFill>
              <a:latin typeface="Arial" panose="020B0604020202020204" pitchFamily="34" charset="0"/>
              <a:cs typeface="Arial" panose="020B0604020202020204" pitchFamily="34" charset="0"/>
            </a:endParaRPr>
          </a:p>
          <a:p>
            <a:pPr fontAlgn="auto">
              <a:lnSpc>
                <a:spcPct val="100000"/>
              </a:lnSpc>
              <a:spcBef>
                <a:spcPts val="600"/>
              </a:spcBef>
              <a:spcAft>
                <a:spcPts val="600"/>
              </a:spcAft>
              <a:defRPr/>
            </a:pPr>
            <a:r>
              <a:rPr lang="en-US" dirty="0">
                <a:solidFill>
                  <a:schemeClr val="accent2">
                    <a:lumMod val="75000"/>
                  </a:schemeClr>
                </a:solidFill>
                <a:latin typeface="Arial" panose="020B0604020202020204" pitchFamily="34" charset="0"/>
                <a:cs typeface="Arial" panose="020B0604020202020204" pitchFamily="34" charset="0"/>
                <a:hlinkClick r:id="rId8"/>
              </a:rPr>
              <a:t>OSHA regulations - https://www.osha.gov/laws-regs/regulations/standardnumber/1910/1910.1030</a:t>
            </a:r>
            <a:endParaRPr lang="en-US" dirty="0"/>
          </a:p>
        </p:txBody>
      </p:sp>
      <p:sp>
        <p:nvSpPr>
          <p:cNvPr id="15" name="Slide Number Placeholder 14">
            <a:extLst>
              <a:ext uri="{FF2B5EF4-FFF2-40B4-BE49-F238E27FC236}">
                <a16:creationId xmlns:a16="http://schemas.microsoft.com/office/drawing/2014/main" id="{1B1B049B-9B6D-424C-91FB-BC6F80CCCAF1}"/>
              </a:ext>
            </a:extLst>
          </p:cNvPr>
          <p:cNvSpPr>
            <a:spLocks noGrp="1"/>
          </p:cNvSpPr>
          <p:nvPr>
            <p:ph type="sldNum" sz="quarter" idx="4"/>
          </p:nvPr>
        </p:nvSpPr>
        <p:spPr>
          <a:xfrm>
            <a:off x="10844818" y="6389877"/>
            <a:ext cx="1043299" cy="320675"/>
          </a:xfrm>
        </p:spPr>
        <p:txBody>
          <a:bodyPr/>
          <a:lstStyle/>
          <a:p>
            <a:pPr>
              <a:defRPr/>
            </a:pPr>
            <a:r>
              <a:rPr lang="en-US" dirty="0">
                <a:solidFill>
                  <a:schemeClr val="bg2">
                    <a:lumMod val="75000"/>
                  </a:schemeClr>
                </a:solidFill>
                <a:latin typeface="Arial" panose="020B0604020202020204" pitchFamily="34" charset="0"/>
                <a:cs typeface="Arial" panose="020B0604020202020204" pitchFamily="34" charset="0"/>
              </a:rPr>
              <a:t>|</a:t>
            </a:r>
            <a:fld id="{3811E4A3-36F8-483B-A2ED-8F9C18F0313E}" type="slidenum">
              <a:rPr lang="en-US" smtClean="0">
                <a:solidFill>
                  <a:schemeClr val="bg2">
                    <a:lumMod val="75000"/>
                  </a:schemeClr>
                </a:solidFill>
                <a:latin typeface="Arial" panose="020B0604020202020204" pitchFamily="34" charset="0"/>
                <a:cs typeface="Arial" panose="020B0604020202020204" pitchFamily="34" charset="0"/>
              </a:rPr>
              <a:pPr>
                <a:defRPr/>
              </a:pPr>
              <a:t>12</a:t>
            </a:fld>
            <a:endParaRPr lang="en-US" dirty="0">
              <a:solidFill>
                <a:schemeClr val="bg2">
                  <a:lumMod val="75000"/>
                </a:schemeClr>
              </a:solidFill>
              <a:latin typeface="Arial" panose="020B0604020202020204" pitchFamily="34" charset="0"/>
              <a:cs typeface="Arial" panose="020B0604020202020204" pitchFamily="34" charset="0"/>
            </a:endParaRPr>
          </a:p>
        </p:txBody>
      </p:sp>
      <p:sp>
        <p:nvSpPr>
          <p:cNvPr id="119812" name="Text Placeholder 3">
            <a:extLst>
              <a:ext uri="{FF2B5EF4-FFF2-40B4-BE49-F238E27FC236}">
                <a16:creationId xmlns:a16="http://schemas.microsoft.com/office/drawing/2014/main" id="{243886AE-D9A1-41FC-8E4C-94BB0B9C0293}"/>
              </a:ext>
            </a:extLst>
          </p:cNvPr>
          <p:cNvSpPr>
            <a:spLocks noGrp="1" noChangeArrowheads="1"/>
          </p:cNvSpPr>
          <p:nvPr>
            <p:ph type="body" idx="11"/>
          </p:nvPr>
        </p:nvSpPr>
        <p:spPr bwMode="auto">
          <a:xfrm>
            <a:off x="645073" y="228601"/>
            <a:ext cx="1095834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solidFill>
                  <a:schemeClr val="accent1">
                    <a:lumMod val="75000"/>
                  </a:schemeClr>
                </a:solidFill>
              </a:rPr>
              <a:t>Resources</a:t>
            </a:r>
          </a:p>
        </p:txBody>
      </p:sp>
      <p:pic>
        <p:nvPicPr>
          <p:cNvPr id="7" name="Picture 6">
            <a:extLst>
              <a:ext uri="{FF2B5EF4-FFF2-40B4-BE49-F238E27FC236}">
                <a16:creationId xmlns:a16="http://schemas.microsoft.com/office/drawing/2014/main" id="{434DC31B-1C7F-489C-8511-49994B5EF67A}"/>
              </a:ext>
            </a:extLst>
          </p:cNvPr>
          <p:cNvPicPr>
            <a:picLocks noChangeAspect="1"/>
          </p:cNvPicPr>
          <p:nvPr/>
        </p:nvPicPr>
        <p:blipFill>
          <a:blip r:embed="rId9"/>
          <a:stretch>
            <a:fillRect/>
          </a:stretch>
        </p:blipFill>
        <p:spPr>
          <a:xfrm>
            <a:off x="7362815" y="1161431"/>
            <a:ext cx="3172969" cy="4752815"/>
          </a:xfrm>
          <a:prstGeom prst="rect">
            <a:avLst/>
          </a:prstGeom>
        </p:spPr>
      </p:pic>
      <p:cxnSp>
        <p:nvCxnSpPr>
          <p:cNvPr id="10" name="Straight Connector 9">
            <a:extLst>
              <a:ext uri="{FF2B5EF4-FFF2-40B4-BE49-F238E27FC236}">
                <a16:creationId xmlns:a16="http://schemas.microsoft.com/office/drawing/2014/main" id="{5E889720-D6F9-4BBF-B541-FB86570FBB2F}"/>
              </a:ext>
            </a:extLst>
          </p:cNvPr>
          <p:cNvCxnSpPr/>
          <p:nvPr/>
        </p:nvCxnSpPr>
        <p:spPr>
          <a:xfrm>
            <a:off x="609601" y="679025"/>
            <a:ext cx="10926871" cy="0"/>
          </a:xfrm>
          <a:prstGeom prst="line">
            <a:avLst/>
          </a:prstGeom>
          <a:ln w="25400">
            <a:solidFill>
              <a:srgbClr val="077B3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9DE6E1-9BA4-3BAA-3793-F710B1732C03}"/>
              </a:ext>
            </a:extLst>
          </p:cNvPr>
          <p:cNvSpPr>
            <a:spLocks noGrp="1"/>
          </p:cNvSpPr>
          <p:nvPr>
            <p:ph type="body" sz="quarter" idx="23"/>
          </p:nvPr>
        </p:nvSpPr>
        <p:spPr/>
        <p:txBody>
          <a:bodyPr/>
          <a:lstStyle/>
          <a:p>
            <a:r>
              <a:rPr lang="en-US" b="1">
                <a:solidFill>
                  <a:schemeClr val="accent5">
                    <a:lumMod val="50000"/>
                  </a:schemeClr>
                </a:solidFill>
              </a:rPr>
              <a:t>Support</a:t>
            </a:r>
          </a:p>
          <a:p>
            <a:endParaRPr lang="en-US"/>
          </a:p>
        </p:txBody>
      </p:sp>
      <p:graphicFrame>
        <p:nvGraphicFramePr>
          <p:cNvPr id="9" name="Diagram 8">
            <a:extLst>
              <a:ext uri="{FF2B5EF4-FFF2-40B4-BE49-F238E27FC236}">
                <a16:creationId xmlns:a16="http://schemas.microsoft.com/office/drawing/2014/main" id="{B7DCE18A-01C8-ABEA-B527-77D768205AD2}"/>
              </a:ext>
            </a:extLst>
          </p:cNvPr>
          <p:cNvGraphicFramePr/>
          <p:nvPr>
            <p:extLst>
              <p:ext uri="{D42A27DB-BD31-4B8C-83A1-F6EECF244321}">
                <p14:modId xmlns:p14="http://schemas.microsoft.com/office/powerpoint/2010/main" val="1710124342"/>
              </p:ext>
            </p:extLst>
          </p:nvPr>
        </p:nvGraphicFramePr>
        <p:xfrm>
          <a:off x="878219" y="1265382"/>
          <a:ext cx="10787398" cy="5399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E47FEB2D-8B5C-6A3F-6845-B395E3B9AD3B}"/>
              </a:ext>
            </a:extLst>
          </p:cNvPr>
          <p:cNvSpPr/>
          <p:nvPr/>
        </p:nvSpPr>
        <p:spPr>
          <a:xfrm>
            <a:off x="3565236" y="5209310"/>
            <a:ext cx="4682836" cy="12284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a:t>Thank you!</a:t>
            </a:r>
          </a:p>
        </p:txBody>
      </p:sp>
    </p:spTree>
    <p:extLst>
      <p:ext uri="{BB962C8B-B14F-4D97-AF65-F5344CB8AC3E}">
        <p14:creationId xmlns:p14="http://schemas.microsoft.com/office/powerpoint/2010/main" val="402700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31A33-E2DB-651A-0973-22AFD5A7B216}"/>
              </a:ext>
            </a:extLst>
          </p:cNvPr>
          <p:cNvSpPr>
            <a:spLocks noGrp="1"/>
          </p:cNvSpPr>
          <p:nvPr>
            <p:ph type="body" sz="quarter" idx="10"/>
          </p:nvPr>
        </p:nvSpPr>
        <p:spPr>
          <a:xfrm>
            <a:off x="1936385" y="1433086"/>
            <a:ext cx="4176077" cy="355282"/>
          </a:xfrm>
        </p:spPr>
        <p:txBody>
          <a:bodyPr/>
          <a:lstStyle/>
          <a:p>
            <a:r>
              <a:rPr lang="en-US" b="1" dirty="0">
                <a:latin typeface="Arial" panose="020B0604020202020204" pitchFamily="34" charset="0"/>
                <a:cs typeface="Arial" panose="020B0604020202020204" pitchFamily="34" charset="0"/>
              </a:rPr>
              <a:t>Biohazard</a:t>
            </a:r>
          </a:p>
        </p:txBody>
      </p:sp>
      <p:sp>
        <p:nvSpPr>
          <p:cNvPr id="3" name="Text Placeholder 2">
            <a:extLst>
              <a:ext uri="{FF2B5EF4-FFF2-40B4-BE49-F238E27FC236}">
                <a16:creationId xmlns:a16="http://schemas.microsoft.com/office/drawing/2014/main" id="{7908BF5B-2BE5-2B74-2C53-383D789E762C}"/>
              </a:ext>
            </a:extLst>
          </p:cNvPr>
          <p:cNvSpPr>
            <a:spLocks noGrp="1"/>
          </p:cNvSpPr>
          <p:nvPr>
            <p:ph type="body" sz="quarter" idx="11"/>
          </p:nvPr>
        </p:nvSpPr>
        <p:spPr>
          <a:xfrm>
            <a:off x="1936385" y="1788368"/>
            <a:ext cx="5679757" cy="853440"/>
          </a:xfrm>
        </p:spPr>
        <p:txBody>
          <a:bodyPr/>
          <a:lstStyle/>
          <a:p>
            <a:r>
              <a:rPr lang="en-US" sz="1200" b="1" dirty="0">
                <a:latin typeface="Arial" panose="020B0604020202020204" pitchFamily="34" charset="0"/>
                <a:cs typeface="Arial" panose="020B0604020202020204" pitchFamily="34" charset="0"/>
              </a:rPr>
              <a:t>Biohazards</a:t>
            </a:r>
            <a:r>
              <a:rPr lang="en-US" sz="1200" dirty="0">
                <a:latin typeface="Arial" panose="020B0604020202020204" pitchFamily="34" charset="0"/>
                <a:cs typeface="Arial" panose="020B0604020202020204" pitchFamily="34" charset="0"/>
              </a:rPr>
              <a:t> include biological agents and toxins that have the potential to cause disease in humans, animals, plants and can cause significant damage to the environment. (e.g. - parasites, viruses, bacteria, fungi, prions; and biologically-active materials such as toxins, allergens, and venoms)</a:t>
            </a:r>
          </a:p>
          <a:p>
            <a:endParaRPr lang="en-US" dirty="0"/>
          </a:p>
        </p:txBody>
      </p:sp>
      <p:sp>
        <p:nvSpPr>
          <p:cNvPr id="4" name="Text Placeholder 3">
            <a:extLst>
              <a:ext uri="{FF2B5EF4-FFF2-40B4-BE49-F238E27FC236}">
                <a16:creationId xmlns:a16="http://schemas.microsoft.com/office/drawing/2014/main" id="{E43EAA70-7A77-7079-3444-848C7E33CDBD}"/>
              </a:ext>
            </a:extLst>
          </p:cNvPr>
          <p:cNvSpPr>
            <a:spLocks noGrp="1"/>
          </p:cNvSpPr>
          <p:nvPr>
            <p:ph type="body" sz="quarter" idx="16"/>
          </p:nvPr>
        </p:nvSpPr>
        <p:spPr>
          <a:xfrm>
            <a:off x="1062307" y="1244649"/>
            <a:ext cx="732155" cy="732155"/>
          </a:xfrm>
        </p:spPr>
        <p:txBody>
          <a:bodyPr/>
          <a:lstStyle/>
          <a:p>
            <a:r>
              <a:rPr lang="en-US" dirty="0"/>
              <a:t>1</a:t>
            </a:r>
          </a:p>
        </p:txBody>
      </p:sp>
      <p:sp>
        <p:nvSpPr>
          <p:cNvPr id="5" name="Text Placeholder 4">
            <a:extLst>
              <a:ext uri="{FF2B5EF4-FFF2-40B4-BE49-F238E27FC236}">
                <a16:creationId xmlns:a16="http://schemas.microsoft.com/office/drawing/2014/main" id="{92B6C361-10B9-5F10-EABC-658B492E34E7}"/>
              </a:ext>
            </a:extLst>
          </p:cNvPr>
          <p:cNvSpPr>
            <a:spLocks noGrp="1"/>
          </p:cNvSpPr>
          <p:nvPr>
            <p:ph type="body" sz="quarter" idx="17"/>
          </p:nvPr>
        </p:nvSpPr>
        <p:spPr>
          <a:xfrm>
            <a:off x="1062307" y="3022199"/>
            <a:ext cx="732155" cy="732155"/>
          </a:xfrm>
        </p:spPr>
        <p:txBody>
          <a:bodyPr/>
          <a:lstStyle/>
          <a:p>
            <a:r>
              <a:rPr lang="en-US" dirty="0"/>
              <a:t>2</a:t>
            </a:r>
          </a:p>
        </p:txBody>
      </p:sp>
      <p:sp>
        <p:nvSpPr>
          <p:cNvPr id="6" name="Text Placeholder 5">
            <a:extLst>
              <a:ext uri="{FF2B5EF4-FFF2-40B4-BE49-F238E27FC236}">
                <a16:creationId xmlns:a16="http://schemas.microsoft.com/office/drawing/2014/main" id="{961753B3-AF7D-9AF8-B384-87C6856C8523}"/>
              </a:ext>
            </a:extLst>
          </p:cNvPr>
          <p:cNvSpPr>
            <a:spLocks noGrp="1"/>
          </p:cNvSpPr>
          <p:nvPr>
            <p:ph type="body" sz="quarter" idx="18"/>
          </p:nvPr>
        </p:nvSpPr>
        <p:spPr>
          <a:xfrm>
            <a:off x="1072149" y="4749876"/>
            <a:ext cx="732155" cy="732155"/>
          </a:xfrm>
        </p:spPr>
        <p:txBody>
          <a:bodyPr/>
          <a:lstStyle/>
          <a:p>
            <a:r>
              <a:rPr lang="en-US" dirty="0"/>
              <a:t>3</a:t>
            </a:r>
          </a:p>
        </p:txBody>
      </p:sp>
      <p:sp>
        <p:nvSpPr>
          <p:cNvPr id="7" name="Text Placeholder 6">
            <a:extLst>
              <a:ext uri="{FF2B5EF4-FFF2-40B4-BE49-F238E27FC236}">
                <a16:creationId xmlns:a16="http://schemas.microsoft.com/office/drawing/2014/main" id="{C3760D38-166E-CDCE-EE6C-AA34309F00AF}"/>
              </a:ext>
            </a:extLst>
          </p:cNvPr>
          <p:cNvSpPr>
            <a:spLocks noGrp="1"/>
          </p:cNvSpPr>
          <p:nvPr>
            <p:ph type="body" sz="quarter" idx="19"/>
          </p:nvPr>
        </p:nvSpPr>
        <p:spPr>
          <a:xfrm>
            <a:off x="1936385" y="3185872"/>
            <a:ext cx="4176077" cy="355282"/>
          </a:xfrm>
        </p:spPr>
        <p:txBody>
          <a:bodyPr/>
          <a:lstStyle/>
          <a:p>
            <a:r>
              <a:rPr lang="en-US" sz="2000" b="1" dirty="0">
                <a:latin typeface="Arial" panose="020B0604020202020204" pitchFamily="34" charset="0"/>
                <a:cs typeface="Arial" panose="020B0604020202020204" pitchFamily="34" charset="0"/>
              </a:rPr>
              <a:t>Biosafety</a:t>
            </a:r>
            <a:endParaRPr lang="en-US" dirty="0"/>
          </a:p>
        </p:txBody>
      </p:sp>
      <p:sp>
        <p:nvSpPr>
          <p:cNvPr id="8" name="Text Placeholder 7">
            <a:extLst>
              <a:ext uri="{FF2B5EF4-FFF2-40B4-BE49-F238E27FC236}">
                <a16:creationId xmlns:a16="http://schemas.microsoft.com/office/drawing/2014/main" id="{B20B9FD4-D09C-9D7F-6ED4-0954866D6CAA}"/>
              </a:ext>
            </a:extLst>
          </p:cNvPr>
          <p:cNvSpPr>
            <a:spLocks noGrp="1"/>
          </p:cNvSpPr>
          <p:nvPr>
            <p:ph type="body" sz="quarter" idx="20"/>
          </p:nvPr>
        </p:nvSpPr>
        <p:spPr>
          <a:xfrm>
            <a:off x="1936385" y="3541154"/>
            <a:ext cx="5679757" cy="853440"/>
          </a:xfrm>
        </p:spPr>
        <p:txBody>
          <a:bodyPr/>
          <a:lstStyle/>
          <a:p>
            <a:r>
              <a:rPr lang="en-US" dirty="0">
                <a:latin typeface="Arial" panose="020B0604020202020204" pitchFamily="34" charset="0"/>
                <a:cs typeface="Arial" panose="020B0604020202020204" pitchFamily="34" charset="0"/>
              </a:rPr>
              <a:t>F</a:t>
            </a:r>
            <a:r>
              <a:rPr lang="en-US" sz="1200" dirty="0">
                <a:latin typeface="Arial" panose="020B0604020202020204" pitchFamily="34" charset="0"/>
                <a:cs typeface="Arial" panose="020B0604020202020204" pitchFamily="34" charset="0"/>
              </a:rPr>
              <a:t>ramework that describes the use of specific practices, training, safety equipment, and specially designed buildings to contain and protect the researchers, community, and environment from an accidental exposure or unintentional release of infectious agents and toxins.</a:t>
            </a:r>
            <a:endParaRPr lang="en-US" dirty="0"/>
          </a:p>
        </p:txBody>
      </p:sp>
      <p:sp>
        <p:nvSpPr>
          <p:cNvPr id="9" name="Text Placeholder 8">
            <a:extLst>
              <a:ext uri="{FF2B5EF4-FFF2-40B4-BE49-F238E27FC236}">
                <a16:creationId xmlns:a16="http://schemas.microsoft.com/office/drawing/2014/main" id="{53E1D3AD-FE59-06BC-D051-76810C1C20F0}"/>
              </a:ext>
            </a:extLst>
          </p:cNvPr>
          <p:cNvSpPr>
            <a:spLocks noGrp="1"/>
          </p:cNvSpPr>
          <p:nvPr>
            <p:ph type="body" sz="quarter" idx="21"/>
          </p:nvPr>
        </p:nvSpPr>
        <p:spPr>
          <a:xfrm>
            <a:off x="1936385" y="4944665"/>
            <a:ext cx="4176077" cy="355282"/>
          </a:xfrm>
        </p:spPr>
        <p:txBody>
          <a:bodyPr/>
          <a:lstStyle/>
          <a:p>
            <a:r>
              <a:rPr lang="en-US" altLang="en-US" sz="2000" b="1" dirty="0">
                <a:latin typeface="Arial" panose="020B0604020202020204" pitchFamily="34" charset="0"/>
                <a:cs typeface="Arial" panose="020B0604020202020204" pitchFamily="34" charset="0"/>
              </a:rPr>
              <a:t>Biosecurity</a:t>
            </a:r>
            <a:endParaRPr lang="en-US" dirty="0"/>
          </a:p>
        </p:txBody>
      </p:sp>
      <p:sp>
        <p:nvSpPr>
          <p:cNvPr id="10" name="Text Placeholder 9">
            <a:extLst>
              <a:ext uri="{FF2B5EF4-FFF2-40B4-BE49-F238E27FC236}">
                <a16:creationId xmlns:a16="http://schemas.microsoft.com/office/drawing/2014/main" id="{01B77C9E-5369-FB49-2C85-5A90F7D13F59}"/>
              </a:ext>
            </a:extLst>
          </p:cNvPr>
          <p:cNvSpPr>
            <a:spLocks noGrp="1"/>
          </p:cNvSpPr>
          <p:nvPr>
            <p:ph type="body" sz="quarter" idx="22"/>
          </p:nvPr>
        </p:nvSpPr>
        <p:spPr>
          <a:xfrm>
            <a:off x="1936385" y="5299947"/>
            <a:ext cx="5679757" cy="853440"/>
          </a:xfrm>
        </p:spPr>
        <p:txBody>
          <a:bodyPr/>
          <a:lstStyle/>
          <a:p>
            <a:r>
              <a:rPr lang="en-US" altLang="en-US" sz="1200" dirty="0">
                <a:latin typeface="Arial" panose="020B0604020202020204" pitchFamily="34" charset="0"/>
                <a:cs typeface="Arial" panose="020B0604020202020204" pitchFamily="34" charset="0"/>
              </a:rPr>
              <a:t>Ensures the safe use and security of biological materials in laboratories. Biosecurity focuses on protecting biological agents from theft, loss, or misuse.</a:t>
            </a:r>
            <a:endParaRPr lang="en-US" dirty="0"/>
          </a:p>
        </p:txBody>
      </p:sp>
      <p:sp>
        <p:nvSpPr>
          <p:cNvPr id="11" name="Text Placeholder 10">
            <a:extLst>
              <a:ext uri="{FF2B5EF4-FFF2-40B4-BE49-F238E27FC236}">
                <a16:creationId xmlns:a16="http://schemas.microsoft.com/office/drawing/2014/main" id="{D6601A62-C436-1988-6940-D5CFA8177975}"/>
              </a:ext>
            </a:extLst>
          </p:cNvPr>
          <p:cNvSpPr>
            <a:spLocks noGrp="1"/>
          </p:cNvSpPr>
          <p:nvPr>
            <p:ph type="body" sz="quarter" idx="23"/>
          </p:nvPr>
        </p:nvSpPr>
        <p:spPr/>
        <p:txBody>
          <a:bodyPr/>
          <a:lstStyle/>
          <a:p>
            <a:endParaRPr lang="en-US"/>
          </a:p>
        </p:txBody>
      </p:sp>
      <p:pic>
        <p:nvPicPr>
          <p:cNvPr id="12" name="Picture 11" descr="A picture containing cake, indoor, sitting, decorated&#10;&#10;Description automatically generated">
            <a:extLst>
              <a:ext uri="{FF2B5EF4-FFF2-40B4-BE49-F238E27FC236}">
                <a16:creationId xmlns:a16="http://schemas.microsoft.com/office/drawing/2014/main" id="{793B8C53-6057-D9F0-F102-839DD8673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286" t="-1334" r="22501" b="3000"/>
          <a:stretch>
            <a:fillRect/>
          </a:stretch>
        </p:blipFill>
        <p:spPr bwMode="auto">
          <a:xfrm>
            <a:off x="8417323" y="1581815"/>
            <a:ext cx="2066608" cy="21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10BBBF06-DF72-34EB-0F99-D88431D6C571}"/>
              </a:ext>
            </a:extLst>
          </p:cNvPr>
          <p:cNvPicPr>
            <a:picLocks noChangeAspect="1"/>
          </p:cNvPicPr>
          <p:nvPr/>
        </p:nvPicPr>
        <p:blipFill rotWithShape="1">
          <a:blip r:embed="rId3"/>
          <a:srcRect l="3101" t="1" b="2906"/>
          <a:stretch/>
        </p:blipFill>
        <p:spPr>
          <a:xfrm>
            <a:off x="7921579" y="1419297"/>
            <a:ext cx="3486280" cy="3856888"/>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22822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400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00BC69-3F0C-5910-3FF1-F632646D0414}"/>
              </a:ext>
            </a:extLst>
          </p:cNvPr>
          <p:cNvSpPr>
            <a:spLocks noGrp="1"/>
          </p:cNvSpPr>
          <p:nvPr>
            <p:ph type="body" sz="quarter" idx="23"/>
          </p:nvPr>
        </p:nvSpPr>
        <p:spPr>
          <a:xfrm>
            <a:off x="416689" y="115320"/>
            <a:ext cx="8140170" cy="667476"/>
          </a:xfrm>
        </p:spPr>
        <p:txBody>
          <a:bodyPr/>
          <a:lstStyle/>
          <a:p>
            <a:r>
              <a:rPr lang="en-US" altLang="en-US" b="1" dirty="0">
                <a:latin typeface="Arial" panose="020B0604020202020204" pitchFamily="34" charset="0"/>
                <a:cs typeface="Arial" panose="020B0604020202020204" pitchFamily="34" charset="0"/>
              </a:rPr>
              <a:t>Laboratory acquired Infection</a:t>
            </a:r>
          </a:p>
          <a:p>
            <a:endParaRPr lang="en-US" dirty="0"/>
          </a:p>
        </p:txBody>
      </p:sp>
      <p:sp>
        <p:nvSpPr>
          <p:cNvPr id="5" name="Text Placeholder 4">
            <a:extLst>
              <a:ext uri="{FF2B5EF4-FFF2-40B4-BE49-F238E27FC236}">
                <a16:creationId xmlns:a16="http://schemas.microsoft.com/office/drawing/2014/main" id="{5C6D7C49-C8DF-F27B-C749-6CDCDAB6030A}"/>
              </a:ext>
            </a:extLst>
          </p:cNvPr>
          <p:cNvSpPr txBox="1">
            <a:spLocks/>
          </p:cNvSpPr>
          <p:nvPr/>
        </p:nvSpPr>
        <p:spPr>
          <a:xfrm>
            <a:off x="947425" y="1374797"/>
            <a:ext cx="5088894" cy="354889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1400" b="1" dirty="0">
                <a:latin typeface="Arial" panose="020B0604020202020204" pitchFamily="34" charset="0"/>
                <a:cs typeface="Arial" panose="020B0604020202020204" pitchFamily="34" charset="0"/>
              </a:rPr>
              <a:t>Laboratory acquired infections (LAIs) are defined as all infections acquired through laboratory or laboratory-related activities.</a:t>
            </a:r>
          </a:p>
          <a:p>
            <a:pPr algn="just">
              <a:defRPr/>
            </a:pPr>
            <a:r>
              <a:rPr lang="en-US" sz="1400" dirty="0">
                <a:latin typeface="Arial" panose="020B0604020202020204" pitchFamily="34" charset="0"/>
                <a:cs typeface="Arial" panose="020B0604020202020204" pitchFamily="34" charset="0"/>
              </a:rPr>
              <a:t>The risk of </a:t>
            </a:r>
            <a:r>
              <a:rPr lang="en-US" sz="1400" i="1" dirty="0">
                <a:latin typeface="Arial" panose="020B0604020202020204" pitchFamily="34" charset="0"/>
                <a:cs typeface="Arial" panose="020B0604020202020204" pitchFamily="34" charset="0"/>
              </a:rPr>
              <a:t>Laboratory-Acquired Infection </a:t>
            </a:r>
            <a:r>
              <a:rPr lang="en-US" sz="1400" dirty="0">
                <a:latin typeface="Arial" panose="020B0604020202020204" pitchFamily="34" charset="0"/>
                <a:cs typeface="Arial" panose="020B0604020202020204" pitchFamily="34" charset="0"/>
              </a:rPr>
              <a:t>(LAI) in employees of clinical and research laboratories are greater than what is seen in the general population. </a:t>
            </a:r>
          </a:p>
        </p:txBody>
      </p:sp>
      <p:pic>
        <p:nvPicPr>
          <p:cNvPr id="3" name="Picture 2">
            <a:extLst>
              <a:ext uri="{FF2B5EF4-FFF2-40B4-BE49-F238E27FC236}">
                <a16:creationId xmlns:a16="http://schemas.microsoft.com/office/drawing/2014/main" id="{F04D98AA-E8A7-F811-3D03-6D24AD58F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74" t="2" r="2" b="1697"/>
          <a:stretch>
            <a:fillRect/>
          </a:stretch>
        </p:blipFill>
        <p:spPr bwMode="auto">
          <a:xfrm>
            <a:off x="7039311" y="1627430"/>
            <a:ext cx="2337565" cy="204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5E969A2-3076-B969-9137-812C1D416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80" r="3928"/>
          <a:stretch>
            <a:fillRect/>
          </a:stretch>
        </p:blipFill>
        <p:spPr bwMode="auto">
          <a:xfrm>
            <a:off x="9538755" y="3261147"/>
            <a:ext cx="2282952" cy="230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2">
            <a:extLst>
              <a:ext uri="{FF2B5EF4-FFF2-40B4-BE49-F238E27FC236}">
                <a16:creationId xmlns:a16="http://schemas.microsoft.com/office/drawing/2014/main" id="{5F5F81A4-FE7E-F64A-9D71-9C3752DBC706}"/>
              </a:ext>
            </a:extLst>
          </p:cNvPr>
          <p:cNvSpPr txBox="1">
            <a:spLocks noChangeArrowheads="1"/>
          </p:cNvSpPr>
          <p:nvPr/>
        </p:nvSpPr>
        <p:spPr bwMode="auto">
          <a:xfrm>
            <a:off x="7385538" y="5761359"/>
            <a:ext cx="36320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r>
              <a:rPr lang="en-US" altLang="en-US" sz="1050" dirty="0">
                <a:latin typeface="Arial" panose="020B0604020202020204" pitchFamily="34" charset="0"/>
                <a:cs typeface="Arial" panose="020B0604020202020204" pitchFamily="34" charset="0"/>
              </a:rPr>
              <a:t>Left eye and right ear of a man with laboratory-acquired vaccinia virus infection --- Virginia, 2008</a:t>
            </a:r>
          </a:p>
        </p:txBody>
      </p:sp>
    </p:spTree>
    <p:extLst>
      <p:ext uri="{BB962C8B-B14F-4D97-AF65-F5344CB8AC3E}">
        <p14:creationId xmlns:p14="http://schemas.microsoft.com/office/powerpoint/2010/main" val="253735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3"/>
          </p:nvPr>
        </p:nvSpPr>
        <p:spPr/>
        <p:txBody>
          <a:bodyPr/>
          <a:lstStyle/>
          <a:p>
            <a:r>
              <a:rPr lang="en-US" dirty="0"/>
              <a:t>Routes OF Exposure</a:t>
            </a:r>
          </a:p>
        </p:txBody>
      </p:sp>
      <p:graphicFrame>
        <p:nvGraphicFramePr>
          <p:cNvPr id="5" name="Diagram 4">
            <a:extLst>
              <a:ext uri="{FF2B5EF4-FFF2-40B4-BE49-F238E27FC236}">
                <a16:creationId xmlns:a16="http://schemas.microsoft.com/office/drawing/2014/main" id="{DAA5EA9C-CD5D-E003-94C9-FC6D275223A4}"/>
              </a:ext>
            </a:extLst>
          </p:cNvPr>
          <p:cNvGraphicFramePr/>
          <p:nvPr>
            <p:extLst>
              <p:ext uri="{D42A27DB-BD31-4B8C-83A1-F6EECF244321}">
                <p14:modId xmlns:p14="http://schemas.microsoft.com/office/powerpoint/2010/main" val="3428278316"/>
              </p:ext>
            </p:extLst>
          </p:nvPr>
        </p:nvGraphicFramePr>
        <p:xfrm>
          <a:off x="784800" y="1613700"/>
          <a:ext cx="6092624" cy="363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group of colored pencils&#10;&#10;Description automatically generated with low confidence">
            <a:extLst>
              <a:ext uri="{FF2B5EF4-FFF2-40B4-BE49-F238E27FC236}">
                <a16:creationId xmlns:a16="http://schemas.microsoft.com/office/drawing/2014/main" id="{42F044E0-E952-F9AF-B47D-B2627CD758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4535" y="3515995"/>
            <a:ext cx="1930047" cy="2895070"/>
          </a:xfrm>
          <a:prstGeom prst="rect">
            <a:avLst/>
          </a:prstGeom>
          <a:ln>
            <a:noFill/>
          </a:ln>
          <a:effectLst>
            <a:outerShdw blurRad="190500" algn="tl" rotWithShape="0">
              <a:srgbClr val="000000">
                <a:alpha val="70000"/>
              </a:srgbClr>
            </a:outerShdw>
          </a:effectLst>
        </p:spPr>
      </p:pic>
      <p:pic>
        <p:nvPicPr>
          <p:cNvPr id="7" name="Picture Placeholder 16" descr="A picture containing person, indoor, holding, man&#10;&#10;Description automatically generated">
            <a:extLst>
              <a:ext uri="{FF2B5EF4-FFF2-40B4-BE49-F238E27FC236}">
                <a16:creationId xmlns:a16="http://schemas.microsoft.com/office/drawing/2014/main" id="{CC2FD67E-2C2F-7385-8E7D-8EFB31F63F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930" t="9799" b="10464"/>
          <a:stretch>
            <a:fillRect/>
          </a:stretch>
        </p:blipFill>
        <p:spPr bwMode="auto">
          <a:xfrm>
            <a:off x="7440126" y="1159431"/>
            <a:ext cx="2212000" cy="27233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305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722AC-1217-B744-94E7-AFED8284B0BF}"/>
              </a:ext>
            </a:extLst>
          </p:cNvPr>
          <p:cNvSpPr>
            <a:spLocks noGrp="1"/>
          </p:cNvSpPr>
          <p:nvPr>
            <p:ph type="body" sz="quarter" idx="23"/>
          </p:nvPr>
        </p:nvSpPr>
        <p:spPr>
          <a:xfrm>
            <a:off x="560529" y="245253"/>
            <a:ext cx="9021586" cy="630791"/>
          </a:xfrm>
        </p:spPr>
        <p:txBody>
          <a:bodyPr lIns="91440" tIns="45720" rIns="91440" bIns="45720" anchor="t"/>
          <a:lstStyle/>
          <a:p>
            <a:r>
              <a:rPr lang="en-US" sz="3200" dirty="0"/>
              <a:t>The Institutional Biosafety Committee (IBC):</a:t>
            </a:r>
          </a:p>
        </p:txBody>
      </p:sp>
      <p:sp>
        <p:nvSpPr>
          <p:cNvPr id="4" name="Text Placeholder 3">
            <a:extLst>
              <a:ext uri="{FF2B5EF4-FFF2-40B4-BE49-F238E27FC236}">
                <a16:creationId xmlns:a16="http://schemas.microsoft.com/office/drawing/2014/main" id="{92EDE8B9-7847-4447-B130-4DC94C8FFCA8}"/>
              </a:ext>
            </a:extLst>
          </p:cNvPr>
          <p:cNvSpPr>
            <a:spLocks noGrp="1"/>
          </p:cNvSpPr>
          <p:nvPr>
            <p:ph type="body" sz="quarter" idx="25"/>
          </p:nvPr>
        </p:nvSpPr>
        <p:spPr>
          <a:xfrm>
            <a:off x="4019527" y="2657220"/>
            <a:ext cx="2990415" cy="2095003"/>
          </a:xfrm>
        </p:spPr>
        <p:txBody>
          <a:bodyPr lIns="91440" tIns="45720" rIns="91440" bIns="45720" anchor="t"/>
          <a:lstStyle/>
          <a:p>
            <a:r>
              <a:rPr lang="en-US" sz="1400" dirty="0">
                <a:latin typeface="Arial" panose="020B0604020202020204" pitchFamily="34" charset="0"/>
                <a:cs typeface="Arial" panose="020B0604020202020204" pitchFamily="34" charset="0"/>
              </a:rPr>
              <a:t>Responsible for reviewing</a:t>
            </a:r>
            <a:r>
              <a:rPr lang="en-US" sz="1400" dirty="0">
                <a:latin typeface="Arial" panose="020B0604020202020204" pitchFamily="34" charset="0"/>
                <a:ea typeface="+mn-lt"/>
                <a:cs typeface="Arial" panose="020B0604020202020204" pitchFamily="34" charset="0"/>
              </a:rPr>
              <a:t>, approving and overseeing research involving the use of recombinant or synthetic DNA/RNA and other biohazards including animals of zoonotic importance in </a:t>
            </a:r>
            <a:r>
              <a:rPr lang="en-US" sz="1400" u="sng" dirty="0">
                <a:latin typeface="Arial" panose="020B0604020202020204" pitchFamily="34" charset="0"/>
                <a:ea typeface="+mn-lt"/>
                <a:cs typeface="Arial" panose="020B0604020202020204" pitchFamily="34" charset="0"/>
              </a:rPr>
              <a:t>research and teaching labs</a:t>
            </a:r>
            <a:r>
              <a:rPr lang="en-US" sz="1400" dirty="0">
                <a:latin typeface="Arial" panose="020B0604020202020204" pitchFamily="34" charset="0"/>
                <a:ea typeface="+mn-lt"/>
                <a:cs typeface="Arial" panose="020B0604020202020204" pitchFamily="34" charset="0"/>
              </a:rPr>
              <a:t>.</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This includes field studies that are performed by UNT faculty, staff, or students off campus. </a:t>
            </a:r>
          </a:p>
          <a:p>
            <a:endParaRPr lang="en-US" sz="1400" dirty="0"/>
          </a:p>
        </p:txBody>
      </p:sp>
      <p:sp>
        <p:nvSpPr>
          <p:cNvPr id="7" name="Text Placeholder 6">
            <a:extLst>
              <a:ext uri="{FF2B5EF4-FFF2-40B4-BE49-F238E27FC236}">
                <a16:creationId xmlns:a16="http://schemas.microsoft.com/office/drawing/2014/main" id="{89ACDF2C-3EF1-F841-A63C-867386F5DC0F}"/>
              </a:ext>
            </a:extLst>
          </p:cNvPr>
          <p:cNvSpPr>
            <a:spLocks noGrp="1"/>
          </p:cNvSpPr>
          <p:nvPr>
            <p:ph type="body" sz="quarter" idx="31"/>
          </p:nvPr>
        </p:nvSpPr>
        <p:spPr>
          <a:xfrm>
            <a:off x="7756196" y="2602084"/>
            <a:ext cx="3265714" cy="2453552"/>
          </a:xfrm>
        </p:spPr>
        <p:txBody>
          <a:bodyPr lIns="91440" tIns="45720" rIns="91440" bIns="45720" anchor="t"/>
          <a:lstStyle/>
          <a:p>
            <a:r>
              <a:rPr lang="en-US" sz="1400" dirty="0">
                <a:latin typeface="Arial" panose="020B0604020202020204" pitchFamily="34" charset="0"/>
                <a:cs typeface="Arial" panose="020B0604020202020204" pitchFamily="34" charset="0"/>
              </a:rPr>
              <a:t>The IBC must have at least </a:t>
            </a:r>
            <a:r>
              <a:rPr lang="en-US" sz="1400" b="1" dirty="0">
                <a:latin typeface="Arial" panose="020B0604020202020204" pitchFamily="34" charset="0"/>
                <a:cs typeface="Arial" panose="020B0604020202020204" pitchFamily="34" charset="0"/>
              </a:rPr>
              <a:t>five voting members </a:t>
            </a:r>
            <a:r>
              <a:rPr lang="en-US" sz="1400" dirty="0">
                <a:latin typeface="Arial" panose="020B0604020202020204" pitchFamily="34" charset="0"/>
                <a:cs typeface="Arial" panose="020B0604020202020204" pitchFamily="34" charset="0"/>
              </a:rPr>
              <a:t>of  specific backgrounds (subject matter experts in recombinant DNA, microbiologist,  Animal and Plant research) to provide complete and adequate review of biohazards and its risk. </a:t>
            </a:r>
          </a:p>
          <a:p>
            <a:r>
              <a:rPr lang="en-US" sz="1400" dirty="0">
                <a:latin typeface="Arial" panose="020B0604020202020204" pitchFamily="34" charset="0"/>
                <a:cs typeface="Arial" panose="020B0604020202020204" pitchFamily="34" charset="0"/>
              </a:rPr>
              <a:t>The Committee also includes at least </a:t>
            </a:r>
            <a:r>
              <a:rPr lang="en-US" sz="1400" b="1" dirty="0">
                <a:latin typeface="Arial" panose="020B0604020202020204" pitchFamily="34" charset="0"/>
                <a:cs typeface="Arial" panose="020B0604020202020204" pitchFamily="34" charset="0"/>
              </a:rPr>
              <a:t>two member from the local community</a:t>
            </a:r>
            <a:r>
              <a:rPr lang="en-US" sz="1400" dirty="0">
                <a:latin typeface="Arial" panose="020B0604020202020204" pitchFamily="34" charset="0"/>
                <a:cs typeface="Arial" panose="020B0604020202020204" pitchFamily="34" charset="0"/>
              </a:rPr>
              <a:t>, who is not affiliated with the institution</a:t>
            </a:r>
            <a:r>
              <a:rPr lang="en-US" sz="1400" dirty="0"/>
              <a:t>. </a:t>
            </a:r>
            <a:endParaRPr lang="en-US" sz="1400" dirty="0">
              <a:cs typeface="Calibri"/>
            </a:endParaRPr>
          </a:p>
        </p:txBody>
      </p:sp>
      <p:sp>
        <p:nvSpPr>
          <p:cNvPr id="8" name="Text Placeholder 7">
            <a:extLst>
              <a:ext uri="{FF2B5EF4-FFF2-40B4-BE49-F238E27FC236}">
                <a16:creationId xmlns:a16="http://schemas.microsoft.com/office/drawing/2014/main" id="{A413560A-CD17-CD42-A71B-F8C65B0668D8}"/>
              </a:ext>
            </a:extLst>
          </p:cNvPr>
          <p:cNvSpPr>
            <a:spLocks noGrp="1"/>
          </p:cNvSpPr>
          <p:nvPr>
            <p:ph type="body" sz="quarter" idx="32"/>
          </p:nvPr>
        </p:nvSpPr>
        <p:spPr>
          <a:xfrm>
            <a:off x="815493" y="1602881"/>
            <a:ext cx="867021" cy="861727"/>
          </a:xfrm>
        </p:spPr>
        <p:txBody>
          <a:bodyPr/>
          <a:lstStyle/>
          <a:p>
            <a:r>
              <a:rPr lang="en-US" sz="1200" dirty="0">
                <a:latin typeface="Arial" panose="020B0604020202020204" pitchFamily="34" charset="0"/>
                <a:cs typeface="Arial" panose="020B0604020202020204" pitchFamily="34" charset="0"/>
              </a:rPr>
              <a:t>Why</a:t>
            </a:r>
          </a:p>
        </p:txBody>
      </p:sp>
      <p:sp>
        <p:nvSpPr>
          <p:cNvPr id="13" name="Text Placeholder 12">
            <a:extLst>
              <a:ext uri="{FF2B5EF4-FFF2-40B4-BE49-F238E27FC236}">
                <a16:creationId xmlns:a16="http://schemas.microsoft.com/office/drawing/2014/main" id="{1D4A4C05-2C37-2246-A200-4A0200E2DA3A}"/>
              </a:ext>
            </a:extLst>
          </p:cNvPr>
          <p:cNvSpPr>
            <a:spLocks noGrp="1"/>
          </p:cNvSpPr>
          <p:nvPr>
            <p:ph type="body" sz="quarter" idx="37"/>
          </p:nvPr>
        </p:nvSpPr>
        <p:spPr>
          <a:xfrm>
            <a:off x="560529" y="2657220"/>
            <a:ext cx="2846653" cy="2343280"/>
          </a:xfrm>
        </p:spPr>
        <p:txBody>
          <a:bodyPr lIns="91440" tIns="45720" rIns="91440" bIns="45720" anchor="t"/>
          <a:lstStyle/>
          <a:p>
            <a:r>
              <a:rPr lang="en-US" sz="1400" dirty="0">
                <a:latin typeface="Arial" panose="020B0604020202020204" pitchFamily="34" charset="0"/>
                <a:ea typeface="+mn-lt"/>
                <a:cs typeface="Arial" panose="020B0604020202020204" pitchFamily="34" charset="0"/>
              </a:rPr>
              <a:t>Compliance with the NIH Guidelines is mandatory as a condition of receiving NIH funding for such research. </a:t>
            </a:r>
          </a:p>
          <a:p>
            <a:r>
              <a:rPr lang="en-US" sz="1400" dirty="0">
                <a:latin typeface="Arial" panose="020B0604020202020204" pitchFamily="34" charset="0"/>
                <a:ea typeface="+mn-lt"/>
                <a:cs typeface="Arial" panose="020B0604020202020204" pitchFamily="34" charset="0"/>
              </a:rPr>
              <a:t>And to promote the safe conduct of research involving biohazardous materials. </a:t>
            </a:r>
            <a:endParaRPr lang="en-US" sz="1400" dirty="0">
              <a:latin typeface="Arial" panose="020B0604020202020204" pitchFamily="34" charset="0"/>
              <a:cs typeface="Arial" panose="020B0604020202020204" pitchFamily="34" charset="0"/>
            </a:endParaRPr>
          </a:p>
          <a:p>
            <a:endParaRPr lang="en-US" sz="1600" dirty="0"/>
          </a:p>
        </p:txBody>
      </p:sp>
      <p:sp>
        <p:nvSpPr>
          <p:cNvPr id="16" name="Text Placeholder 7">
            <a:extLst>
              <a:ext uri="{FF2B5EF4-FFF2-40B4-BE49-F238E27FC236}">
                <a16:creationId xmlns:a16="http://schemas.microsoft.com/office/drawing/2014/main" id="{BBD5D9A9-8063-A057-9BD7-D976E71D9ED2}"/>
              </a:ext>
            </a:extLst>
          </p:cNvPr>
          <p:cNvSpPr txBox="1">
            <a:spLocks/>
          </p:cNvSpPr>
          <p:nvPr/>
        </p:nvSpPr>
        <p:spPr>
          <a:xfrm>
            <a:off x="4885518" y="1576136"/>
            <a:ext cx="867021" cy="861727"/>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What</a:t>
            </a:r>
          </a:p>
        </p:txBody>
      </p:sp>
      <p:sp>
        <p:nvSpPr>
          <p:cNvPr id="17" name="Text Placeholder 7">
            <a:extLst>
              <a:ext uri="{FF2B5EF4-FFF2-40B4-BE49-F238E27FC236}">
                <a16:creationId xmlns:a16="http://schemas.microsoft.com/office/drawing/2014/main" id="{B293DEA0-C9EE-8B68-0CCF-2C7D34AD15EB}"/>
              </a:ext>
            </a:extLst>
          </p:cNvPr>
          <p:cNvSpPr txBox="1">
            <a:spLocks/>
          </p:cNvSpPr>
          <p:nvPr/>
        </p:nvSpPr>
        <p:spPr>
          <a:xfrm>
            <a:off x="8955543" y="1602881"/>
            <a:ext cx="867021" cy="861727"/>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Who</a:t>
            </a:r>
          </a:p>
        </p:txBody>
      </p:sp>
    </p:spTree>
    <p:extLst>
      <p:ext uri="{BB962C8B-B14F-4D97-AF65-F5344CB8AC3E}">
        <p14:creationId xmlns:p14="http://schemas.microsoft.com/office/powerpoint/2010/main" val="2748129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3"/>
          </p:nvPr>
        </p:nvSpPr>
        <p:spPr/>
        <p:txBody>
          <a:bodyPr/>
          <a:lstStyle/>
          <a:p>
            <a:r>
              <a:rPr lang="en-US"/>
              <a:t>IBC Purview</a:t>
            </a:r>
          </a:p>
        </p:txBody>
      </p:sp>
      <p:sp>
        <p:nvSpPr>
          <p:cNvPr id="6" name="Text Placeholder 2">
            <a:extLst>
              <a:ext uri="{FF2B5EF4-FFF2-40B4-BE49-F238E27FC236}">
                <a16:creationId xmlns:a16="http://schemas.microsoft.com/office/drawing/2014/main" id="{06563BBD-4C13-7F5B-A920-6EAF82EC49E9}"/>
              </a:ext>
            </a:extLst>
          </p:cNvPr>
          <p:cNvSpPr txBox="1">
            <a:spLocks/>
          </p:cNvSpPr>
          <p:nvPr/>
        </p:nvSpPr>
        <p:spPr>
          <a:xfrm>
            <a:off x="618426" y="1307658"/>
            <a:ext cx="7202793" cy="51063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altLang="en-US" sz="2000" dirty="0">
                <a:latin typeface="Arial" panose="020B0604020202020204" pitchFamily="34" charset="0"/>
                <a:ea typeface="MS PGothic" panose="020B0600070205080204" pitchFamily="34" charset="-128"/>
                <a:cs typeface="Arial" panose="020B0604020202020204" pitchFamily="34" charset="0"/>
              </a:rPr>
              <a:t>Since the IBC responsibilities “need not be restricted to recombinant research”, UNT IBC also reviews projects on:</a:t>
            </a:r>
          </a:p>
          <a:p>
            <a:pPr marL="800100" lvl="1" indent="-342900">
              <a:spcBef>
                <a:spcPct val="20000"/>
              </a:spcBef>
              <a:buSzPct val="50000"/>
              <a:buFont typeface="Wingdings" panose="05000000000000000000" pitchFamily="2" charset="2"/>
              <a:buChar char="§"/>
            </a:pPr>
            <a:endParaRPr lang="en-US" altLang="en-US" sz="2000" dirty="0">
              <a:latin typeface="Arial" panose="020B0604020202020204" pitchFamily="34" charset="0"/>
              <a:ea typeface="MS PGothic" panose="020B0600070205080204" pitchFamily="34" charset="-128"/>
              <a:cs typeface="Arial" panose="020B0604020202020204" pitchFamily="34" charset="0"/>
            </a:endParaRPr>
          </a:p>
          <a:p>
            <a:pPr marL="800100" lvl="1" indent="-342900">
              <a:spcBef>
                <a:spcPct val="20000"/>
              </a:spcBef>
              <a:buSzPct val="50000"/>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Risk Group 1 and above pathogens</a:t>
            </a:r>
          </a:p>
          <a:p>
            <a:pPr marL="800100" lvl="1" indent="-342900">
              <a:spcBef>
                <a:spcPct val="20000"/>
              </a:spcBef>
              <a:buSzPct val="50000"/>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Animals or animal derived research materials</a:t>
            </a:r>
            <a:endParaRPr lang="en-US" sz="2000" dirty="0">
              <a:latin typeface="Arial" panose="020B0604020202020204" pitchFamily="34" charset="0"/>
              <a:cs typeface="Arial" panose="020B0604020202020204" pitchFamily="34" charset="0"/>
            </a:endParaRPr>
          </a:p>
          <a:p>
            <a:pPr marL="800100" lvl="1" indent="-342900">
              <a:spcBef>
                <a:spcPct val="20000"/>
              </a:spcBef>
              <a:buSzPct val="50000"/>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Human derived samples </a:t>
            </a:r>
          </a:p>
          <a:p>
            <a:pPr marL="800100" lvl="1" indent="-342900">
              <a:spcBef>
                <a:spcPct val="20000"/>
              </a:spcBef>
              <a:buSzPct val="50000"/>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Xenotransplantation </a:t>
            </a:r>
          </a:p>
          <a:p>
            <a:pPr marL="800100" lvl="1" indent="-342900">
              <a:spcBef>
                <a:spcPct val="20000"/>
              </a:spcBef>
              <a:buSzPct val="50000"/>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Stem cell research</a:t>
            </a:r>
          </a:p>
          <a:p>
            <a:pPr marL="800100" lvl="1" indent="-342900">
              <a:spcBef>
                <a:spcPct val="20000"/>
              </a:spcBef>
              <a:buSzPct val="50000"/>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Nanotechnology research</a:t>
            </a:r>
          </a:p>
          <a:p>
            <a:pPr marL="800100" lvl="1" indent="-342900">
              <a:spcBef>
                <a:spcPct val="20000"/>
              </a:spcBef>
              <a:buSzPct val="50000"/>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Select agents and toxins </a:t>
            </a:r>
          </a:p>
          <a:p>
            <a:pPr lvl="1"/>
            <a:endParaRPr lang="en-US" sz="2000" dirty="0">
              <a:latin typeface="Arial" panose="020B0604020202020204" pitchFamily="34" charset="0"/>
              <a:cs typeface="Arial" panose="020B0604020202020204" pitchFamily="34" charset="0"/>
            </a:endParaRPr>
          </a:p>
          <a:p>
            <a:endParaRPr lang="en-US" dirty="0"/>
          </a:p>
        </p:txBody>
      </p:sp>
      <p:grpSp>
        <p:nvGrpSpPr>
          <p:cNvPr id="7" name="Group 6">
            <a:extLst>
              <a:ext uri="{FF2B5EF4-FFF2-40B4-BE49-F238E27FC236}">
                <a16:creationId xmlns:a16="http://schemas.microsoft.com/office/drawing/2014/main" id="{73D029D4-8BBF-4743-B739-CC2CD9DEDB27}"/>
              </a:ext>
            </a:extLst>
          </p:cNvPr>
          <p:cNvGrpSpPr/>
          <p:nvPr/>
        </p:nvGrpSpPr>
        <p:grpSpPr>
          <a:xfrm>
            <a:off x="7616142" y="1421074"/>
            <a:ext cx="4114800" cy="4691745"/>
            <a:chOff x="7977188" y="1287463"/>
            <a:chExt cx="4114800" cy="4691745"/>
          </a:xfrm>
        </p:grpSpPr>
        <p:sp>
          <p:nvSpPr>
            <p:cNvPr id="8" name="Freeform: Shape 7">
              <a:extLst>
                <a:ext uri="{FF2B5EF4-FFF2-40B4-BE49-F238E27FC236}">
                  <a16:creationId xmlns:a16="http://schemas.microsoft.com/office/drawing/2014/main" id="{29E4E444-AAF3-63F8-1A08-D67C6CE8A84B}"/>
                </a:ext>
              </a:extLst>
            </p:cNvPr>
            <p:cNvSpPr/>
            <p:nvPr/>
          </p:nvSpPr>
          <p:spPr>
            <a:xfrm>
              <a:off x="8397080" y="2054228"/>
              <a:ext cx="3477775" cy="573087"/>
            </a:xfrm>
            <a:custGeom>
              <a:avLst/>
              <a:gdLst>
                <a:gd name="connsiteX0" fmla="*/ 0 w 3618907"/>
                <a:gd name="connsiteY0" fmla="*/ 0 h 573072"/>
                <a:gd name="connsiteX1" fmla="*/ 3618907 w 3618907"/>
                <a:gd name="connsiteY1" fmla="*/ 0 h 573072"/>
                <a:gd name="connsiteX2" fmla="*/ 3618907 w 3618907"/>
                <a:gd name="connsiteY2" fmla="*/ 573072 h 573072"/>
                <a:gd name="connsiteX3" fmla="*/ 0 w 3618907"/>
                <a:gd name="connsiteY3" fmla="*/ 573072 h 573072"/>
                <a:gd name="connsiteX4" fmla="*/ 0 w 3618907"/>
                <a:gd name="connsiteY4" fmla="*/ 0 h 573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8907" h="573072">
                  <a:moveTo>
                    <a:pt x="0" y="0"/>
                  </a:moveTo>
                  <a:lnTo>
                    <a:pt x="3618907" y="0"/>
                  </a:lnTo>
                  <a:lnTo>
                    <a:pt x="3618907" y="573072"/>
                  </a:lnTo>
                  <a:lnTo>
                    <a:pt x="0" y="573072"/>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454876" tIns="35560" rIns="35560" bIns="35560" spcCol="1270" anchor="ctr"/>
            <a:lstStyle/>
            <a:p>
              <a:pPr defTabSz="622300" eaLnBrk="1" fontAlgn="auto" hangingPunct="1">
                <a:lnSpc>
                  <a:spcPct val="90000"/>
                </a:lnSpc>
                <a:spcAft>
                  <a:spcPct val="35000"/>
                </a:spcAft>
                <a:buSzPct val="50000"/>
                <a:buFont typeface="Wingdings" panose="05000000000000000000" pitchFamily="2" charset="2"/>
                <a:buNone/>
                <a:defRPr/>
              </a:pPr>
              <a:r>
                <a:rPr lang="en-US" sz="1400">
                  <a:solidFill>
                    <a:schemeClr val="tx1"/>
                  </a:solidFill>
                  <a:cs typeface="Times New Roman" panose="02020603050405020304" pitchFamily="18" charset="0"/>
                </a:rPr>
                <a:t>Infectious agents, Biotoxins, or select agents</a:t>
              </a:r>
            </a:p>
          </p:txBody>
        </p:sp>
        <p:sp>
          <p:nvSpPr>
            <p:cNvPr id="9" name="Freeform: Shape 8">
              <a:extLst>
                <a:ext uri="{FF2B5EF4-FFF2-40B4-BE49-F238E27FC236}">
                  <a16:creationId xmlns:a16="http://schemas.microsoft.com/office/drawing/2014/main" id="{58829014-F25D-066B-E1F5-E304F694F475}"/>
                </a:ext>
              </a:extLst>
            </p:cNvPr>
            <p:cNvSpPr/>
            <p:nvPr/>
          </p:nvSpPr>
          <p:spPr>
            <a:xfrm>
              <a:off x="8666517" y="2844805"/>
              <a:ext cx="3208338" cy="573087"/>
            </a:xfrm>
            <a:custGeom>
              <a:avLst/>
              <a:gdLst>
                <a:gd name="connsiteX0" fmla="*/ 0 w 3208260"/>
                <a:gd name="connsiteY0" fmla="*/ 0 h 573072"/>
                <a:gd name="connsiteX1" fmla="*/ 3208260 w 3208260"/>
                <a:gd name="connsiteY1" fmla="*/ 0 h 573072"/>
                <a:gd name="connsiteX2" fmla="*/ 3208260 w 3208260"/>
                <a:gd name="connsiteY2" fmla="*/ 573072 h 573072"/>
                <a:gd name="connsiteX3" fmla="*/ 0 w 3208260"/>
                <a:gd name="connsiteY3" fmla="*/ 573072 h 573072"/>
                <a:gd name="connsiteX4" fmla="*/ 0 w 3208260"/>
                <a:gd name="connsiteY4" fmla="*/ 0 h 573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260" h="573072">
                  <a:moveTo>
                    <a:pt x="0" y="0"/>
                  </a:moveTo>
                  <a:lnTo>
                    <a:pt x="3208260" y="0"/>
                  </a:lnTo>
                  <a:lnTo>
                    <a:pt x="3208260" y="573072"/>
                  </a:lnTo>
                  <a:lnTo>
                    <a:pt x="0" y="573072"/>
                  </a:lnTo>
                  <a:lnTo>
                    <a:pt x="0" y="0"/>
                  </a:lnTo>
                  <a:close/>
                </a:path>
              </a:pathLst>
            </a:custGeom>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lIns="454876" tIns="35560" rIns="35560" bIns="35560" spcCol="1270" anchor="ctr"/>
            <a:lstStyle/>
            <a:p>
              <a:pPr defTabSz="622300" eaLnBrk="1" fontAlgn="auto" hangingPunct="1">
                <a:lnSpc>
                  <a:spcPct val="90000"/>
                </a:lnSpc>
                <a:spcAft>
                  <a:spcPct val="35000"/>
                </a:spcAft>
                <a:buSzPct val="50000"/>
                <a:buFont typeface="Wingdings" panose="05000000000000000000" pitchFamily="2" charset="2"/>
                <a:buNone/>
                <a:defRPr/>
              </a:pPr>
              <a:r>
                <a:rPr lang="en-US" sz="1400">
                  <a:solidFill>
                    <a:schemeClr val="tx1"/>
                  </a:solidFill>
                  <a:cs typeface="Times New Roman" panose="02020603050405020304" pitchFamily="18" charset="0"/>
                </a:rPr>
                <a:t>Human tissue, blood, or most body fluids</a:t>
              </a:r>
            </a:p>
          </p:txBody>
        </p:sp>
        <p:sp>
          <p:nvSpPr>
            <p:cNvPr id="10" name="Freeform: Shape 9">
              <a:extLst>
                <a:ext uri="{FF2B5EF4-FFF2-40B4-BE49-F238E27FC236}">
                  <a16:creationId xmlns:a16="http://schemas.microsoft.com/office/drawing/2014/main" id="{E0E7ED76-BDC9-D4AF-239A-56F1A9726CD3}"/>
                </a:ext>
              </a:extLst>
            </p:cNvPr>
            <p:cNvSpPr/>
            <p:nvPr/>
          </p:nvSpPr>
          <p:spPr>
            <a:xfrm>
              <a:off x="8788810" y="3680167"/>
              <a:ext cx="3109169" cy="673101"/>
            </a:xfrm>
            <a:custGeom>
              <a:avLst/>
              <a:gdLst>
                <a:gd name="connsiteX0" fmla="*/ 0 w 3082225"/>
                <a:gd name="connsiteY0" fmla="*/ 0 h 573072"/>
                <a:gd name="connsiteX1" fmla="*/ 3082225 w 3082225"/>
                <a:gd name="connsiteY1" fmla="*/ 0 h 573072"/>
                <a:gd name="connsiteX2" fmla="*/ 3082225 w 3082225"/>
                <a:gd name="connsiteY2" fmla="*/ 573072 h 573072"/>
                <a:gd name="connsiteX3" fmla="*/ 0 w 3082225"/>
                <a:gd name="connsiteY3" fmla="*/ 573072 h 573072"/>
                <a:gd name="connsiteX4" fmla="*/ 0 w 3082225"/>
                <a:gd name="connsiteY4" fmla="*/ 0 h 573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225" h="573072">
                  <a:moveTo>
                    <a:pt x="0" y="0"/>
                  </a:moveTo>
                  <a:lnTo>
                    <a:pt x="3082225" y="0"/>
                  </a:lnTo>
                  <a:lnTo>
                    <a:pt x="3082225" y="573072"/>
                  </a:lnTo>
                  <a:lnTo>
                    <a:pt x="0" y="573072"/>
                  </a:lnTo>
                  <a:lnTo>
                    <a:pt x="0" y="0"/>
                  </a:lnTo>
                  <a:close/>
                </a:path>
              </a:pathLst>
            </a:cu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lIns="454876" tIns="35560" rIns="35560" bIns="35560" spcCol="1270" anchor="t"/>
            <a:lstStyle/>
            <a:p>
              <a:pPr defTabSz="622300" eaLnBrk="1" fontAlgn="auto" hangingPunct="1">
                <a:lnSpc>
                  <a:spcPct val="90000"/>
                </a:lnSpc>
                <a:spcAft>
                  <a:spcPct val="35000"/>
                </a:spcAft>
                <a:buSzPct val="50000"/>
                <a:buFont typeface="Wingdings" panose="05000000000000000000" pitchFamily="2" charset="2"/>
                <a:buNone/>
                <a:defRPr/>
              </a:pPr>
              <a:r>
                <a:rPr lang="en-US" sz="1400" dirty="0">
                  <a:solidFill>
                    <a:schemeClr val="tx1"/>
                  </a:solidFill>
                  <a:cs typeface="Times New Roman" panose="02020603050405020304" pitchFamily="18" charset="0"/>
                </a:rPr>
                <a:t>Animal tissues, organs, body fluids or Live/dead animals that carry zoonotic diseases</a:t>
              </a:r>
            </a:p>
          </p:txBody>
        </p:sp>
        <p:sp>
          <p:nvSpPr>
            <p:cNvPr id="11" name="Freeform: Shape 10">
              <a:extLst>
                <a:ext uri="{FF2B5EF4-FFF2-40B4-BE49-F238E27FC236}">
                  <a16:creationId xmlns:a16="http://schemas.microsoft.com/office/drawing/2014/main" id="{C6D1C869-9EF7-7D11-D1B3-C1F3024257C0}"/>
                </a:ext>
              </a:extLst>
            </p:cNvPr>
            <p:cNvSpPr/>
            <p:nvPr/>
          </p:nvSpPr>
          <p:spPr>
            <a:xfrm>
              <a:off x="8666517" y="4668390"/>
              <a:ext cx="3208339" cy="573087"/>
            </a:xfrm>
            <a:custGeom>
              <a:avLst/>
              <a:gdLst>
                <a:gd name="connsiteX0" fmla="*/ 0 w 3208260"/>
                <a:gd name="connsiteY0" fmla="*/ 0 h 573072"/>
                <a:gd name="connsiteX1" fmla="*/ 3208260 w 3208260"/>
                <a:gd name="connsiteY1" fmla="*/ 0 h 573072"/>
                <a:gd name="connsiteX2" fmla="*/ 3208260 w 3208260"/>
                <a:gd name="connsiteY2" fmla="*/ 573072 h 573072"/>
                <a:gd name="connsiteX3" fmla="*/ 0 w 3208260"/>
                <a:gd name="connsiteY3" fmla="*/ 573072 h 573072"/>
                <a:gd name="connsiteX4" fmla="*/ 0 w 3208260"/>
                <a:gd name="connsiteY4" fmla="*/ 0 h 573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260" h="573072">
                  <a:moveTo>
                    <a:pt x="0" y="0"/>
                  </a:moveTo>
                  <a:lnTo>
                    <a:pt x="3208260" y="0"/>
                  </a:lnTo>
                  <a:lnTo>
                    <a:pt x="3208260" y="573072"/>
                  </a:lnTo>
                  <a:lnTo>
                    <a:pt x="0" y="573072"/>
                  </a:lnTo>
                  <a:lnTo>
                    <a:pt x="0" y="0"/>
                  </a:lnTo>
                  <a:close/>
                </a:path>
              </a:pathLst>
            </a:custGeom>
          </p:spPr>
          <p:style>
            <a:lnRef idx="2">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lIns="454876" tIns="35560" rIns="35560" bIns="35560" spcCol="1270" anchor="ctr"/>
            <a:lstStyle/>
            <a:p>
              <a:pPr defTabSz="622300" eaLnBrk="1" fontAlgn="auto" hangingPunct="1">
                <a:lnSpc>
                  <a:spcPct val="90000"/>
                </a:lnSpc>
                <a:spcAft>
                  <a:spcPct val="35000"/>
                </a:spcAft>
                <a:buSzPct val="50000"/>
                <a:buFont typeface="Wingdings" panose="05000000000000000000" pitchFamily="2" charset="2"/>
                <a:buNone/>
                <a:defRPr/>
              </a:pPr>
              <a:r>
                <a:rPr lang="en-US" sz="1400" dirty="0">
                  <a:solidFill>
                    <a:schemeClr val="tx1"/>
                  </a:solidFill>
                  <a:cs typeface="Times New Roman" panose="02020603050405020304" pitchFamily="18" charset="0"/>
                </a:rPr>
                <a:t>Select Agents and Toxins</a:t>
              </a:r>
            </a:p>
          </p:txBody>
        </p:sp>
        <p:sp>
          <p:nvSpPr>
            <p:cNvPr id="12" name="Freeform: Shape 11">
              <a:extLst>
                <a:ext uri="{FF2B5EF4-FFF2-40B4-BE49-F238E27FC236}">
                  <a16:creationId xmlns:a16="http://schemas.microsoft.com/office/drawing/2014/main" id="{43AF0451-0164-0B0E-A2C8-6DB3AD04C1C8}"/>
                </a:ext>
              </a:extLst>
            </p:cNvPr>
            <p:cNvSpPr/>
            <p:nvPr/>
          </p:nvSpPr>
          <p:spPr>
            <a:xfrm>
              <a:off x="8333224" y="5406121"/>
              <a:ext cx="3477775" cy="573087"/>
            </a:xfrm>
            <a:custGeom>
              <a:avLst/>
              <a:gdLst>
                <a:gd name="connsiteX0" fmla="*/ 0 w 3618907"/>
                <a:gd name="connsiteY0" fmla="*/ 0 h 573072"/>
                <a:gd name="connsiteX1" fmla="*/ 3618907 w 3618907"/>
                <a:gd name="connsiteY1" fmla="*/ 0 h 573072"/>
                <a:gd name="connsiteX2" fmla="*/ 3618907 w 3618907"/>
                <a:gd name="connsiteY2" fmla="*/ 573072 h 573072"/>
                <a:gd name="connsiteX3" fmla="*/ 0 w 3618907"/>
                <a:gd name="connsiteY3" fmla="*/ 573072 h 573072"/>
                <a:gd name="connsiteX4" fmla="*/ 0 w 3618907"/>
                <a:gd name="connsiteY4" fmla="*/ 0 h 573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8907" h="573072">
                  <a:moveTo>
                    <a:pt x="0" y="0"/>
                  </a:moveTo>
                  <a:lnTo>
                    <a:pt x="3618907" y="0"/>
                  </a:lnTo>
                  <a:lnTo>
                    <a:pt x="3618907" y="573072"/>
                  </a:lnTo>
                  <a:lnTo>
                    <a:pt x="0" y="573072"/>
                  </a:lnTo>
                  <a:lnTo>
                    <a:pt x="0" y="0"/>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lIns="454876" tIns="35560" rIns="35560" bIns="35560" spcCol="1270" anchor="ctr"/>
            <a:lstStyle/>
            <a:p>
              <a:pPr defTabSz="622300" eaLnBrk="1" fontAlgn="auto" hangingPunct="1">
                <a:lnSpc>
                  <a:spcPct val="90000"/>
                </a:lnSpc>
                <a:spcAft>
                  <a:spcPct val="35000"/>
                </a:spcAft>
                <a:buSzPct val="50000"/>
                <a:buFont typeface="Wingdings" panose="05000000000000000000" pitchFamily="2" charset="2"/>
                <a:buNone/>
                <a:defRPr/>
              </a:pPr>
              <a:r>
                <a:rPr lang="en-US" sz="1400">
                  <a:solidFill>
                    <a:schemeClr val="tx1"/>
                  </a:solidFill>
                  <a:cs typeface="Times New Roman" panose="02020603050405020304" pitchFamily="18" charset="0"/>
                </a:rPr>
                <a:t>Nanotechnology</a:t>
              </a:r>
            </a:p>
          </p:txBody>
        </p:sp>
        <p:sp>
          <p:nvSpPr>
            <p:cNvPr id="16" name="Rectangle 15">
              <a:extLst>
                <a:ext uri="{FF2B5EF4-FFF2-40B4-BE49-F238E27FC236}">
                  <a16:creationId xmlns:a16="http://schemas.microsoft.com/office/drawing/2014/main" id="{524212D8-FEDB-32B8-F4FC-AB1B7BC4856E}"/>
                </a:ext>
              </a:extLst>
            </p:cNvPr>
            <p:cNvSpPr/>
            <p:nvPr/>
          </p:nvSpPr>
          <p:spPr>
            <a:xfrm>
              <a:off x="7977188" y="1287463"/>
              <a:ext cx="4114800" cy="646112"/>
            </a:xfrm>
            <a:prstGeom prst="rect">
              <a:avLst/>
            </a:prstGeom>
          </p:spPr>
          <p:txBody>
            <a:bodyPr anchor="ctr">
              <a:spAutoFit/>
            </a:bodyPr>
            <a:lstStyle/>
            <a:p>
              <a:pPr eaLnBrk="1" fontAlgn="auto" hangingPunct="1">
                <a:spcBef>
                  <a:spcPts val="0"/>
                </a:spcBef>
                <a:spcAft>
                  <a:spcPts val="0"/>
                </a:spcAft>
                <a:defRPr/>
              </a:pPr>
              <a:r>
                <a:rPr lang="en-US" b="1">
                  <a:solidFill>
                    <a:schemeClr val="accent2">
                      <a:lumMod val="75000"/>
                    </a:schemeClr>
                  </a:solidFill>
                  <a:latin typeface="+mn-lt"/>
                </a:rPr>
                <a:t>IBCs are typically assigned additional review responsibilities</a:t>
              </a:r>
              <a:endParaRPr lang="en-US" b="1">
                <a:latin typeface="+mn-lt"/>
              </a:endParaRPr>
            </a:p>
          </p:txBody>
        </p:sp>
      </p:grpSp>
      <p:sp>
        <p:nvSpPr>
          <p:cNvPr id="17" name="Block Arc 16">
            <a:extLst>
              <a:ext uri="{FF2B5EF4-FFF2-40B4-BE49-F238E27FC236}">
                <a16:creationId xmlns:a16="http://schemas.microsoft.com/office/drawing/2014/main" id="{5CB4AE04-7C04-A8BF-E990-A117FB6C3EA1}"/>
              </a:ext>
            </a:extLst>
          </p:cNvPr>
          <p:cNvSpPr/>
          <p:nvPr/>
        </p:nvSpPr>
        <p:spPr>
          <a:xfrm>
            <a:off x="2344132" y="1112084"/>
            <a:ext cx="6170612" cy="6170612"/>
          </a:xfrm>
          <a:prstGeom prst="blockArc">
            <a:avLst>
              <a:gd name="adj1" fmla="val 18900000"/>
              <a:gd name="adj2" fmla="val 2700000"/>
              <a:gd name="adj3" fmla="val 350"/>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Tree>
    <p:extLst>
      <p:ext uri="{BB962C8B-B14F-4D97-AF65-F5344CB8AC3E}">
        <p14:creationId xmlns:p14="http://schemas.microsoft.com/office/powerpoint/2010/main" val="1317967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C87EC16-EF40-4072-B67D-D2B9DC51BB87}"/>
              </a:ext>
            </a:extLst>
          </p:cNvPr>
          <p:cNvSpPr>
            <a:spLocks noGrp="1"/>
          </p:cNvSpPr>
          <p:nvPr>
            <p:ph type="sldNum" sz="quarter" idx="4"/>
          </p:nvPr>
        </p:nvSpPr>
        <p:spPr/>
        <p:txBody>
          <a:bodyPr/>
          <a:lstStyle/>
          <a:p>
            <a:pPr>
              <a:defRPr/>
            </a:pPr>
            <a:r>
              <a:rPr lang="en-US"/>
              <a:t>|</a:t>
            </a:r>
            <a:fld id="{8AEDA748-13F5-447D-A04E-DAC03D43F6B7}" type="slidenum">
              <a:rPr lang="en-US" smtClean="0"/>
              <a:pPr>
                <a:defRPr/>
              </a:pPr>
              <a:t>7</a:t>
            </a:fld>
            <a:endParaRPr lang="en-US"/>
          </a:p>
        </p:txBody>
      </p:sp>
      <p:pic>
        <p:nvPicPr>
          <p:cNvPr id="6" name="Picture 4">
            <a:extLst>
              <a:ext uri="{FF2B5EF4-FFF2-40B4-BE49-F238E27FC236}">
                <a16:creationId xmlns:a16="http://schemas.microsoft.com/office/drawing/2014/main" id="{CCEFDA10-69E6-479D-B610-42A6A54B9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14" r="1250" b="1311"/>
          <a:stretch>
            <a:fillRect/>
          </a:stretch>
        </p:blipFill>
        <p:spPr bwMode="auto">
          <a:xfrm>
            <a:off x="989197" y="1177923"/>
            <a:ext cx="9044151" cy="541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319C828-2919-4A25-84E3-F760ADFB74C7}"/>
              </a:ext>
            </a:extLst>
          </p:cNvPr>
          <p:cNvSpPr/>
          <p:nvPr/>
        </p:nvSpPr>
        <p:spPr>
          <a:xfrm>
            <a:off x="989196" y="3872089"/>
            <a:ext cx="9407871" cy="2721483"/>
          </a:xfrm>
          <a:custGeom>
            <a:avLst/>
            <a:gdLst>
              <a:gd name="connsiteX0" fmla="*/ 0 w 9407871"/>
              <a:gd name="connsiteY0" fmla="*/ 0 h 2721483"/>
              <a:gd name="connsiteX1" fmla="*/ 493913 w 9407871"/>
              <a:gd name="connsiteY1" fmla="*/ 0 h 2721483"/>
              <a:gd name="connsiteX2" fmla="*/ 799669 w 9407871"/>
              <a:gd name="connsiteY2" fmla="*/ 0 h 2721483"/>
              <a:gd name="connsiteX3" fmla="*/ 1575818 w 9407871"/>
              <a:gd name="connsiteY3" fmla="*/ 0 h 2721483"/>
              <a:gd name="connsiteX4" fmla="*/ 2069732 w 9407871"/>
              <a:gd name="connsiteY4" fmla="*/ 0 h 2721483"/>
              <a:gd name="connsiteX5" fmla="*/ 2563645 w 9407871"/>
              <a:gd name="connsiteY5" fmla="*/ 0 h 2721483"/>
              <a:gd name="connsiteX6" fmla="*/ 3339794 w 9407871"/>
              <a:gd name="connsiteY6" fmla="*/ 0 h 2721483"/>
              <a:gd name="connsiteX7" fmla="*/ 3739629 w 9407871"/>
              <a:gd name="connsiteY7" fmla="*/ 0 h 2721483"/>
              <a:gd name="connsiteX8" fmla="*/ 4515778 w 9407871"/>
              <a:gd name="connsiteY8" fmla="*/ 0 h 2721483"/>
              <a:gd name="connsiteX9" fmla="*/ 5291927 w 9407871"/>
              <a:gd name="connsiteY9" fmla="*/ 0 h 2721483"/>
              <a:gd name="connsiteX10" fmla="*/ 5879919 w 9407871"/>
              <a:gd name="connsiteY10" fmla="*/ 0 h 2721483"/>
              <a:gd name="connsiteX11" fmla="*/ 6656069 w 9407871"/>
              <a:gd name="connsiteY11" fmla="*/ 0 h 2721483"/>
              <a:gd name="connsiteX12" fmla="*/ 7149982 w 9407871"/>
              <a:gd name="connsiteY12" fmla="*/ 0 h 2721483"/>
              <a:gd name="connsiteX13" fmla="*/ 7643895 w 9407871"/>
              <a:gd name="connsiteY13" fmla="*/ 0 h 2721483"/>
              <a:gd name="connsiteX14" fmla="*/ 8325966 w 9407871"/>
              <a:gd name="connsiteY14" fmla="*/ 0 h 2721483"/>
              <a:gd name="connsiteX15" fmla="*/ 8819879 w 9407871"/>
              <a:gd name="connsiteY15" fmla="*/ 0 h 2721483"/>
              <a:gd name="connsiteX16" fmla="*/ 9407871 w 9407871"/>
              <a:gd name="connsiteY16" fmla="*/ 0 h 2721483"/>
              <a:gd name="connsiteX17" fmla="*/ 9407871 w 9407871"/>
              <a:gd name="connsiteY17" fmla="*/ 598726 h 2721483"/>
              <a:gd name="connsiteX18" fmla="*/ 9407871 w 9407871"/>
              <a:gd name="connsiteY18" fmla="*/ 1170238 h 2721483"/>
              <a:gd name="connsiteX19" fmla="*/ 9407871 w 9407871"/>
              <a:gd name="connsiteY19" fmla="*/ 1741749 h 2721483"/>
              <a:gd name="connsiteX20" fmla="*/ 9407871 w 9407871"/>
              <a:gd name="connsiteY20" fmla="*/ 2204401 h 2721483"/>
              <a:gd name="connsiteX21" fmla="*/ 9407871 w 9407871"/>
              <a:gd name="connsiteY21" fmla="*/ 2721483 h 2721483"/>
              <a:gd name="connsiteX22" fmla="*/ 8725800 w 9407871"/>
              <a:gd name="connsiteY22" fmla="*/ 2721483 h 2721483"/>
              <a:gd name="connsiteX23" fmla="*/ 8325966 w 9407871"/>
              <a:gd name="connsiteY23" fmla="*/ 2721483 h 2721483"/>
              <a:gd name="connsiteX24" fmla="*/ 7737974 w 9407871"/>
              <a:gd name="connsiteY24" fmla="*/ 2721483 h 2721483"/>
              <a:gd name="connsiteX25" fmla="*/ 7432218 w 9407871"/>
              <a:gd name="connsiteY25" fmla="*/ 2721483 h 2721483"/>
              <a:gd name="connsiteX26" fmla="*/ 7126462 w 9407871"/>
              <a:gd name="connsiteY26" fmla="*/ 2721483 h 2721483"/>
              <a:gd name="connsiteX27" fmla="*/ 6538470 w 9407871"/>
              <a:gd name="connsiteY27" fmla="*/ 2721483 h 2721483"/>
              <a:gd name="connsiteX28" fmla="*/ 6138636 w 9407871"/>
              <a:gd name="connsiteY28" fmla="*/ 2721483 h 2721483"/>
              <a:gd name="connsiteX29" fmla="*/ 5456565 w 9407871"/>
              <a:gd name="connsiteY29" fmla="*/ 2721483 h 2721483"/>
              <a:gd name="connsiteX30" fmla="*/ 5056731 w 9407871"/>
              <a:gd name="connsiteY30" fmla="*/ 2721483 h 2721483"/>
              <a:gd name="connsiteX31" fmla="*/ 4374660 w 9407871"/>
              <a:gd name="connsiteY31" fmla="*/ 2721483 h 2721483"/>
              <a:gd name="connsiteX32" fmla="*/ 4068904 w 9407871"/>
              <a:gd name="connsiteY32" fmla="*/ 2721483 h 2721483"/>
              <a:gd name="connsiteX33" fmla="*/ 3386834 w 9407871"/>
              <a:gd name="connsiteY33" fmla="*/ 2721483 h 2721483"/>
              <a:gd name="connsiteX34" fmla="*/ 2986999 w 9407871"/>
              <a:gd name="connsiteY34" fmla="*/ 2721483 h 2721483"/>
              <a:gd name="connsiteX35" fmla="*/ 2681243 w 9407871"/>
              <a:gd name="connsiteY35" fmla="*/ 2721483 h 2721483"/>
              <a:gd name="connsiteX36" fmla="*/ 2281409 w 9407871"/>
              <a:gd name="connsiteY36" fmla="*/ 2721483 h 2721483"/>
              <a:gd name="connsiteX37" fmla="*/ 1599338 w 9407871"/>
              <a:gd name="connsiteY37" fmla="*/ 2721483 h 2721483"/>
              <a:gd name="connsiteX38" fmla="*/ 1199504 w 9407871"/>
              <a:gd name="connsiteY38" fmla="*/ 2721483 h 2721483"/>
              <a:gd name="connsiteX39" fmla="*/ 893748 w 9407871"/>
              <a:gd name="connsiteY39" fmla="*/ 2721483 h 2721483"/>
              <a:gd name="connsiteX40" fmla="*/ 0 w 9407871"/>
              <a:gd name="connsiteY40" fmla="*/ 2721483 h 2721483"/>
              <a:gd name="connsiteX41" fmla="*/ 0 w 9407871"/>
              <a:gd name="connsiteY41" fmla="*/ 2204401 h 2721483"/>
              <a:gd name="connsiteX42" fmla="*/ 0 w 9407871"/>
              <a:gd name="connsiteY42" fmla="*/ 1741749 h 2721483"/>
              <a:gd name="connsiteX43" fmla="*/ 0 w 9407871"/>
              <a:gd name="connsiteY43" fmla="*/ 1197453 h 2721483"/>
              <a:gd name="connsiteX44" fmla="*/ 0 w 9407871"/>
              <a:gd name="connsiteY44" fmla="*/ 707586 h 2721483"/>
              <a:gd name="connsiteX45" fmla="*/ 0 w 9407871"/>
              <a:gd name="connsiteY45" fmla="*/ 0 h 272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407871" h="2721483" extrusionOk="0">
                <a:moveTo>
                  <a:pt x="0" y="0"/>
                </a:moveTo>
                <a:cubicBezTo>
                  <a:pt x="214770" y="-24874"/>
                  <a:pt x="374886" y="39655"/>
                  <a:pt x="493913" y="0"/>
                </a:cubicBezTo>
                <a:cubicBezTo>
                  <a:pt x="612940" y="-39655"/>
                  <a:pt x="668753" y="13262"/>
                  <a:pt x="799669" y="0"/>
                </a:cubicBezTo>
                <a:cubicBezTo>
                  <a:pt x="930585" y="-13262"/>
                  <a:pt x="1408357" y="84695"/>
                  <a:pt x="1575818" y="0"/>
                </a:cubicBezTo>
                <a:cubicBezTo>
                  <a:pt x="1743279" y="-84695"/>
                  <a:pt x="1836263" y="21271"/>
                  <a:pt x="2069732" y="0"/>
                </a:cubicBezTo>
                <a:cubicBezTo>
                  <a:pt x="2303201" y="-21271"/>
                  <a:pt x="2324623" y="37887"/>
                  <a:pt x="2563645" y="0"/>
                </a:cubicBezTo>
                <a:cubicBezTo>
                  <a:pt x="2802667" y="-37887"/>
                  <a:pt x="2958799" y="45347"/>
                  <a:pt x="3339794" y="0"/>
                </a:cubicBezTo>
                <a:cubicBezTo>
                  <a:pt x="3720789" y="-45347"/>
                  <a:pt x="3544649" y="45689"/>
                  <a:pt x="3739629" y="0"/>
                </a:cubicBezTo>
                <a:cubicBezTo>
                  <a:pt x="3934609" y="-45689"/>
                  <a:pt x="4305412" y="23079"/>
                  <a:pt x="4515778" y="0"/>
                </a:cubicBezTo>
                <a:cubicBezTo>
                  <a:pt x="4726144" y="-23079"/>
                  <a:pt x="5104038" y="72492"/>
                  <a:pt x="5291927" y="0"/>
                </a:cubicBezTo>
                <a:cubicBezTo>
                  <a:pt x="5479816" y="-72492"/>
                  <a:pt x="5630117" y="18423"/>
                  <a:pt x="5879919" y="0"/>
                </a:cubicBezTo>
                <a:cubicBezTo>
                  <a:pt x="6129721" y="-18423"/>
                  <a:pt x="6344417" y="45879"/>
                  <a:pt x="6656069" y="0"/>
                </a:cubicBezTo>
                <a:cubicBezTo>
                  <a:pt x="6967721" y="-45879"/>
                  <a:pt x="6918235" y="27438"/>
                  <a:pt x="7149982" y="0"/>
                </a:cubicBezTo>
                <a:cubicBezTo>
                  <a:pt x="7381729" y="-27438"/>
                  <a:pt x="7464232" y="8529"/>
                  <a:pt x="7643895" y="0"/>
                </a:cubicBezTo>
                <a:cubicBezTo>
                  <a:pt x="7823558" y="-8529"/>
                  <a:pt x="8137592" y="54916"/>
                  <a:pt x="8325966" y="0"/>
                </a:cubicBezTo>
                <a:cubicBezTo>
                  <a:pt x="8514340" y="-54916"/>
                  <a:pt x="8711087" y="18432"/>
                  <a:pt x="8819879" y="0"/>
                </a:cubicBezTo>
                <a:cubicBezTo>
                  <a:pt x="8928671" y="-18432"/>
                  <a:pt x="9147235" y="242"/>
                  <a:pt x="9407871" y="0"/>
                </a:cubicBezTo>
                <a:cubicBezTo>
                  <a:pt x="9419995" y="199834"/>
                  <a:pt x="9383711" y="320488"/>
                  <a:pt x="9407871" y="598726"/>
                </a:cubicBezTo>
                <a:cubicBezTo>
                  <a:pt x="9432031" y="876964"/>
                  <a:pt x="9384143" y="1022514"/>
                  <a:pt x="9407871" y="1170238"/>
                </a:cubicBezTo>
                <a:cubicBezTo>
                  <a:pt x="9431599" y="1317962"/>
                  <a:pt x="9400578" y="1522035"/>
                  <a:pt x="9407871" y="1741749"/>
                </a:cubicBezTo>
                <a:cubicBezTo>
                  <a:pt x="9415164" y="1961463"/>
                  <a:pt x="9353919" y="2098869"/>
                  <a:pt x="9407871" y="2204401"/>
                </a:cubicBezTo>
                <a:cubicBezTo>
                  <a:pt x="9461823" y="2309933"/>
                  <a:pt x="9378936" y="2554309"/>
                  <a:pt x="9407871" y="2721483"/>
                </a:cubicBezTo>
                <a:cubicBezTo>
                  <a:pt x="9074915" y="2802770"/>
                  <a:pt x="9008231" y="2705970"/>
                  <a:pt x="8725800" y="2721483"/>
                </a:cubicBezTo>
                <a:cubicBezTo>
                  <a:pt x="8443369" y="2736996"/>
                  <a:pt x="8503368" y="2720571"/>
                  <a:pt x="8325966" y="2721483"/>
                </a:cubicBezTo>
                <a:cubicBezTo>
                  <a:pt x="8148564" y="2722395"/>
                  <a:pt x="7888478" y="2709063"/>
                  <a:pt x="7737974" y="2721483"/>
                </a:cubicBezTo>
                <a:cubicBezTo>
                  <a:pt x="7587470" y="2733903"/>
                  <a:pt x="7535785" y="2696861"/>
                  <a:pt x="7432218" y="2721483"/>
                </a:cubicBezTo>
                <a:cubicBezTo>
                  <a:pt x="7328651" y="2746105"/>
                  <a:pt x="7276236" y="2685212"/>
                  <a:pt x="7126462" y="2721483"/>
                </a:cubicBezTo>
                <a:cubicBezTo>
                  <a:pt x="6976688" y="2757754"/>
                  <a:pt x="6690060" y="2681169"/>
                  <a:pt x="6538470" y="2721483"/>
                </a:cubicBezTo>
                <a:cubicBezTo>
                  <a:pt x="6386880" y="2761797"/>
                  <a:pt x="6332517" y="2706042"/>
                  <a:pt x="6138636" y="2721483"/>
                </a:cubicBezTo>
                <a:cubicBezTo>
                  <a:pt x="5944755" y="2736924"/>
                  <a:pt x="5681370" y="2660838"/>
                  <a:pt x="5456565" y="2721483"/>
                </a:cubicBezTo>
                <a:cubicBezTo>
                  <a:pt x="5231760" y="2782128"/>
                  <a:pt x="5231728" y="2682163"/>
                  <a:pt x="5056731" y="2721483"/>
                </a:cubicBezTo>
                <a:cubicBezTo>
                  <a:pt x="4881734" y="2760803"/>
                  <a:pt x="4583684" y="2680118"/>
                  <a:pt x="4374660" y="2721483"/>
                </a:cubicBezTo>
                <a:cubicBezTo>
                  <a:pt x="4165636" y="2762848"/>
                  <a:pt x="4214384" y="2708690"/>
                  <a:pt x="4068904" y="2721483"/>
                </a:cubicBezTo>
                <a:cubicBezTo>
                  <a:pt x="3923424" y="2734276"/>
                  <a:pt x="3716567" y="2692821"/>
                  <a:pt x="3386834" y="2721483"/>
                </a:cubicBezTo>
                <a:cubicBezTo>
                  <a:pt x="3057101" y="2750145"/>
                  <a:pt x="3117075" y="2710895"/>
                  <a:pt x="2986999" y="2721483"/>
                </a:cubicBezTo>
                <a:cubicBezTo>
                  <a:pt x="2856923" y="2732071"/>
                  <a:pt x="2756952" y="2713555"/>
                  <a:pt x="2681243" y="2721483"/>
                </a:cubicBezTo>
                <a:cubicBezTo>
                  <a:pt x="2605534" y="2729411"/>
                  <a:pt x="2363358" y="2717022"/>
                  <a:pt x="2281409" y="2721483"/>
                </a:cubicBezTo>
                <a:cubicBezTo>
                  <a:pt x="2199460" y="2725944"/>
                  <a:pt x="1856518" y="2691548"/>
                  <a:pt x="1599338" y="2721483"/>
                </a:cubicBezTo>
                <a:cubicBezTo>
                  <a:pt x="1342158" y="2751418"/>
                  <a:pt x="1291913" y="2679276"/>
                  <a:pt x="1199504" y="2721483"/>
                </a:cubicBezTo>
                <a:cubicBezTo>
                  <a:pt x="1107095" y="2763690"/>
                  <a:pt x="979024" y="2693177"/>
                  <a:pt x="893748" y="2721483"/>
                </a:cubicBezTo>
                <a:cubicBezTo>
                  <a:pt x="808472" y="2749789"/>
                  <a:pt x="248549" y="2688994"/>
                  <a:pt x="0" y="2721483"/>
                </a:cubicBezTo>
                <a:cubicBezTo>
                  <a:pt x="-40655" y="2559365"/>
                  <a:pt x="57813" y="2374509"/>
                  <a:pt x="0" y="2204401"/>
                </a:cubicBezTo>
                <a:cubicBezTo>
                  <a:pt x="-57813" y="2034293"/>
                  <a:pt x="2853" y="1970610"/>
                  <a:pt x="0" y="1741749"/>
                </a:cubicBezTo>
                <a:cubicBezTo>
                  <a:pt x="-2853" y="1512888"/>
                  <a:pt x="25723" y="1377689"/>
                  <a:pt x="0" y="1197453"/>
                </a:cubicBezTo>
                <a:cubicBezTo>
                  <a:pt x="-25723" y="1017217"/>
                  <a:pt x="58345" y="809230"/>
                  <a:pt x="0" y="707586"/>
                </a:cubicBezTo>
                <a:cubicBezTo>
                  <a:pt x="-58345" y="605942"/>
                  <a:pt x="15543" y="225692"/>
                  <a:pt x="0" y="0"/>
                </a:cubicBezTo>
                <a:close/>
              </a:path>
            </a:pathLst>
          </a:custGeom>
          <a:noFill/>
          <a:ln w="41275">
            <a:solidFill>
              <a:schemeClr val="accent6">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B90B10-B5D9-411B-AB25-0ADD576BB433}"/>
              </a:ext>
            </a:extLst>
          </p:cNvPr>
          <p:cNvSpPr/>
          <p:nvPr/>
        </p:nvSpPr>
        <p:spPr>
          <a:xfrm>
            <a:off x="989196" y="1225240"/>
            <a:ext cx="9407871" cy="2599532"/>
          </a:xfrm>
          <a:custGeom>
            <a:avLst/>
            <a:gdLst>
              <a:gd name="connsiteX0" fmla="*/ 0 w 9407871"/>
              <a:gd name="connsiteY0" fmla="*/ 0 h 2599532"/>
              <a:gd name="connsiteX1" fmla="*/ 587992 w 9407871"/>
              <a:gd name="connsiteY1" fmla="*/ 0 h 2599532"/>
              <a:gd name="connsiteX2" fmla="*/ 1364141 w 9407871"/>
              <a:gd name="connsiteY2" fmla="*/ 0 h 2599532"/>
              <a:gd name="connsiteX3" fmla="*/ 1858055 w 9407871"/>
              <a:gd name="connsiteY3" fmla="*/ 0 h 2599532"/>
              <a:gd name="connsiteX4" fmla="*/ 2351968 w 9407871"/>
              <a:gd name="connsiteY4" fmla="*/ 0 h 2599532"/>
              <a:gd name="connsiteX5" fmla="*/ 2939960 w 9407871"/>
              <a:gd name="connsiteY5" fmla="*/ 0 h 2599532"/>
              <a:gd name="connsiteX6" fmla="*/ 3622030 w 9407871"/>
              <a:gd name="connsiteY6" fmla="*/ 0 h 2599532"/>
              <a:gd name="connsiteX7" fmla="*/ 4304101 w 9407871"/>
              <a:gd name="connsiteY7" fmla="*/ 0 h 2599532"/>
              <a:gd name="connsiteX8" fmla="*/ 4986172 w 9407871"/>
              <a:gd name="connsiteY8" fmla="*/ 0 h 2599532"/>
              <a:gd name="connsiteX9" fmla="*/ 5762321 w 9407871"/>
              <a:gd name="connsiteY9" fmla="*/ 0 h 2599532"/>
              <a:gd name="connsiteX10" fmla="*/ 6350313 w 9407871"/>
              <a:gd name="connsiteY10" fmla="*/ 0 h 2599532"/>
              <a:gd name="connsiteX11" fmla="*/ 7032384 w 9407871"/>
              <a:gd name="connsiteY11" fmla="*/ 0 h 2599532"/>
              <a:gd name="connsiteX12" fmla="*/ 7620376 w 9407871"/>
              <a:gd name="connsiteY12" fmla="*/ 0 h 2599532"/>
              <a:gd name="connsiteX13" fmla="*/ 8208367 w 9407871"/>
              <a:gd name="connsiteY13" fmla="*/ 0 h 2599532"/>
              <a:gd name="connsiteX14" fmla="*/ 8796359 w 9407871"/>
              <a:gd name="connsiteY14" fmla="*/ 0 h 2599532"/>
              <a:gd name="connsiteX15" fmla="*/ 9407871 w 9407871"/>
              <a:gd name="connsiteY15" fmla="*/ 0 h 2599532"/>
              <a:gd name="connsiteX16" fmla="*/ 9407871 w 9407871"/>
              <a:gd name="connsiteY16" fmla="*/ 545902 h 2599532"/>
              <a:gd name="connsiteX17" fmla="*/ 9407871 w 9407871"/>
              <a:gd name="connsiteY17" fmla="*/ 1013817 h 2599532"/>
              <a:gd name="connsiteX18" fmla="*/ 9407871 w 9407871"/>
              <a:gd name="connsiteY18" fmla="*/ 1559719 h 2599532"/>
              <a:gd name="connsiteX19" fmla="*/ 9407871 w 9407871"/>
              <a:gd name="connsiteY19" fmla="*/ 2053630 h 2599532"/>
              <a:gd name="connsiteX20" fmla="*/ 9407871 w 9407871"/>
              <a:gd name="connsiteY20" fmla="*/ 2599532 h 2599532"/>
              <a:gd name="connsiteX21" fmla="*/ 9102115 w 9407871"/>
              <a:gd name="connsiteY21" fmla="*/ 2599532 h 2599532"/>
              <a:gd name="connsiteX22" fmla="*/ 8608202 w 9407871"/>
              <a:gd name="connsiteY22" fmla="*/ 2599532 h 2599532"/>
              <a:gd name="connsiteX23" fmla="*/ 7926131 w 9407871"/>
              <a:gd name="connsiteY23" fmla="*/ 2599532 h 2599532"/>
              <a:gd name="connsiteX24" fmla="*/ 7526297 w 9407871"/>
              <a:gd name="connsiteY24" fmla="*/ 2599532 h 2599532"/>
              <a:gd name="connsiteX25" fmla="*/ 6750147 w 9407871"/>
              <a:gd name="connsiteY25" fmla="*/ 2599532 h 2599532"/>
              <a:gd name="connsiteX26" fmla="*/ 5973998 w 9407871"/>
              <a:gd name="connsiteY26" fmla="*/ 2599532 h 2599532"/>
              <a:gd name="connsiteX27" fmla="*/ 5386006 w 9407871"/>
              <a:gd name="connsiteY27" fmla="*/ 2599532 h 2599532"/>
              <a:gd name="connsiteX28" fmla="*/ 4609857 w 9407871"/>
              <a:gd name="connsiteY28" fmla="*/ 2599532 h 2599532"/>
              <a:gd name="connsiteX29" fmla="*/ 4021865 w 9407871"/>
              <a:gd name="connsiteY29" fmla="*/ 2599532 h 2599532"/>
              <a:gd name="connsiteX30" fmla="*/ 3339794 w 9407871"/>
              <a:gd name="connsiteY30" fmla="*/ 2599532 h 2599532"/>
              <a:gd name="connsiteX31" fmla="*/ 3034038 w 9407871"/>
              <a:gd name="connsiteY31" fmla="*/ 2599532 h 2599532"/>
              <a:gd name="connsiteX32" fmla="*/ 2257889 w 9407871"/>
              <a:gd name="connsiteY32" fmla="*/ 2599532 h 2599532"/>
              <a:gd name="connsiteX33" fmla="*/ 1763976 w 9407871"/>
              <a:gd name="connsiteY33" fmla="*/ 2599532 h 2599532"/>
              <a:gd name="connsiteX34" fmla="*/ 1081905 w 9407871"/>
              <a:gd name="connsiteY34" fmla="*/ 2599532 h 2599532"/>
              <a:gd name="connsiteX35" fmla="*/ 776149 w 9407871"/>
              <a:gd name="connsiteY35" fmla="*/ 2599532 h 2599532"/>
              <a:gd name="connsiteX36" fmla="*/ 0 w 9407871"/>
              <a:gd name="connsiteY36" fmla="*/ 2599532 h 2599532"/>
              <a:gd name="connsiteX37" fmla="*/ 0 w 9407871"/>
              <a:gd name="connsiteY37" fmla="*/ 2105621 h 2599532"/>
              <a:gd name="connsiteX38" fmla="*/ 0 w 9407871"/>
              <a:gd name="connsiteY38" fmla="*/ 1637705 h 2599532"/>
              <a:gd name="connsiteX39" fmla="*/ 0 w 9407871"/>
              <a:gd name="connsiteY39" fmla="*/ 1195785 h 2599532"/>
              <a:gd name="connsiteX40" fmla="*/ 0 w 9407871"/>
              <a:gd name="connsiteY40" fmla="*/ 623888 h 2599532"/>
              <a:gd name="connsiteX41" fmla="*/ 0 w 9407871"/>
              <a:gd name="connsiteY41" fmla="*/ 0 h 259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407871" h="2599532" fill="none" extrusionOk="0">
                <a:moveTo>
                  <a:pt x="0" y="0"/>
                </a:moveTo>
                <a:cubicBezTo>
                  <a:pt x="250774" y="-58238"/>
                  <a:pt x="331179" y="38800"/>
                  <a:pt x="587992" y="0"/>
                </a:cubicBezTo>
                <a:cubicBezTo>
                  <a:pt x="844805" y="-38800"/>
                  <a:pt x="1037488" y="40814"/>
                  <a:pt x="1364141" y="0"/>
                </a:cubicBezTo>
                <a:cubicBezTo>
                  <a:pt x="1690794" y="-40814"/>
                  <a:pt x="1693478" y="59067"/>
                  <a:pt x="1858055" y="0"/>
                </a:cubicBezTo>
                <a:cubicBezTo>
                  <a:pt x="2022632" y="-59067"/>
                  <a:pt x="2132163" y="52332"/>
                  <a:pt x="2351968" y="0"/>
                </a:cubicBezTo>
                <a:cubicBezTo>
                  <a:pt x="2571773" y="-52332"/>
                  <a:pt x="2766939" y="49696"/>
                  <a:pt x="2939960" y="0"/>
                </a:cubicBezTo>
                <a:cubicBezTo>
                  <a:pt x="3112981" y="-49696"/>
                  <a:pt x="3308372" y="58441"/>
                  <a:pt x="3622030" y="0"/>
                </a:cubicBezTo>
                <a:cubicBezTo>
                  <a:pt x="3935688" y="-58441"/>
                  <a:pt x="4119693" y="77409"/>
                  <a:pt x="4304101" y="0"/>
                </a:cubicBezTo>
                <a:cubicBezTo>
                  <a:pt x="4488509" y="-77409"/>
                  <a:pt x="4693416" y="30480"/>
                  <a:pt x="4986172" y="0"/>
                </a:cubicBezTo>
                <a:cubicBezTo>
                  <a:pt x="5278928" y="-30480"/>
                  <a:pt x="5565547" y="70878"/>
                  <a:pt x="5762321" y="0"/>
                </a:cubicBezTo>
                <a:cubicBezTo>
                  <a:pt x="5959095" y="-70878"/>
                  <a:pt x="6114116" y="17758"/>
                  <a:pt x="6350313" y="0"/>
                </a:cubicBezTo>
                <a:cubicBezTo>
                  <a:pt x="6586510" y="-17758"/>
                  <a:pt x="6855191" y="68265"/>
                  <a:pt x="7032384" y="0"/>
                </a:cubicBezTo>
                <a:cubicBezTo>
                  <a:pt x="7209577" y="-68265"/>
                  <a:pt x="7418474" y="49041"/>
                  <a:pt x="7620376" y="0"/>
                </a:cubicBezTo>
                <a:cubicBezTo>
                  <a:pt x="7822278" y="-49041"/>
                  <a:pt x="7981012" y="40337"/>
                  <a:pt x="8208367" y="0"/>
                </a:cubicBezTo>
                <a:cubicBezTo>
                  <a:pt x="8435722" y="-40337"/>
                  <a:pt x="8528536" y="27371"/>
                  <a:pt x="8796359" y="0"/>
                </a:cubicBezTo>
                <a:cubicBezTo>
                  <a:pt x="9064182" y="-27371"/>
                  <a:pt x="9130551" y="43945"/>
                  <a:pt x="9407871" y="0"/>
                </a:cubicBezTo>
                <a:cubicBezTo>
                  <a:pt x="9436976" y="221507"/>
                  <a:pt x="9351560" y="381835"/>
                  <a:pt x="9407871" y="545902"/>
                </a:cubicBezTo>
                <a:cubicBezTo>
                  <a:pt x="9464182" y="709969"/>
                  <a:pt x="9354039" y="845658"/>
                  <a:pt x="9407871" y="1013817"/>
                </a:cubicBezTo>
                <a:cubicBezTo>
                  <a:pt x="9461703" y="1181977"/>
                  <a:pt x="9355992" y="1388059"/>
                  <a:pt x="9407871" y="1559719"/>
                </a:cubicBezTo>
                <a:cubicBezTo>
                  <a:pt x="9459750" y="1731379"/>
                  <a:pt x="9352148" y="1822882"/>
                  <a:pt x="9407871" y="2053630"/>
                </a:cubicBezTo>
                <a:cubicBezTo>
                  <a:pt x="9463594" y="2284378"/>
                  <a:pt x="9375988" y="2467521"/>
                  <a:pt x="9407871" y="2599532"/>
                </a:cubicBezTo>
                <a:cubicBezTo>
                  <a:pt x="9309679" y="2601170"/>
                  <a:pt x="9215140" y="2587941"/>
                  <a:pt x="9102115" y="2599532"/>
                </a:cubicBezTo>
                <a:cubicBezTo>
                  <a:pt x="8989090" y="2611123"/>
                  <a:pt x="8762653" y="2547882"/>
                  <a:pt x="8608202" y="2599532"/>
                </a:cubicBezTo>
                <a:cubicBezTo>
                  <a:pt x="8453751" y="2651182"/>
                  <a:pt x="8120856" y="2519599"/>
                  <a:pt x="7926131" y="2599532"/>
                </a:cubicBezTo>
                <a:cubicBezTo>
                  <a:pt x="7731406" y="2679465"/>
                  <a:pt x="7655524" y="2583523"/>
                  <a:pt x="7526297" y="2599532"/>
                </a:cubicBezTo>
                <a:cubicBezTo>
                  <a:pt x="7397070" y="2615541"/>
                  <a:pt x="7128062" y="2593190"/>
                  <a:pt x="6750147" y="2599532"/>
                </a:cubicBezTo>
                <a:cubicBezTo>
                  <a:pt x="6372232" y="2605874"/>
                  <a:pt x="6303764" y="2573573"/>
                  <a:pt x="5973998" y="2599532"/>
                </a:cubicBezTo>
                <a:cubicBezTo>
                  <a:pt x="5644232" y="2625491"/>
                  <a:pt x="5537003" y="2571953"/>
                  <a:pt x="5386006" y="2599532"/>
                </a:cubicBezTo>
                <a:cubicBezTo>
                  <a:pt x="5235009" y="2627111"/>
                  <a:pt x="4978813" y="2540360"/>
                  <a:pt x="4609857" y="2599532"/>
                </a:cubicBezTo>
                <a:cubicBezTo>
                  <a:pt x="4240901" y="2658704"/>
                  <a:pt x="4277385" y="2565342"/>
                  <a:pt x="4021865" y="2599532"/>
                </a:cubicBezTo>
                <a:cubicBezTo>
                  <a:pt x="3766345" y="2633722"/>
                  <a:pt x="3545849" y="2574689"/>
                  <a:pt x="3339794" y="2599532"/>
                </a:cubicBezTo>
                <a:cubicBezTo>
                  <a:pt x="3133739" y="2624375"/>
                  <a:pt x="3124404" y="2589911"/>
                  <a:pt x="3034038" y="2599532"/>
                </a:cubicBezTo>
                <a:cubicBezTo>
                  <a:pt x="2943672" y="2609153"/>
                  <a:pt x="2463045" y="2552987"/>
                  <a:pt x="2257889" y="2599532"/>
                </a:cubicBezTo>
                <a:cubicBezTo>
                  <a:pt x="2052733" y="2646077"/>
                  <a:pt x="1973297" y="2542624"/>
                  <a:pt x="1763976" y="2599532"/>
                </a:cubicBezTo>
                <a:cubicBezTo>
                  <a:pt x="1554655" y="2656440"/>
                  <a:pt x="1322785" y="2520320"/>
                  <a:pt x="1081905" y="2599532"/>
                </a:cubicBezTo>
                <a:cubicBezTo>
                  <a:pt x="841025" y="2678744"/>
                  <a:pt x="853579" y="2591957"/>
                  <a:pt x="776149" y="2599532"/>
                </a:cubicBezTo>
                <a:cubicBezTo>
                  <a:pt x="698719" y="2607107"/>
                  <a:pt x="178531" y="2516967"/>
                  <a:pt x="0" y="2599532"/>
                </a:cubicBezTo>
                <a:cubicBezTo>
                  <a:pt x="-16813" y="2469367"/>
                  <a:pt x="54861" y="2273603"/>
                  <a:pt x="0" y="2105621"/>
                </a:cubicBezTo>
                <a:cubicBezTo>
                  <a:pt x="-54861" y="1937639"/>
                  <a:pt x="50634" y="1739778"/>
                  <a:pt x="0" y="1637705"/>
                </a:cubicBezTo>
                <a:cubicBezTo>
                  <a:pt x="-50634" y="1535632"/>
                  <a:pt x="52176" y="1318800"/>
                  <a:pt x="0" y="1195785"/>
                </a:cubicBezTo>
                <a:cubicBezTo>
                  <a:pt x="-52176" y="1072770"/>
                  <a:pt x="44291" y="766035"/>
                  <a:pt x="0" y="623888"/>
                </a:cubicBezTo>
                <a:cubicBezTo>
                  <a:pt x="-44291" y="481741"/>
                  <a:pt x="73322" y="294233"/>
                  <a:pt x="0" y="0"/>
                </a:cubicBezTo>
                <a:close/>
              </a:path>
              <a:path w="9407871" h="2599532" stroke="0" extrusionOk="0">
                <a:moveTo>
                  <a:pt x="0" y="0"/>
                </a:moveTo>
                <a:cubicBezTo>
                  <a:pt x="214770" y="-24874"/>
                  <a:pt x="374886" y="39655"/>
                  <a:pt x="493913" y="0"/>
                </a:cubicBezTo>
                <a:cubicBezTo>
                  <a:pt x="612940" y="-39655"/>
                  <a:pt x="668753" y="13262"/>
                  <a:pt x="799669" y="0"/>
                </a:cubicBezTo>
                <a:cubicBezTo>
                  <a:pt x="930585" y="-13262"/>
                  <a:pt x="1408357" y="84695"/>
                  <a:pt x="1575818" y="0"/>
                </a:cubicBezTo>
                <a:cubicBezTo>
                  <a:pt x="1743279" y="-84695"/>
                  <a:pt x="1836263" y="21271"/>
                  <a:pt x="2069732" y="0"/>
                </a:cubicBezTo>
                <a:cubicBezTo>
                  <a:pt x="2303201" y="-21271"/>
                  <a:pt x="2324623" y="37887"/>
                  <a:pt x="2563645" y="0"/>
                </a:cubicBezTo>
                <a:cubicBezTo>
                  <a:pt x="2802667" y="-37887"/>
                  <a:pt x="2958799" y="45347"/>
                  <a:pt x="3339794" y="0"/>
                </a:cubicBezTo>
                <a:cubicBezTo>
                  <a:pt x="3720789" y="-45347"/>
                  <a:pt x="3544649" y="45689"/>
                  <a:pt x="3739629" y="0"/>
                </a:cubicBezTo>
                <a:cubicBezTo>
                  <a:pt x="3934609" y="-45689"/>
                  <a:pt x="4305412" y="23079"/>
                  <a:pt x="4515778" y="0"/>
                </a:cubicBezTo>
                <a:cubicBezTo>
                  <a:pt x="4726144" y="-23079"/>
                  <a:pt x="5104038" y="72492"/>
                  <a:pt x="5291927" y="0"/>
                </a:cubicBezTo>
                <a:cubicBezTo>
                  <a:pt x="5479816" y="-72492"/>
                  <a:pt x="5630117" y="18423"/>
                  <a:pt x="5879919" y="0"/>
                </a:cubicBezTo>
                <a:cubicBezTo>
                  <a:pt x="6129721" y="-18423"/>
                  <a:pt x="6344417" y="45879"/>
                  <a:pt x="6656069" y="0"/>
                </a:cubicBezTo>
                <a:cubicBezTo>
                  <a:pt x="6967721" y="-45879"/>
                  <a:pt x="6918235" y="27438"/>
                  <a:pt x="7149982" y="0"/>
                </a:cubicBezTo>
                <a:cubicBezTo>
                  <a:pt x="7381729" y="-27438"/>
                  <a:pt x="7464232" y="8529"/>
                  <a:pt x="7643895" y="0"/>
                </a:cubicBezTo>
                <a:cubicBezTo>
                  <a:pt x="7823558" y="-8529"/>
                  <a:pt x="8137592" y="54916"/>
                  <a:pt x="8325966" y="0"/>
                </a:cubicBezTo>
                <a:cubicBezTo>
                  <a:pt x="8514340" y="-54916"/>
                  <a:pt x="8711087" y="18432"/>
                  <a:pt x="8819879" y="0"/>
                </a:cubicBezTo>
                <a:cubicBezTo>
                  <a:pt x="8928671" y="-18432"/>
                  <a:pt x="9147235" y="242"/>
                  <a:pt x="9407871" y="0"/>
                </a:cubicBezTo>
                <a:cubicBezTo>
                  <a:pt x="9408112" y="163655"/>
                  <a:pt x="9393829" y="356341"/>
                  <a:pt x="9407871" y="571897"/>
                </a:cubicBezTo>
                <a:cubicBezTo>
                  <a:pt x="9421913" y="787453"/>
                  <a:pt x="9382451" y="1006655"/>
                  <a:pt x="9407871" y="1117799"/>
                </a:cubicBezTo>
                <a:cubicBezTo>
                  <a:pt x="9433291" y="1228943"/>
                  <a:pt x="9405627" y="1406834"/>
                  <a:pt x="9407871" y="1663700"/>
                </a:cubicBezTo>
                <a:cubicBezTo>
                  <a:pt x="9410115" y="1920566"/>
                  <a:pt x="9356993" y="1982523"/>
                  <a:pt x="9407871" y="2105621"/>
                </a:cubicBezTo>
                <a:cubicBezTo>
                  <a:pt x="9458749" y="2228719"/>
                  <a:pt x="9400537" y="2415977"/>
                  <a:pt x="9407871" y="2599532"/>
                </a:cubicBezTo>
                <a:cubicBezTo>
                  <a:pt x="9074915" y="2680819"/>
                  <a:pt x="9008231" y="2584019"/>
                  <a:pt x="8725800" y="2599532"/>
                </a:cubicBezTo>
                <a:cubicBezTo>
                  <a:pt x="8443369" y="2615045"/>
                  <a:pt x="8503368" y="2598620"/>
                  <a:pt x="8325966" y="2599532"/>
                </a:cubicBezTo>
                <a:cubicBezTo>
                  <a:pt x="8148564" y="2600444"/>
                  <a:pt x="7888478" y="2587112"/>
                  <a:pt x="7737974" y="2599532"/>
                </a:cubicBezTo>
                <a:cubicBezTo>
                  <a:pt x="7587470" y="2611952"/>
                  <a:pt x="7535785" y="2574910"/>
                  <a:pt x="7432218" y="2599532"/>
                </a:cubicBezTo>
                <a:cubicBezTo>
                  <a:pt x="7328651" y="2624154"/>
                  <a:pt x="7276236" y="2563261"/>
                  <a:pt x="7126462" y="2599532"/>
                </a:cubicBezTo>
                <a:cubicBezTo>
                  <a:pt x="6976688" y="2635803"/>
                  <a:pt x="6690060" y="2559218"/>
                  <a:pt x="6538470" y="2599532"/>
                </a:cubicBezTo>
                <a:cubicBezTo>
                  <a:pt x="6386880" y="2639846"/>
                  <a:pt x="6332517" y="2584091"/>
                  <a:pt x="6138636" y="2599532"/>
                </a:cubicBezTo>
                <a:cubicBezTo>
                  <a:pt x="5944755" y="2614973"/>
                  <a:pt x="5681370" y="2538887"/>
                  <a:pt x="5456565" y="2599532"/>
                </a:cubicBezTo>
                <a:cubicBezTo>
                  <a:pt x="5231760" y="2660177"/>
                  <a:pt x="5231728" y="2560212"/>
                  <a:pt x="5056731" y="2599532"/>
                </a:cubicBezTo>
                <a:cubicBezTo>
                  <a:pt x="4881734" y="2638852"/>
                  <a:pt x="4583684" y="2558167"/>
                  <a:pt x="4374660" y="2599532"/>
                </a:cubicBezTo>
                <a:cubicBezTo>
                  <a:pt x="4165636" y="2640897"/>
                  <a:pt x="4214384" y="2586739"/>
                  <a:pt x="4068904" y="2599532"/>
                </a:cubicBezTo>
                <a:cubicBezTo>
                  <a:pt x="3923424" y="2612325"/>
                  <a:pt x="3716567" y="2570870"/>
                  <a:pt x="3386834" y="2599532"/>
                </a:cubicBezTo>
                <a:cubicBezTo>
                  <a:pt x="3057101" y="2628194"/>
                  <a:pt x="3117075" y="2588944"/>
                  <a:pt x="2986999" y="2599532"/>
                </a:cubicBezTo>
                <a:cubicBezTo>
                  <a:pt x="2856923" y="2610120"/>
                  <a:pt x="2756952" y="2591604"/>
                  <a:pt x="2681243" y="2599532"/>
                </a:cubicBezTo>
                <a:cubicBezTo>
                  <a:pt x="2605534" y="2607460"/>
                  <a:pt x="2363358" y="2595071"/>
                  <a:pt x="2281409" y="2599532"/>
                </a:cubicBezTo>
                <a:cubicBezTo>
                  <a:pt x="2199460" y="2603993"/>
                  <a:pt x="1856518" y="2569597"/>
                  <a:pt x="1599338" y="2599532"/>
                </a:cubicBezTo>
                <a:cubicBezTo>
                  <a:pt x="1342158" y="2629467"/>
                  <a:pt x="1291913" y="2557325"/>
                  <a:pt x="1199504" y="2599532"/>
                </a:cubicBezTo>
                <a:cubicBezTo>
                  <a:pt x="1107095" y="2641739"/>
                  <a:pt x="979024" y="2571226"/>
                  <a:pt x="893748" y="2599532"/>
                </a:cubicBezTo>
                <a:cubicBezTo>
                  <a:pt x="808472" y="2627838"/>
                  <a:pt x="248549" y="2567043"/>
                  <a:pt x="0" y="2599532"/>
                </a:cubicBezTo>
                <a:cubicBezTo>
                  <a:pt x="-29874" y="2377115"/>
                  <a:pt x="14455" y="2261534"/>
                  <a:pt x="0" y="2105621"/>
                </a:cubicBezTo>
                <a:cubicBezTo>
                  <a:pt x="-14455" y="1949708"/>
                  <a:pt x="23217" y="1783779"/>
                  <a:pt x="0" y="1663700"/>
                </a:cubicBezTo>
                <a:cubicBezTo>
                  <a:pt x="-23217" y="1543621"/>
                  <a:pt x="55031" y="1321278"/>
                  <a:pt x="0" y="1143794"/>
                </a:cubicBezTo>
                <a:cubicBezTo>
                  <a:pt x="-55031" y="966310"/>
                  <a:pt x="54271" y="794161"/>
                  <a:pt x="0" y="675878"/>
                </a:cubicBezTo>
                <a:cubicBezTo>
                  <a:pt x="-54271" y="557595"/>
                  <a:pt x="27055" y="219872"/>
                  <a:pt x="0" y="0"/>
                </a:cubicBezTo>
                <a:close/>
              </a:path>
            </a:pathLst>
          </a:custGeom>
          <a:solidFill>
            <a:schemeClr val="bg1"/>
          </a:solidFill>
          <a:ln w="41275">
            <a:solidFill>
              <a:schemeClr val="accent6">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Aft>
                <a:spcPts val="0"/>
              </a:spcAft>
              <a:defRPr/>
            </a:pPr>
            <a:r>
              <a:rPr lang="en-US">
                <a:solidFill>
                  <a:srgbClr val="FF0000"/>
                </a:solidFill>
              </a:rPr>
              <a:t>BSL should be based on the </a:t>
            </a:r>
            <a:r>
              <a:rPr lang="en-US" u="sng">
                <a:solidFill>
                  <a:srgbClr val="FF0000"/>
                </a:solidFill>
              </a:rPr>
              <a:t>hazardous agent(s) and manipulations </a:t>
            </a:r>
            <a:r>
              <a:rPr lang="en-US">
                <a:solidFill>
                  <a:srgbClr val="FF0000"/>
                </a:solidFill>
              </a:rPr>
              <a:t>of the agent that you will perform.</a:t>
            </a:r>
            <a:endParaRPr lang="en-US" dirty="0">
              <a:solidFill>
                <a:srgbClr val="FF0000"/>
              </a:solidFill>
            </a:endParaRPr>
          </a:p>
        </p:txBody>
      </p:sp>
      <p:sp>
        <p:nvSpPr>
          <p:cNvPr id="3" name="TextBox 2">
            <a:extLst>
              <a:ext uri="{FF2B5EF4-FFF2-40B4-BE49-F238E27FC236}">
                <a16:creationId xmlns:a16="http://schemas.microsoft.com/office/drawing/2014/main" id="{2C2A9088-661F-448F-868A-714C0D9533C2}"/>
              </a:ext>
            </a:extLst>
          </p:cNvPr>
          <p:cNvSpPr txBox="1"/>
          <p:nvPr/>
        </p:nvSpPr>
        <p:spPr>
          <a:xfrm>
            <a:off x="10539045" y="5044047"/>
            <a:ext cx="1081453" cy="646331"/>
          </a:xfrm>
          <a:prstGeom prst="rect">
            <a:avLst/>
          </a:prstGeom>
          <a:noFill/>
        </p:spPr>
        <p:txBody>
          <a:bodyPr wrap="square" rtlCol="0">
            <a:spAutoFit/>
          </a:bodyPr>
          <a:lstStyle/>
          <a:p>
            <a:r>
              <a:rPr lang="en-US" dirty="0">
                <a:solidFill>
                  <a:schemeClr val="accent6">
                    <a:lumMod val="75000"/>
                  </a:schemeClr>
                </a:solidFill>
              </a:rPr>
              <a:t>Labs at UNT</a:t>
            </a:r>
          </a:p>
        </p:txBody>
      </p:sp>
      <p:sp>
        <p:nvSpPr>
          <p:cNvPr id="10" name="Text Placeholder 3">
            <a:extLst>
              <a:ext uri="{FF2B5EF4-FFF2-40B4-BE49-F238E27FC236}">
                <a16:creationId xmlns:a16="http://schemas.microsoft.com/office/drawing/2014/main" id="{1D125769-B1AD-4B72-A2FF-F52082380E10}"/>
              </a:ext>
            </a:extLst>
          </p:cNvPr>
          <p:cNvSpPr txBox="1">
            <a:spLocks noChangeArrowheads="1"/>
          </p:cNvSpPr>
          <p:nvPr/>
        </p:nvSpPr>
        <p:spPr bwMode="auto">
          <a:xfrm>
            <a:off x="588579" y="227790"/>
            <a:ext cx="11031919"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auto">
              <a:spcAft>
                <a:spcPts val="0"/>
              </a:spcAft>
            </a:pPr>
            <a:r>
              <a:rPr lang="en-US" altLang="en-US" dirty="0">
                <a:solidFill>
                  <a:schemeClr val="accent1">
                    <a:lumMod val="75000"/>
                  </a:schemeClr>
                </a:solidFill>
              </a:rPr>
              <a:t>Biosafety Levels at UNT</a:t>
            </a:r>
          </a:p>
        </p:txBody>
      </p:sp>
    </p:spTree>
    <p:extLst>
      <p:ext uri="{BB962C8B-B14F-4D97-AF65-F5344CB8AC3E}">
        <p14:creationId xmlns:p14="http://schemas.microsoft.com/office/powerpoint/2010/main" val="1948001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78BB5C-D7ED-B724-DE8C-5EB5E912353A}"/>
              </a:ext>
            </a:extLst>
          </p:cNvPr>
          <p:cNvSpPr>
            <a:spLocks noGrp="1"/>
          </p:cNvSpPr>
          <p:nvPr>
            <p:ph type="body" sz="quarter" idx="23"/>
          </p:nvPr>
        </p:nvSpPr>
        <p:spPr/>
        <p:txBody>
          <a:bodyPr/>
          <a:lstStyle/>
          <a:p>
            <a:r>
              <a:rPr lang="en-US" sz="4000"/>
              <a:t>UNT Required Training</a:t>
            </a:r>
          </a:p>
          <a:p>
            <a:endParaRPr lang="en-US"/>
          </a:p>
        </p:txBody>
      </p:sp>
      <p:sp>
        <p:nvSpPr>
          <p:cNvPr id="6" name="TextBox 5">
            <a:extLst>
              <a:ext uri="{FF2B5EF4-FFF2-40B4-BE49-F238E27FC236}">
                <a16:creationId xmlns:a16="http://schemas.microsoft.com/office/drawing/2014/main" id="{38E72B4A-B592-05BD-BE9F-B43DB0BB0B88}"/>
              </a:ext>
            </a:extLst>
          </p:cNvPr>
          <p:cNvSpPr txBox="1"/>
          <p:nvPr/>
        </p:nvSpPr>
        <p:spPr>
          <a:xfrm>
            <a:off x="416689" y="1266283"/>
            <a:ext cx="6229926" cy="4616648"/>
          </a:xfrm>
          <a:prstGeom prst="rect">
            <a:avLst/>
          </a:prstGeom>
          <a:noFill/>
        </p:spPr>
        <p:txBody>
          <a:bodyPr wrap="square">
            <a:spAutoFit/>
          </a:bodyPr>
          <a:lstStyle/>
          <a:p>
            <a:pPr lvl="1">
              <a:lnSpc>
                <a:spcPct val="100000"/>
              </a:lnSpc>
              <a:spcBef>
                <a:spcPts val="0"/>
              </a:spcBef>
              <a:spcAft>
                <a:spcPts val="1200"/>
              </a:spcAft>
              <a:buClr>
                <a:schemeClr val="tx1"/>
              </a:buClr>
              <a:buSzPct val="80000"/>
              <a:defRPr/>
            </a:pPr>
            <a:r>
              <a:rPr lang="en-US" sz="1800">
                <a:solidFill>
                  <a:schemeClr val="accent2">
                    <a:lumMod val="75000"/>
                  </a:schemeClr>
                </a:solidFill>
              </a:rPr>
              <a:t>All Biosafety related training is now available via CITI</a:t>
            </a:r>
          </a:p>
          <a:p>
            <a:pPr marL="800100" lvl="1" indent="-342900">
              <a:buFont typeface="Symbol" panose="05050102010706020507" pitchFamily="18" charset="2"/>
              <a:buChar char=""/>
            </a:pPr>
            <a:r>
              <a:rPr lang="en-US" sz="1600">
                <a:effectLst/>
                <a:latin typeface="Times New Roman" panose="02020603050405020304" pitchFamily="18" charset="0"/>
                <a:ea typeface="Calibri" panose="020F0502020204030204" pitchFamily="34" charset="0"/>
                <a:cs typeface="Times New Roman" panose="02020603050405020304" pitchFamily="18" charset="0"/>
              </a:rPr>
              <a:t>Animal Biosafety (if working with animals)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600">
                <a:latin typeface="Times New Roman" panose="02020603050405020304" pitchFamily="18" charset="0"/>
                <a:ea typeface="Calibri" panose="020F0502020204030204" pitchFamily="34" charset="0"/>
                <a:cs typeface="Times New Roman" panose="02020603050405020304" pitchFamily="18" charset="0"/>
              </a:rPr>
              <a:t>Initial Biosafety Training</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600">
                <a:latin typeface="Times New Roman" panose="02020603050405020304" pitchFamily="18" charset="0"/>
                <a:ea typeface="Calibri" panose="020F0502020204030204" pitchFamily="34" charset="0"/>
                <a:cs typeface="Times New Roman" panose="02020603050405020304" pitchFamily="18" charset="0"/>
              </a:rPr>
              <a:t>Personal Protective Equipment</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600">
                <a:effectLst/>
                <a:latin typeface="Times New Roman" panose="02020603050405020304" pitchFamily="18" charset="0"/>
                <a:ea typeface="Calibri" panose="020F0502020204030204" pitchFamily="34" charset="0"/>
                <a:cs typeface="Times New Roman" panose="02020603050405020304" pitchFamily="18" charset="0"/>
              </a:rPr>
              <a:t>OSHA Bloodborne Pathogens (if working with human derived samples)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600">
                <a:effectLst/>
                <a:latin typeface="Times New Roman" panose="02020603050405020304" pitchFamily="18" charset="0"/>
                <a:ea typeface="Calibri" panose="020F0502020204030204" pitchFamily="34" charset="0"/>
                <a:cs typeface="Times New Roman" panose="02020603050405020304" pitchFamily="18" charset="0"/>
              </a:rPr>
              <a:t>NIH Recombinant DNA Guidelines (if working with recombinant DNA materials)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600">
                <a:effectLst/>
                <a:latin typeface="Times New Roman" panose="02020603050405020304" pitchFamily="18" charset="0"/>
                <a:ea typeface="Calibri" panose="020F0502020204030204" pitchFamily="34" charset="0"/>
                <a:cs typeface="Times New Roman" panose="02020603050405020304" pitchFamily="18" charset="0"/>
              </a:rPr>
              <a:t>Nanotechnology (if working with nano materials)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600">
                <a:latin typeface="Times New Roman" panose="02020603050405020304" pitchFamily="18" charset="0"/>
                <a:ea typeface="Calibri" panose="020F0502020204030204" pitchFamily="34" charset="0"/>
                <a:cs typeface="Times New Roman" panose="02020603050405020304" pitchFamily="18" charset="0"/>
              </a:rPr>
              <a:t>USDA Permits</a:t>
            </a:r>
          </a:p>
          <a:p>
            <a:pPr marL="800100" lvl="1" indent="-342900">
              <a:buFont typeface="Symbol" panose="05050102010706020507" pitchFamily="18" charset="2"/>
              <a:buChar char=""/>
            </a:pPr>
            <a:r>
              <a:rPr lang="en-US" sz="1600">
                <a:latin typeface="Times New Roman" panose="02020603050405020304" pitchFamily="18" charset="0"/>
                <a:ea typeface="Calibri" panose="020F0502020204030204" pitchFamily="34" charset="0"/>
                <a:cs typeface="Times New Roman" panose="02020603050405020304" pitchFamily="18" charset="0"/>
              </a:rPr>
              <a:t>Emergency and Incident Response to Biohazard Spills and Releases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1600">
                <a:latin typeface="Times New Roman" panose="02020603050405020304" pitchFamily="18" charset="0"/>
                <a:ea typeface="Calibri" panose="020F0502020204030204" pitchFamily="34" charset="0"/>
                <a:cs typeface="Times New Roman" panose="02020603050405020304" pitchFamily="18" charset="0"/>
              </a:rPr>
              <a:t>Biosafety Retraining (Annual Retraining)</a:t>
            </a:r>
          </a:p>
          <a:p>
            <a:pPr marL="800100" lvl="1" indent="-342900">
              <a:buFont typeface="Symbol" panose="05050102010706020507" pitchFamily="18" charset="2"/>
              <a:buChar char=""/>
            </a:pPr>
            <a:endParaRPr lang="en-US" sz="1600">
              <a:latin typeface="Times New Roman" panose="02020603050405020304" pitchFamily="18" charset="0"/>
              <a:ea typeface="Calibri" panose="020F0502020204030204" pitchFamily="34" charset="0"/>
              <a:cs typeface="Times New Roman" panose="02020603050405020304" pitchFamily="18" charset="0"/>
            </a:endParaRPr>
          </a:p>
          <a:p>
            <a:pPr lvl="1"/>
            <a:endParaRPr lang="en-US" sz="160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0"/>
              </a:spcBef>
              <a:spcAft>
                <a:spcPts val="1200"/>
              </a:spcAft>
              <a:buClr>
                <a:schemeClr val="tx1"/>
              </a:buClr>
              <a:buSzPct val="80000"/>
              <a:defRPr/>
            </a:pPr>
            <a:r>
              <a:rPr lang="en-US" sz="1600" u="sng">
                <a:solidFill>
                  <a:srgbClr val="FF0000"/>
                </a:solidFill>
              </a:rPr>
              <a:t>Laboratory Specific Training </a:t>
            </a:r>
            <a:r>
              <a:rPr lang="en-US" sz="1600">
                <a:solidFill>
                  <a:srgbClr val="FF0000"/>
                </a:solidFill>
              </a:rPr>
              <a:t>- PI</a:t>
            </a:r>
          </a:p>
          <a:p>
            <a:pPr lvl="1">
              <a:lnSpc>
                <a:spcPct val="100000"/>
              </a:lnSpc>
              <a:spcBef>
                <a:spcPts val="0"/>
              </a:spcBef>
              <a:spcAft>
                <a:spcPts val="1200"/>
              </a:spcAft>
              <a:buClr>
                <a:schemeClr val="tx1"/>
              </a:buClr>
              <a:buSzPct val="80000"/>
              <a:defRPr/>
            </a:pPr>
            <a:r>
              <a:rPr lang="en-US" sz="1600" u="sng">
                <a:solidFill>
                  <a:srgbClr val="FF0000"/>
                </a:solidFill>
              </a:rPr>
              <a:t>Develop and Follow Standard Operating Procedure </a:t>
            </a:r>
            <a:r>
              <a:rPr lang="en-US" sz="1600">
                <a:solidFill>
                  <a:srgbClr val="FF0000"/>
                </a:solidFill>
              </a:rPr>
              <a:t>(SOP) - PI</a:t>
            </a:r>
            <a:r>
              <a:rPr lang="en-US" sz="1600"/>
              <a:t>	</a:t>
            </a:r>
          </a:p>
        </p:txBody>
      </p:sp>
      <p:pic>
        <p:nvPicPr>
          <p:cNvPr id="7" name="Picture 6">
            <a:extLst>
              <a:ext uri="{FF2B5EF4-FFF2-40B4-BE49-F238E27FC236}">
                <a16:creationId xmlns:a16="http://schemas.microsoft.com/office/drawing/2014/main" id="{7DCD48B8-1FED-666F-B282-82CCC2BD4495}"/>
              </a:ext>
            </a:extLst>
          </p:cNvPr>
          <p:cNvPicPr>
            <a:picLocks noChangeAspect="1"/>
          </p:cNvPicPr>
          <p:nvPr/>
        </p:nvPicPr>
        <p:blipFill rotWithShape="1">
          <a:blip r:embed="rId3"/>
          <a:srcRect r="5278"/>
          <a:stretch/>
        </p:blipFill>
        <p:spPr>
          <a:xfrm>
            <a:off x="7083684" y="1152237"/>
            <a:ext cx="4385569" cy="4844740"/>
          </a:xfrm>
          <a:prstGeom prst="rect">
            <a:avLst/>
          </a:prstGeom>
        </p:spPr>
      </p:pic>
    </p:spTree>
    <p:extLst>
      <p:ext uri="{BB962C8B-B14F-4D97-AF65-F5344CB8AC3E}">
        <p14:creationId xmlns:p14="http://schemas.microsoft.com/office/powerpoint/2010/main" val="2838492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C83AFD-0547-03ED-72D7-DC8D52DFC09F}"/>
              </a:ext>
            </a:extLst>
          </p:cNvPr>
          <p:cNvSpPr>
            <a:spLocks noGrp="1"/>
          </p:cNvSpPr>
          <p:nvPr>
            <p:ph type="body" sz="quarter" idx="23"/>
          </p:nvPr>
        </p:nvSpPr>
        <p:spPr/>
        <p:txBody>
          <a:bodyPr/>
          <a:lstStyle/>
          <a:p>
            <a:r>
              <a:rPr lang="en-US" dirty="0"/>
              <a:t>Protocol Review </a:t>
            </a:r>
          </a:p>
        </p:txBody>
      </p:sp>
      <p:sp>
        <p:nvSpPr>
          <p:cNvPr id="6" name="Text Placeholder 2">
            <a:extLst>
              <a:ext uri="{FF2B5EF4-FFF2-40B4-BE49-F238E27FC236}">
                <a16:creationId xmlns:a16="http://schemas.microsoft.com/office/drawing/2014/main" id="{C6A1A4D2-08B6-3B54-8E6D-D2C0613E05E5}"/>
              </a:ext>
            </a:extLst>
          </p:cNvPr>
          <p:cNvSpPr txBox="1">
            <a:spLocks/>
          </p:cNvSpPr>
          <p:nvPr/>
        </p:nvSpPr>
        <p:spPr>
          <a:xfrm>
            <a:off x="3074703" y="2032170"/>
            <a:ext cx="2174875" cy="35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6">
                    <a:lumMod val="50000"/>
                  </a:schemeClr>
                </a:solidFill>
                <a:latin typeface="Arial" panose="020B0604020202020204" pitchFamily="34" charset="0"/>
                <a:cs typeface="Arial" panose="020B0604020202020204" pitchFamily="34" charset="0"/>
              </a:rPr>
              <a:t>Approved with contingency(s)</a:t>
            </a:r>
          </a:p>
        </p:txBody>
      </p:sp>
      <p:sp>
        <p:nvSpPr>
          <p:cNvPr id="7" name="Text Placeholder 3">
            <a:extLst>
              <a:ext uri="{FF2B5EF4-FFF2-40B4-BE49-F238E27FC236}">
                <a16:creationId xmlns:a16="http://schemas.microsoft.com/office/drawing/2014/main" id="{099FB214-30B4-F60F-4412-BA083CBB3084}"/>
              </a:ext>
            </a:extLst>
          </p:cNvPr>
          <p:cNvSpPr txBox="1">
            <a:spLocks/>
          </p:cNvSpPr>
          <p:nvPr/>
        </p:nvSpPr>
        <p:spPr>
          <a:xfrm>
            <a:off x="2793727" y="2821963"/>
            <a:ext cx="2959731" cy="1944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Few or minor issues with the protocol. Committee proposes conditions necessary for approval</a:t>
            </a:r>
          </a:p>
          <a:p>
            <a:r>
              <a:rPr lang="en-US" sz="1400" dirty="0">
                <a:latin typeface="Arial" panose="020B0604020202020204" pitchFamily="34" charset="0"/>
                <a:cs typeface="Arial" panose="020B0604020202020204" pitchFamily="34" charset="0"/>
              </a:rPr>
              <a:t>PI makes suggested changes in writing., resubmits to BSO/Chair</a:t>
            </a:r>
          </a:p>
          <a:p>
            <a:r>
              <a:rPr lang="en-US" sz="1400" b="1" dirty="0">
                <a:latin typeface="Arial" panose="020B0604020202020204" pitchFamily="34" charset="0"/>
                <a:cs typeface="Arial" panose="020B0604020202020204" pitchFamily="34" charset="0"/>
              </a:rPr>
              <a:t>Then work may begin</a:t>
            </a:r>
          </a:p>
          <a:p>
            <a:endParaRPr lang="en-US" sz="1400" dirty="0">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924C2915-AD0B-F13A-6D92-48A376F26156}"/>
              </a:ext>
            </a:extLst>
          </p:cNvPr>
          <p:cNvSpPr txBox="1">
            <a:spLocks/>
          </p:cNvSpPr>
          <p:nvPr/>
        </p:nvSpPr>
        <p:spPr>
          <a:xfrm>
            <a:off x="746369" y="2086847"/>
            <a:ext cx="2174875" cy="35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6">
                    <a:lumMod val="50000"/>
                  </a:schemeClr>
                </a:solidFill>
                <a:latin typeface="Arial" panose="020B0604020202020204" pitchFamily="34" charset="0"/>
                <a:cs typeface="Arial" panose="020B0604020202020204" pitchFamily="34" charset="0"/>
              </a:rPr>
              <a:t>Approved</a:t>
            </a:r>
          </a:p>
        </p:txBody>
      </p:sp>
      <p:sp>
        <p:nvSpPr>
          <p:cNvPr id="9" name="Text Placeholder 6">
            <a:extLst>
              <a:ext uri="{FF2B5EF4-FFF2-40B4-BE49-F238E27FC236}">
                <a16:creationId xmlns:a16="http://schemas.microsoft.com/office/drawing/2014/main" id="{8480BE8D-8B7D-A2CE-A11F-A2947A99B450}"/>
              </a:ext>
            </a:extLst>
          </p:cNvPr>
          <p:cNvSpPr txBox="1">
            <a:spLocks/>
          </p:cNvSpPr>
          <p:nvPr/>
        </p:nvSpPr>
        <p:spPr>
          <a:xfrm>
            <a:off x="491334" y="2821963"/>
            <a:ext cx="2174875" cy="1294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Committee has no concerns regarding the protocol</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Work may begin immediately</a:t>
            </a:r>
          </a:p>
        </p:txBody>
      </p:sp>
      <p:sp>
        <p:nvSpPr>
          <p:cNvPr id="10" name="Text Placeholder 8">
            <a:extLst>
              <a:ext uri="{FF2B5EF4-FFF2-40B4-BE49-F238E27FC236}">
                <a16:creationId xmlns:a16="http://schemas.microsoft.com/office/drawing/2014/main" id="{4AB8C6DA-3BA6-1F92-E809-A6AB33AB9E9A}"/>
              </a:ext>
            </a:extLst>
          </p:cNvPr>
          <p:cNvSpPr txBox="1">
            <a:spLocks/>
          </p:cNvSpPr>
          <p:nvPr/>
        </p:nvSpPr>
        <p:spPr>
          <a:xfrm>
            <a:off x="9465484" y="2079381"/>
            <a:ext cx="2174875" cy="35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0000"/>
                </a:solidFill>
                <a:latin typeface="Arial" panose="020B0604020202020204" pitchFamily="34" charset="0"/>
                <a:cs typeface="Arial" panose="020B0604020202020204" pitchFamily="34" charset="0"/>
              </a:rPr>
              <a:t>Rejected</a:t>
            </a:r>
          </a:p>
        </p:txBody>
      </p:sp>
      <p:sp>
        <p:nvSpPr>
          <p:cNvPr id="11" name="Text Placeholder 9">
            <a:extLst>
              <a:ext uri="{FF2B5EF4-FFF2-40B4-BE49-F238E27FC236}">
                <a16:creationId xmlns:a16="http://schemas.microsoft.com/office/drawing/2014/main" id="{E7FED4C8-CCB2-9718-8D98-37672938BCFD}"/>
              </a:ext>
            </a:extLst>
          </p:cNvPr>
          <p:cNvSpPr txBox="1">
            <a:spLocks/>
          </p:cNvSpPr>
          <p:nvPr/>
        </p:nvSpPr>
        <p:spPr>
          <a:xfrm>
            <a:off x="9398273" y="2685088"/>
            <a:ext cx="2002155" cy="16788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Significant concerned raised with key components of proposed research (e.g., BSL3 level work in BSL2 lab)</a:t>
            </a:r>
          </a:p>
          <a:p>
            <a:endParaRPr lang="en-US" sz="1400" dirty="0">
              <a:latin typeface="Arial" panose="020B0604020202020204" pitchFamily="34" charset="0"/>
              <a:cs typeface="Arial" panose="020B0604020202020204" pitchFamily="34" charset="0"/>
            </a:endParaRPr>
          </a:p>
          <a:p>
            <a:r>
              <a:rPr lang="en-US" sz="1400" b="1" dirty="0">
                <a:solidFill>
                  <a:srgbClr val="FF0000"/>
                </a:solidFill>
                <a:latin typeface="Arial" panose="020B0604020202020204" pitchFamily="34" charset="0"/>
                <a:cs typeface="Arial" panose="020B0604020202020204" pitchFamily="34" charset="0"/>
              </a:rPr>
              <a:t>No work may begin, and resubmission of the protocol is not allowed.</a:t>
            </a:r>
          </a:p>
        </p:txBody>
      </p:sp>
      <p:sp>
        <p:nvSpPr>
          <p:cNvPr id="12" name="Text Placeholder 11">
            <a:extLst>
              <a:ext uri="{FF2B5EF4-FFF2-40B4-BE49-F238E27FC236}">
                <a16:creationId xmlns:a16="http://schemas.microsoft.com/office/drawing/2014/main" id="{E7733AB1-2886-5807-7B36-59422B89752D}"/>
              </a:ext>
            </a:extLst>
          </p:cNvPr>
          <p:cNvSpPr txBox="1">
            <a:spLocks/>
          </p:cNvSpPr>
          <p:nvPr/>
        </p:nvSpPr>
        <p:spPr>
          <a:xfrm>
            <a:off x="6426693" y="2106130"/>
            <a:ext cx="2918691" cy="35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lumMod val="75000"/>
                  </a:schemeClr>
                </a:solidFill>
                <a:latin typeface="Arial" panose="020B0604020202020204" pitchFamily="34" charset="0"/>
                <a:cs typeface="Arial" panose="020B0604020202020204" pitchFamily="34" charset="0"/>
              </a:rPr>
              <a:t>Tabled</a:t>
            </a:r>
          </a:p>
        </p:txBody>
      </p:sp>
      <p:sp>
        <p:nvSpPr>
          <p:cNvPr id="13" name="Text Placeholder 12">
            <a:extLst>
              <a:ext uri="{FF2B5EF4-FFF2-40B4-BE49-F238E27FC236}">
                <a16:creationId xmlns:a16="http://schemas.microsoft.com/office/drawing/2014/main" id="{A7F808FB-FCFE-0E06-C903-C4F9152493F7}"/>
              </a:ext>
            </a:extLst>
          </p:cNvPr>
          <p:cNvSpPr txBox="1">
            <a:spLocks/>
          </p:cNvSpPr>
          <p:nvPr/>
        </p:nvSpPr>
        <p:spPr>
          <a:xfrm>
            <a:off x="6096000" y="2633037"/>
            <a:ext cx="2621902" cy="17829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Moderate concerns raised or concerns requiring further clarification. Protocol not modified as suggested by IBC</a:t>
            </a:r>
          </a:p>
          <a:p>
            <a:r>
              <a:rPr lang="en-US" sz="1400" dirty="0">
                <a:latin typeface="Arial" panose="020B0604020202020204" pitchFamily="34" charset="0"/>
                <a:cs typeface="Arial" panose="020B0604020202020204" pitchFamily="34" charset="0"/>
              </a:rPr>
              <a:t>PI must modify protocol and resubmit for full committee review at next meeting. </a:t>
            </a:r>
          </a:p>
          <a:p>
            <a:r>
              <a:rPr lang="en-US" sz="1400" b="1" dirty="0">
                <a:solidFill>
                  <a:srgbClr val="FF0000"/>
                </a:solidFill>
                <a:latin typeface="Arial" panose="020B0604020202020204" pitchFamily="34" charset="0"/>
                <a:cs typeface="Arial" panose="020B0604020202020204" pitchFamily="34" charset="0"/>
              </a:rPr>
              <a:t>No work may begin</a:t>
            </a:r>
          </a:p>
          <a:p>
            <a:endParaRPr lang="en-US"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F967D5-6038-D6B7-6CEB-82516B824B39}"/>
              </a:ext>
            </a:extLst>
          </p:cNvPr>
          <p:cNvSpPr txBox="1"/>
          <p:nvPr/>
        </p:nvSpPr>
        <p:spPr>
          <a:xfrm>
            <a:off x="644948" y="1099248"/>
            <a:ext cx="10067730" cy="646331"/>
          </a:xfrm>
          <a:prstGeom prst="rect">
            <a:avLst/>
          </a:prstGeom>
          <a:noFill/>
        </p:spPr>
        <p:txBody>
          <a:bodyPr wrap="square" rtlCol="0">
            <a:spAutoFit/>
          </a:bodyPr>
          <a:lstStyle/>
          <a:p>
            <a:r>
              <a:rPr lang="en-US" dirty="0"/>
              <a:t>All new protocols are reviewed by the entire committee. The committee meets on the 2</a:t>
            </a:r>
            <a:r>
              <a:rPr lang="en-US" baseline="30000" dirty="0"/>
              <a:t>nd</a:t>
            </a:r>
            <a:r>
              <a:rPr lang="en-US" dirty="0"/>
              <a:t> Wed of each month. All approved protocols are valid for 3 years. </a:t>
            </a:r>
          </a:p>
        </p:txBody>
      </p:sp>
      <p:sp>
        <p:nvSpPr>
          <p:cNvPr id="14" name="TextBox 13">
            <a:extLst>
              <a:ext uri="{FF2B5EF4-FFF2-40B4-BE49-F238E27FC236}">
                <a16:creationId xmlns:a16="http://schemas.microsoft.com/office/drawing/2014/main" id="{1AE6CB76-5630-DC18-AD1A-7B36623DC125}"/>
              </a:ext>
            </a:extLst>
          </p:cNvPr>
          <p:cNvSpPr txBox="1"/>
          <p:nvPr/>
        </p:nvSpPr>
        <p:spPr>
          <a:xfrm>
            <a:off x="644947" y="5617843"/>
            <a:ext cx="1040249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Changes to the approved protocol must be submitted via an IBC Amendment Form. Annual Renewal Form must be submitted to indicate that the project will continue</a:t>
            </a:r>
          </a:p>
        </p:txBody>
      </p:sp>
    </p:spTree>
    <p:extLst>
      <p:ext uri="{BB962C8B-B14F-4D97-AF65-F5344CB8AC3E}">
        <p14:creationId xmlns:p14="http://schemas.microsoft.com/office/powerpoint/2010/main" val="143061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6" ma:contentTypeDescription="Create a new document." ma:contentTypeScope="" ma:versionID="7dd6e1987c8362e3f79fad0145c75aea">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859f41938dc7e7868262b6aed23a02b9"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7C1FA7-7322-4421-8B63-4168E97F59D3}">
  <ds:schemaRefs>
    <ds:schemaRef ds:uri="http://schemas.microsoft.com/sharepoint/v3/contenttype/forms"/>
  </ds:schemaRefs>
</ds:datastoreItem>
</file>

<file path=customXml/itemProps2.xml><?xml version="1.0" encoding="utf-8"?>
<ds:datastoreItem xmlns:ds="http://schemas.openxmlformats.org/officeDocument/2006/customXml" ds:itemID="{1895C485-2023-479C-91CF-B4372F2AD893}">
  <ds:schemaRefs>
    <ds:schemaRef ds:uri="14996934-da95-4fdd-8e71-d3b67b28427a"/>
    <ds:schemaRef ds:uri="998d7131-16a9-4ada-8185-97495aeeb6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E557AA-4425-4A62-AC4C-A521A2E3672A}"/>
</file>

<file path=docProps/app.xml><?xml version="1.0" encoding="utf-8"?>
<Properties xmlns="http://schemas.openxmlformats.org/officeDocument/2006/extended-properties" xmlns:vt="http://schemas.openxmlformats.org/officeDocument/2006/docPropsVTypes">
  <TotalTime>482</TotalTime>
  <Words>1271</Words>
  <Application>Microsoft Office PowerPoint</Application>
  <PresentationFormat>Widescreen</PresentationFormat>
  <Paragraphs>165</Paragraphs>
  <Slides>13</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Arial Narrow</vt:lpstr>
      <vt:lpstr>Calibri</vt:lpstr>
      <vt:lpstr>Calibri Light</vt:lpstr>
      <vt:lpstr>Calibri Regular</vt:lpstr>
      <vt:lpstr>Google Sans</vt:lpstr>
      <vt:lpstr>Helvetica</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McMullen, Christopher</cp:lastModifiedBy>
  <cp:revision>15</cp:revision>
  <cp:lastPrinted>2019-10-14T17:07:34Z</cp:lastPrinted>
  <dcterms:created xsi:type="dcterms:W3CDTF">2019-07-08T18:39:15Z</dcterms:created>
  <dcterms:modified xsi:type="dcterms:W3CDTF">2023-11-15T16:51:26Z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y fmtid="{D5CDD505-2E9C-101B-9397-08002B2CF9AE}" pid="3" name="MediaServiceImageTags">
    <vt:lpwstr/>
  </property>
</Properties>
</file>