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7" r:id="rId5"/>
    <p:sldId id="273" r:id="rId6"/>
    <p:sldId id="311" r:id="rId7"/>
    <p:sldId id="270" r:id="rId8"/>
    <p:sldId id="300" r:id="rId9"/>
    <p:sldId id="305" r:id="rId10"/>
    <p:sldId id="312" r:id="rId11"/>
    <p:sldId id="301" r:id="rId12"/>
    <p:sldId id="313" r:id="rId13"/>
    <p:sldId id="314" r:id="rId14"/>
    <p:sldId id="282" r:id="rId15"/>
    <p:sldId id="303" r:id="rId16"/>
    <p:sldId id="304" r:id="rId17"/>
    <p:sldId id="316" r:id="rId18"/>
    <p:sldId id="306" r:id="rId19"/>
    <p:sldId id="308" r:id="rId20"/>
    <p:sldId id="309" r:id="rId21"/>
    <p:sldId id="310" r:id="rId22"/>
    <p:sldId id="307" r:id="rId23"/>
    <p:sldId id="271"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24"/>
    <a:srgbClr val="077B3B"/>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B37C9-3610-4E0F-B41E-8CB13513C840}" v="1" dt="2024-02-22T18:25:43.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6247" autoAdjust="0"/>
  </p:normalViewPr>
  <p:slideViewPr>
    <p:cSldViewPr snapToGrid="0" snapToObjects="1">
      <p:cViewPr varScale="1">
        <p:scale>
          <a:sx n="106" d="100"/>
          <a:sy n="106" d="100"/>
        </p:scale>
        <p:origin x="282" y="1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ocalwiki.org/denton/University_of_North_Texas" TargetMode="External"/><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greatdegree/4606962487"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411.ca/blog/entrepreneursip/5-free-marketing-tools-your-small-business-needs-right-now/"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42/part-50" TargetMode="External"/><Relationship Id="rId7" Type="http://schemas.openxmlformats.org/officeDocument/2006/relationships/hyperlink" Target="https://www.energy.gov/sites/default/files/2021-12/Interim%20COI%20Policy%20FAL2022-02%20to%20SPEs.pdf" TargetMode="External"/><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 Id="rId6" Type="http://schemas.openxmlformats.org/officeDocument/2006/relationships/hyperlink" Target="https://grants.nih.gov/grants/policy/coi/summary_of_major_changes.doc" TargetMode="External"/><Relationship Id="rId5" Type="http://schemas.openxmlformats.org/officeDocument/2006/relationships/hyperlink" Target="https://grants.nih.gov/grants/policy/coi/coi_faqs.htm" TargetMode="External"/><Relationship Id="rId4" Type="http://schemas.openxmlformats.org/officeDocument/2006/relationships/hyperlink" Target="https://grants.nih.gov/grants/policy/co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University_of_North_Texas_September_2015_14_(Hurley_Administration_Building).jpg"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quoteinspector.com/free-images/"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479964" y="4366579"/>
            <a:ext cx="7232072" cy="439101"/>
          </a:xfrm>
        </p:spPr>
        <p:txBody>
          <a:bodyPr/>
          <a:lstStyle/>
          <a:p>
            <a:r>
              <a:rPr lang="en-US" sz="4000" dirty="0"/>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Conflict of Interest</a:t>
            </a:r>
          </a:p>
          <a:p>
            <a:r>
              <a:rPr lang="en-US" sz="2400" b="1" dirty="0"/>
              <a:t>February 27, 2024</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PHS-specific Requirements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t>PHS COI Training required before engaging in research &amp; every 4 years. Also:</a:t>
            </a:r>
          </a:p>
          <a:p>
            <a:pPr marL="1028700" lvl="1" indent="-342900"/>
            <a:r>
              <a:rPr lang="en-US" dirty="0"/>
              <a:t>when UNT revises its financial conflict of interest policies or procedures in any manner that affects the requirements of Investigators;  </a:t>
            </a:r>
          </a:p>
          <a:p>
            <a:pPr marL="1028700" lvl="1" indent="-342900"/>
            <a:r>
              <a:rPr lang="en-US" dirty="0"/>
              <a:t>when an Investigator is new to UNT; or </a:t>
            </a:r>
          </a:p>
          <a:p>
            <a:pPr marL="1028700" lvl="1" indent="-342900"/>
            <a:r>
              <a:rPr lang="en-US" dirty="0"/>
              <a:t>when UNT finds that an Investigator is not in compliance with UNT’s financial conflict of interest policy or procedures or management plan. </a:t>
            </a:r>
          </a:p>
          <a:p>
            <a:pPr marL="342900" lvl="0" indent="-342900">
              <a:buFont typeface="Arial" panose="020B0604020202020204" pitchFamily="34" charset="0"/>
              <a:buChar char="•"/>
            </a:pPr>
            <a:r>
              <a:rPr lang="en-US" sz="2400" dirty="0"/>
              <a:t>COI Policy must be:</a:t>
            </a:r>
          </a:p>
          <a:p>
            <a:pPr marL="1028700" lvl="1" indent="-342900"/>
            <a:r>
              <a:rPr lang="en-US" dirty="0"/>
              <a:t>Written &amp; up-to-date</a:t>
            </a:r>
          </a:p>
          <a:p>
            <a:pPr marL="1028700" lvl="1" indent="-342900"/>
            <a:r>
              <a:rPr lang="en-US" dirty="0"/>
              <a:t>Available via publicly accessible website</a:t>
            </a:r>
          </a:p>
          <a:p>
            <a:pPr marL="342900" lvl="0" indent="-342900">
              <a:buFont typeface="Arial" panose="020B0604020202020204" pitchFamily="34" charset="0"/>
              <a:buChar char="•"/>
            </a:pPr>
            <a:r>
              <a:rPr lang="en-US" sz="2400" dirty="0"/>
              <a:t>ORIC office must:</a:t>
            </a:r>
          </a:p>
          <a:p>
            <a:pPr marL="1028700" lvl="1" indent="-342900"/>
            <a:r>
              <a:rPr lang="en-US" dirty="0"/>
              <a:t>Provide initial &amp; ongoing reports to PHS about FCOI</a:t>
            </a:r>
          </a:p>
          <a:p>
            <a:pPr marL="1028700" lvl="1" indent="-342900"/>
            <a:r>
              <a:rPr lang="en-US" dirty="0"/>
              <a:t>Maintain records of disclosures for at least three years from the date the final expenditures report is submitted to the PHS or, where applicable, from other dates specified elsewhere in this procedure for different situations</a:t>
            </a:r>
          </a:p>
          <a:p>
            <a:pPr lvl="1" indent="0">
              <a:buNone/>
            </a:pPr>
            <a:endParaRPr lang="en-US" dirty="0"/>
          </a:p>
        </p:txBody>
      </p:sp>
    </p:spTree>
    <p:extLst>
      <p:ext uri="{BB962C8B-B14F-4D97-AF65-F5344CB8AC3E}">
        <p14:creationId xmlns:p14="http://schemas.microsoft.com/office/powerpoint/2010/main" val="14055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Filing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r>
              <a:rPr lang="en-US" sz="2800" dirty="0">
                <a:solidFill>
                  <a:srgbClr val="004A24"/>
                </a:solidFill>
              </a:rPr>
              <a:t>Researchers (PI, co-PI, Key Personnel) must submit a COI Disclosure:</a:t>
            </a:r>
          </a:p>
          <a:p>
            <a:pPr marL="457200" indent="-457200">
              <a:buFont typeface="Arial" panose="020B0604020202020204" pitchFamily="34" charset="0"/>
              <a:buChar char="•"/>
            </a:pPr>
            <a:r>
              <a:rPr lang="en-US" sz="2000" dirty="0">
                <a:solidFill>
                  <a:srgbClr val="004A24"/>
                </a:solidFill>
              </a:rPr>
              <a:t>at the time of proposal</a:t>
            </a:r>
          </a:p>
          <a:p>
            <a:pPr marL="457200" indent="-457200">
              <a:buFont typeface="Arial" panose="020B0604020202020204" pitchFamily="34" charset="0"/>
              <a:buChar char="•"/>
            </a:pPr>
            <a:r>
              <a:rPr lang="en-US" sz="2000" dirty="0">
                <a:solidFill>
                  <a:srgbClr val="004A24"/>
                </a:solidFill>
              </a:rPr>
              <a:t>annually thereafter</a:t>
            </a:r>
          </a:p>
          <a:p>
            <a:pPr marL="457200" indent="-457200">
              <a:buFont typeface="Arial" panose="020B0604020202020204" pitchFamily="34" charset="0"/>
              <a:buChar char="•"/>
            </a:pPr>
            <a:r>
              <a:rPr lang="en-US" sz="2000" dirty="0">
                <a:solidFill>
                  <a:srgbClr val="004A24"/>
                </a:solidFill>
              </a:rPr>
              <a:t>within 30 days of a new Significant Financial Interest</a:t>
            </a:r>
          </a:p>
          <a:p>
            <a:r>
              <a:rPr lang="en-US" sz="2800" dirty="0">
                <a:solidFill>
                  <a:srgbClr val="004A24"/>
                </a:solidFill>
              </a:rPr>
              <a:t>COI Disclosure Review steps:</a:t>
            </a:r>
          </a:p>
          <a:p>
            <a:pPr marL="457200" indent="-457200">
              <a:buFont typeface="+mj-lt"/>
              <a:buAutoNum type="arabicPeriod"/>
            </a:pPr>
            <a:r>
              <a:rPr lang="en-US" sz="2000" dirty="0"/>
              <a:t>Disclosure submission</a:t>
            </a:r>
          </a:p>
          <a:p>
            <a:pPr marL="457200" indent="-457200">
              <a:buFont typeface="+mj-lt"/>
              <a:buAutoNum type="arabicPeriod"/>
            </a:pPr>
            <a:r>
              <a:rPr lang="en-US" sz="2000" dirty="0"/>
              <a:t>RIC office reviews</a:t>
            </a:r>
          </a:p>
          <a:p>
            <a:pPr marL="457200" indent="-457200">
              <a:buFont typeface="+mj-lt"/>
              <a:buAutoNum type="arabicPeriod"/>
            </a:pPr>
            <a:r>
              <a:rPr lang="en-US" sz="2000" dirty="0"/>
              <a:t>COI committee reviews</a:t>
            </a:r>
          </a:p>
          <a:p>
            <a:pPr marL="457200" indent="-457200">
              <a:buFont typeface="+mj-lt"/>
              <a:buAutoNum type="arabicPeriod"/>
            </a:pPr>
            <a:r>
              <a:rPr lang="en-US" sz="2000" dirty="0"/>
              <a:t>Collaborate with researchers on their management plans</a:t>
            </a:r>
          </a:p>
          <a:p>
            <a:pPr marL="457200" indent="-457200">
              <a:buFont typeface="+mj-lt"/>
              <a:buAutoNum type="arabicPeriod"/>
            </a:pPr>
            <a:r>
              <a:rPr lang="en-US" sz="2000" dirty="0"/>
              <a:t>Execute the management plan</a:t>
            </a:r>
          </a:p>
          <a:p>
            <a:pPr marL="342900" indent="-342900">
              <a:buAutoNum type="arabicPeriod"/>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4A70CD72-1608-4107-BDFC-0757925E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8625" y="2650733"/>
            <a:ext cx="3491629" cy="2576046"/>
          </a:xfrm>
          <a:prstGeom prst="rect">
            <a:avLst/>
          </a:prstGeom>
        </p:spPr>
      </p:pic>
      <p:sp>
        <p:nvSpPr>
          <p:cNvPr id="6" name="TextBox 5">
            <a:extLst>
              <a:ext uri="{FF2B5EF4-FFF2-40B4-BE49-F238E27FC236}">
                <a16:creationId xmlns:a16="http://schemas.microsoft.com/office/drawing/2014/main" id="{B8014FED-2B1C-4960-B8F3-1781D3475AFC}"/>
              </a:ext>
            </a:extLst>
          </p:cNvPr>
          <p:cNvSpPr txBox="1"/>
          <p:nvPr/>
        </p:nvSpPr>
        <p:spPr>
          <a:xfrm>
            <a:off x="8427933" y="5269573"/>
            <a:ext cx="3112321" cy="230832"/>
          </a:xfrm>
          <a:prstGeom prst="rect">
            <a:avLst/>
          </a:prstGeom>
          <a:noFill/>
        </p:spPr>
        <p:txBody>
          <a:bodyPr wrap="square" rtlCol="0">
            <a:spAutoFit/>
          </a:bodyPr>
          <a:lstStyle/>
          <a:p>
            <a:r>
              <a:rPr lang="en-US" sz="900">
                <a:hlinkClick r:id="rId3" tooltip="https://lacliniquewp.com/checklist-wordpres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76290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Step-by-Step in Qualtrics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9391079" cy="4969587"/>
          </a:xfrm>
        </p:spPr>
        <p:txBody>
          <a:bodyPr/>
          <a:lstStyle/>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Times New Roman" panose="02020603050405020304" pitchFamily="18" charset="0"/>
              </a:rPr>
              <a:t>    On the UNT RIC COI website, click </a:t>
            </a:r>
            <a:r>
              <a:rPr lang="en-US" sz="24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Submit a COI Disclosure</a:t>
            </a:r>
            <a:r>
              <a:rPr lang="en-US" sz="24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R="0" lvl="0">
              <a:spcBef>
                <a:spcPts val="0"/>
              </a:spcBef>
              <a:spcAft>
                <a:spcPts val="0"/>
              </a:spcAft>
              <a:tabLst>
                <a:tab pos="457200" algn="l"/>
              </a:tabLst>
            </a:pPr>
            <a:r>
              <a:rPr lang="en-US" sz="2400" dirty="0">
                <a:solidFill>
                  <a:srgbClr val="444444"/>
                </a:solidFill>
                <a:latin typeface="Roboto" panose="02000000000000000000" pitchFamily="2" charset="0"/>
                <a:ea typeface="Times New Roman" panose="02020603050405020304" pitchFamily="18" charset="0"/>
              </a:rPr>
              <a:t>2. </a:t>
            </a:r>
            <a:r>
              <a:rPr lang="en-US" sz="2400" dirty="0">
                <a:solidFill>
                  <a:srgbClr val="444444"/>
                </a:solidFill>
                <a:effectLst/>
                <a:latin typeface="Roboto" panose="02000000000000000000" pitchFamily="2" charset="0"/>
                <a:ea typeface="Times New Roman" panose="02020603050405020304" pitchFamily="18" charset="0"/>
              </a:rPr>
              <a:t>You will submit via Qualtrics survey</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L="342900" indent="-342900">
              <a:buAutoNum type="arabicPeriod"/>
            </a:pPr>
            <a:endParaRPr lang="en-US" dirty="0"/>
          </a:p>
        </p:txBody>
      </p:sp>
      <p:pic>
        <p:nvPicPr>
          <p:cNvPr id="6" name="Picture 5">
            <a:extLst>
              <a:ext uri="{FF2B5EF4-FFF2-40B4-BE49-F238E27FC236}">
                <a16:creationId xmlns:a16="http://schemas.microsoft.com/office/drawing/2014/main" id="{78600543-856A-0B3E-89B4-C1AA19448559}"/>
              </a:ext>
            </a:extLst>
          </p:cNvPr>
          <p:cNvPicPr>
            <a:picLocks noChangeAspect="1"/>
          </p:cNvPicPr>
          <p:nvPr/>
        </p:nvPicPr>
        <p:blipFill>
          <a:blip r:embed="rId2"/>
          <a:stretch>
            <a:fillRect/>
          </a:stretch>
        </p:blipFill>
        <p:spPr>
          <a:xfrm>
            <a:off x="1099458" y="1672272"/>
            <a:ext cx="5192486" cy="1062879"/>
          </a:xfrm>
          <a:prstGeom prst="rect">
            <a:avLst/>
          </a:prstGeom>
        </p:spPr>
      </p:pic>
      <p:pic>
        <p:nvPicPr>
          <p:cNvPr id="9" name="Picture 8">
            <a:extLst>
              <a:ext uri="{FF2B5EF4-FFF2-40B4-BE49-F238E27FC236}">
                <a16:creationId xmlns:a16="http://schemas.microsoft.com/office/drawing/2014/main" id="{47E51121-D5DD-5869-79E0-769DADAF1010}"/>
              </a:ext>
            </a:extLst>
          </p:cNvPr>
          <p:cNvPicPr>
            <a:picLocks noChangeAspect="1"/>
          </p:cNvPicPr>
          <p:nvPr/>
        </p:nvPicPr>
        <p:blipFill>
          <a:blip r:embed="rId3"/>
          <a:stretch>
            <a:fillRect/>
          </a:stretch>
        </p:blipFill>
        <p:spPr>
          <a:xfrm>
            <a:off x="1099458" y="3155517"/>
            <a:ext cx="4726434" cy="2896168"/>
          </a:xfrm>
          <a:prstGeom prst="rect">
            <a:avLst/>
          </a:prstGeom>
        </p:spPr>
      </p:pic>
    </p:spTree>
    <p:extLst>
      <p:ext uri="{BB962C8B-B14F-4D97-AF65-F5344CB8AC3E}">
        <p14:creationId xmlns:p14="http://schemas.microsoft.com/office/powerpoint/2010/main" val="93705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PAPPG 24-1 MFTRP Certification</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4969587"/>
          </a:xfrm>
        </p:spPr>
        <p:txBody>
          <a:bodyPr/>
          <a:lstStyle/>
          <a:p>
            <a:pPr marL="342900" marR="0" lvl="0" indent="-342900">
              <a:spcBef>
                <a:spcPts val="0"/>
              </a:spcBef>
              <a:spcAft>
                <a:spcPts val="0"/>
              </a:spcAft>
              <a:buFont typeface="+mj-lt"/>
              <a:buAutoNum type="arabicPeriod"/>
              <a:tabLst>
                <a:tab pos="457200" algn="l"/>
              </a:tabLst>
            </a:pPr>
            <a:endParaRPr lang="en-US" sz="36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dirty="0">
                <a:solidFill>
                  <a:srgbClr val="444444"/>
                </a:solidFill>
                <a:latin typeface="Roboto" panose="02000000000000000000" pitchFamily="2" charset="0"/>
                <a:ea typeface="Times New Roman" panose="02020603050405020304" pitchFamily="18" charset="0"/>
              </a:rPr>
              <a:t>On February 19</a:t>
            </a:r>
            <a:r>
              <a:rPr lang="en-US" sz="3200" baseline="30000" dirty="0">
                <a:solidFill>
                  <a:srgbClr val="444444"/>
                </a:solidFill>
                <a:latin typeface="Roboto" panose="02000000000000000000" pitchFamily="2" charset="0"/>
                <a:ea typeface="Times New Roman" panose="02020603050405020304" pitchFamily="18" charset="0"/>
              </a:rPr>
              <a:t>th</a:t>
            </a:r>
            <a:r>
              <a:rPr lang="en-US" sz="3200" dirty="0">
                <a:solidFill>
                  <a:srgbClr val="444444"/>
                </a:solidFill>
                <a:latin typeface="Roboto" panose="02000000000000000000" pitchFamily="2" charset="0"/>
                <a:ea typeface="Times New Roman" panose="02020603050405020304" pitchFamily="18" charset="0"/>
              </a:rPr>
              <a:t>, the NSF officially released the Proposal &amp; Award Policies &amp; Procedures Guide 24-1. </a:t>
            </a:r>
          </a:p>
          <a:p>
            <a:pPr marL="342900" marR="0" lvl="0" indent="-342900">
              <a:spcBef>
                <a:spcPts val="0"/>
              </a:spcBef>
              <a:spcAft>
                <a:spcPts val="0"/>
              </a:spcAft>
              <a:buFont typeface="+mj-lt"/>
              <a:buAutoNum type="arabicPeriod"/>
              <a:tabLst>
                <a:tab pos="457200" algn="l"/>
              </a:tabLst>
            </a:pPr>
            <a:endParaRPr lang="en-US" sz="3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dirty="0">
                <a:solidFill>
                  <a:srgbClr val="444444"/>
                </a:solidFill>
                <a:effectLst/>
                <a:latin typeface="Roboto" panose="02000000000000000000" pitchFamily="2" charset="0"/>
                <a:ea typeface="Times New Roman" panose="02020603050405020304" pitchFamily="18" charset="0"/>
              </a:rPr>
              <a:t>It goes into effect on May 20, 2024</a:t>
            </a:r>
          </a:p>
          <a:p>
            <a:pPr marL="342900" marR="0" lvl="0" indent="-342900">
              <a:spcBef>
                <a:spcPts val="0"/>
              </a:spcBef>
              <a:spcAft>
                <a:spcPts val="0"/>
              </a:spcAft>
              <a:buFont typeface="+mj-lt"/>
              <a:buAutoNum type="arabicPeriod"/>
              <a:tabLst>
                <a:tab pos="457200" algn="l"/>
              </a:tabLst>
            </a:pPr>
            <a:endParaRPr lang="en-US" sz="3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dirty="0">
                <a:solidFill>
                  <a:srgbClr val="444444"/>
                </a:solidFill>
                <a:latin typeface="Roboto" panose="02000000000000000000" pitchFamily="2" charset="0"/>
                <a:ea typeface="Times New Roman" panose="02020603050405020304" pitchFamily="18" charset="0"/>
              </a:rPr>
              <a:t>In anticipation, our office added a question about Malign Foreign Talent Recruitment Program on January 1, 2024</a:t>
            </a:r>
          </a:p>
          <a:p>
            <a:pPr marL="342900" marR="0" lvl="0" indent="-342900">
              <a:spcBef>
                <a:spcPts val="0"/>
              </a:spcBef>
              <a:spcAft>
                <a:spcPts val="0"/>
              </a:spcAft>
              <a:buFont typeface="+mj-lt"/>
              <a:buAutoNum type="arabicPeriod"/>
              <a:tabLst>
                <a:tab pos="457200" algn="l"/>
              </a:tabLst>
            </a:pPr>
            <a:endParaRPr lang="en-US" sz="3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200" dirty="0">
                <a:solidFill>
                  <a:srgbClr val="444444"/>
                </a:solidFill>
                <a:effectLst/>
                <a:latin typeface="Roboto" panose="02000000000000000000" pitchFamily="2" charset="0"/>
                <a:ea typeface="Times New Roman" panose="02020603050405020304" pitchFamily="18" charset="0"/>
              </a:rPr>
              <a:t>Even if you submitted a COI Disclosure on 12/31/23, you’ll need to submit a new disclosure if submitting a proposal</a:t>
            </a:r>
          </a:p>
          <a:p>
            <a:pPr marL="342900" indent="-342900">
              <a:buAutoNum type="arabicPeriod"/>
            </a:pPr>
            <a:endParaRPr lang="en-US" dirty="0"/>
          </a:p>
        </p:txBody>
      </p:sp>
    </p:spTree>
    <p:extLst>
      <p:ext uri="{BB962C8B-B14F-4D97-AF65-F5344CB8AC3E}">
        <p14:creationId xmlns:p14="http://schemas.microsoft.com/office/powerpoint/2010/main" val="28315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dirty="0">
                <a:solidFill>
                  <a:srgbClr val="004A24"/>
                </a:solidFill>
              </a:rPr>
              <a:t>Malign Foreign Talent Recruitment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algn="l"/>
            <a:r>
              <a:rPr lang="en-US" sz="2000" b="0" i="0" dirty="0">
                <a:solidFill>
                  <a:srgbClr val="444444"/>
                </a:solidFill>
                <a:effectLst/>
                <a:latin typeface="Roboto" panose="02000000000000000000" pitchFamily="2" charset="0"/>
              </a:rPr>
              <a:t>A </a:t>
            </a:r>
            <a:r>
              <a:rPr lang="en-US" sz="2000" b="1" i="0" dirty="0">
                <a:solidFill>
                  <a:srgbClr val="444444"/>
                </a:solidFill>
                <a:effectLst/>
                <a:latin typeface="Roboto" panose="02000000000000000000" pitchFamily="2" charset="0"/>
              </a:rPr>
              <a:t>Foreign/international talent recruitment program (FGTRP) </a:t>
            </a:r>
            <a:r>
              <a:rPr lang="en-US" sz="2000" b="0" i="0" dirty="0">
                <a:solidFill>
                  <a:srgbClr val="444444"/>
                </a:solidFill>
                <a:effectLst/>
                <a:latin typeface="Roboto" panose="02000000000000000000" pitchFamily="2" charset="0"/>
              </a:rPr>
              <a:t>is an effort organized, managed, or funded by a foreign government, or a foreign government instrumentality or entity, to recruit science and technology professionals or students (regardless of citizenship, national origin, or full-/part-time status).</a:t>
            </a:r>
          </a:p>
          <a:p>
            <a:pPr algn="l"/>
            <a:endParaRPr lang="en-US" sz="2000" b="0" i="0" dirty="0">
              <a:solidFill>
                <a:srgbClr val="444444"/>
              </a:solidFill>
              <a:effectLst/>
              <a:latin typeface="Roboto" panose="02000000000000000000" pitchFamily="2" charset="0"/>
            </a:endParaRPr>
          </a:p>
          <a:p>
            <a:pPr algn="l">
              <a:buFont typeface="Arial" panose="020B0604020202020204" pitchFamily="34" charset="0"/>
              <a:buChar char="•"/>
            </a:pPr>
            <a:r>
              <a:rPr lang="en-US" sz="2000" b="0" i="0" dirty="0">
                <a:solidFill>
                  <a:srgbClr val="444444"/>
                </a:solidFill>
                <a:effectLst/>
                <a:latin typeface="Roboto" panose="02000000000000000000" pitchFamily="2" charset="0"/>
              </a:rPr>
              <a:t>Incentivizing/compensating the FGTRP participant to relocate physically to a foreign country in order to import/acquire the proprietary technology, software, etc.;</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Allowing for or encouraging the FGTRP participant to receive U.S. Federal research funds while concurrently working at and/or receiving compensation from a foreign institution for the same, or similar, work;</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Directing FGTRP participants not to disclose their participation to United States entities;</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Compelling FGTRP participants to enter into contracts that conflict with their responsibilities to UNT, or that are disallowed by UNT</a:t>
            </a:r>
          </a:p>
          <a:p>
            <a:pPr algn="l">
              <a:buFont typeface="Arial" panose="020B0604020202020204" pitchFamily="34" charset="0"/>
              <a:buChar char="•"/>
            </a:pPr>
            <a:endParaRPr lang="en-US" sz="2000" dirty="0">
              <a:solidFill>
                <a:srgbClr val="444444"/>
              </a:solidFill>
              <a:latin typeface="Roboto" panose="02000000000000000000" pitchFamily="2" charset="0"/>
            </a:endParaRPr>
          </a:p>
          <a:p>
            <a:pPr algn="l">
              <a:buFont typeface="Arial" panose="020B0604020202020204" pitchFamily="34" charset="0"/>
              <a:buChar char="•"/>
            </a:pPr>
            <a:r>
              <a:rPr lang="en-US" sz="2000" dirty="0">
                <a:solidFill>
                  <a:srgbClr val="444444"/>
                </a:solidFill>
                <a:latin typeface="Roboto" panose="02000000000000000000" pitchFamily="2" charset="0"/>
              </a:rPr>
              <a:t>OFAC-sanctioned countries</a:t>
            </a:r>
            <a:r>
              <a:rPr lang="en-US" sz="2000" b="0" i="0" dirty="0">
                <a:solidFill>
                  <a:srgbClr val="444444"/>
                </a:solidFill>
                <a:effectLst/>
                <a:latin typeface="Roboto" panose="02000000000000000000" pitchFamily="2" charset="0"/>
              </a:rPr>
              <a:t>: </a:t>
            </a:r>
            <a:r>
              <a:rPr lang="en-US" sz="2000" dirty="0">
                <a:effectLst/>
                <a:latin typeface="Roboto" panose="02000000000000000000" pitchFamily="2" charset="0"/>
                <a:ea typeface="Roboto" panose="02000000000000000000" pitchFamily="2" charset="0"/>
                <a:cs typeface="Roboto" panose="02000000000000000000" pitchFamily="2" charset="0"/>
              </a:rPr>
              <a:t>Russia, Iran, China and North Korea</a:t>
            </a:r>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41239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Review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pPr marL="514350" indent="-514350">
              <a:buFont typeface="+mj-lt"/>
              <a:buAutoNum type="arabicPeriod"/>
            </a:pPr>
            <a:r>
              <a:rPr lang="en-US" sz="2800" dirty="0">
                <a:solidFill>
                  <a:srgbClr val="004A24"/>
                </a:solidFill>
              </a:rPr>
              <a:t>Research Integrity &amp; Compliance Office Review</a:t>
            </a:r>
          </a:p>
          <a:p>
            <a:pPr marL="514350" indent="-514350">
              <a:buFont typeface="+mj-lt"/>
              <a:buAutoNum type="arabicPeriod"/>
            </a:pPr>
            <a:r>
              <a:rPr lang="en-US" sz="2800" dirty="0">
                <a:solidFill>
                  <a:srgbClr val="004A24"/>
                </a:solidFill>
              </a:rPr>
              <a:t>Conflict of Interest Committee Review</a:t>
            </a:r>
          </a:p>
          <a:p>
            <a:pPr marL="514350" indent="-514350">
              <a:buFont typeface="+mj-lt"/>
              <a:buAutoNum type="arabicPeriod"/>
            </a:pPr>
            <a:r>
              <a:rPr lang="en-US" sz="2800" dirty="0">
                <a:solidFill>
                  <a:srgbClr val="004A24"/>
                </a:solidFill>
              </a:rPr>
              <a:t>Management Plan Creation &amp; Follow-up</a:t>
            </a:r>
            <a:endParaRPr lang="en-US" sz="2000" dirty="0"/>
          </a:p>
          <a:p>
            <a:endParaRPr lang="en-US" sz="2800" dirty="0">
              <a:solidFill>
                <a:srgbClr val="004A24"/>
              </a:solidFill>
            </a:endParaRPr>
          </a:p>
          <a:p>
            <a:r>
              <a:rPr lang="en-US" sz="2800" dirty="0">
                <a:solidFill>
                  <a:srgbClr val="004A24"/>
                </a:solidFill>
              </a:rPr>
              <a:t>COI Management Plans:</a:t>
            </a:r>
          </a:p>
          <a:p>
            <a:pPr marL="342900" indent="-342900">
              <a:buFont typeface="Arial" panose="020B0604020202020204" pitchFamily="34" charset="0"/>
              <a:buChar char="•"/>
            </a:pPr>
            <a:r>
              <a:rPr lang="en-US" sz="2000" dirty="0"/>
              <a:t>Outline the nature of the Significant Financial Interest</a:t>
            </a:r>
          </a:p>
          <a:p>
            <a:pPr marL="342900" indent="-342900">
              <a:buFont typeface="Arial" panose="020B0604020202020204" pitchFamily="34" charset="0"/>
              <a:buChar char="•"/>
            </a:pPr>
            <a:r>
              <a:rPr lang="en-US" sz="2000" dirty="0"/>
              <a:t>Discuss data protection &amp; storage</a:t>
            </a:r>
          </a:p>
          <a:p>
            <a:pPr marL="342900" indent="-342900">
              <a:buFont typeface="Arial" panose="020B0604020202020204" pitchFamily="34" charset="0"/>
              <a:buChar char="•"/>
            </a:pPr>
            <a:r>
              <a:rPr lang="en-US" sz="2000" dirty="0"/>
              <a:t>Identify other faculty &amp; students involved with project</a:t>
            </a:r>
          </a:p>
          <a:p>
            <a:pPr marL="342900" indent="-342900">
              <a:buFont typeface="Arial" panose="020B0604020202020204" pitchFamily="34" charset="0"/>
              <a:buChar char="•"/>
            </a:pPr>
            <a:r>
              <a:rPr lang="en-US" sz="2000" dirty="0"/>
              <a:t>Name an Oversight Committee</a:t>
            </a:r>
          </a:p>
          <a:p>
            <a:pPr marL="342900" indent="-342900">
              <a:buFont typeface="Arial" panose="020B0604020202020204" pitchFamily="34" charset="0"/>
              <a:buChar char="•"/>
            </a:pPr>
            <a:r>
              <a:rPr lang="en-US" sz="2000" dirty="0"/>
              <a:t>Outline stipulations for purchasing</a:t>
            </a:r>
          </a:p>
          <a:p>
            <a:pPr marL="342900" indent="-342900">
              <a:buAutoNum type="arabicPeriod"/>
            </a:pPr>
            <a:endParaRPr lang="en-US" dirty="0"/>
          </a:p>
        </p:txBody>
      </p:sp>
      <p:pic>
        <p:nvPicPr>
          <p:cNvPr id="5" name="Picture 4" descr="A picture containing tree, outdoor, park, people&#10;&#10;Description automatically generated">
            <a:extLst>
              <a:ext uri="{FF2B5EF4-FFF2-40B4-BE49-F238E27FC236}">
                <a16:creationId xmlns:a16="http://schemas.microsoft.com/office/drawing/2014/main" id="{137413A4-93B5-4BDD-A007-0557CCF0E8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94305" y="2840533"/>
            <a:ext cx="4833991" cy="3395879"/>
          </a:xfrm>
          <a:prstGeom prst="rect">
            <a:avLst/>
          </a:prstGeom>
        </p:spPr>
      </p:pic>
      <p:sp>
        <p:nvSpPr>
          <p:cNvPr id="6" name="TextBox 5">
            <a:extLst>
              <a:ext uri="{FF2B5EF4-FFF2-40B4-BE49-F238E27FC236}">
                <a16:creationId xmlns:a16="http://schemas.microsoft.com/office/drawing/2014/main" id="{4CB53330-E9EC-4279-B7FE-52B66DB0DBD7}"/>
              </a:ext>
            </a:extLst>
          </p:cNvPr>
          <p:cNvSpPr txBox="1"/>
          <p:nvPr/>
        </p:nvSpPr>
        <p:spPr>
          <a:xfrm>
            <a:off x="7094305" y="6487477"/>
            <a:ext cx="4833991" cy="230832"/>
          </a:xfrm>
          <a:prstGeom prst="rect">
            <a:avLst/>
          </a:prstGeom>
          <a:noFill/>
        </p:spPr>
        <p:txBody>
          <a:bodyPr wrap="square" rtlCol="0">
            <a:spAutoFit/>
          </a:bodyPr>
          <a:lstStyle/>
          <a:p>
            <a:r>
              <a:rPr lang="en-US" sz="900">
                <a:hlinkClick r:id="rId3" tooltip="https://localwiki.org/denton/University_of_North_Texa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3617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Managing Conflicts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3559175"/>
          </a:xfrm>
        </p:spPr>
        <p:txBody>
          <a:bodyPr/>
          <a:lstStyle/>
          <a:p>
            <a:pPr marL="457200" indent="-457200">
              <a:buFont typeface="Arial" panose="020B0604020202020204" pitchFamily="34" charset="0"/>
              <a:buChar char="•"/>
            </a:pPr>
            <a:r>
              <a:rPr lang="en-US" sz="2800" dirty="0">
                <a:solidFill>
                  <a:srgbClr val="004A24"/>
                </a:solidFill>
              </a:rPr>
              <a:t>Disclosure statements in journals/presentations</a:t>
            </a:r>
          </a:p>
          <a:p>
            <a:pPr marL="457200" indent="-457200">
              <a:buFont typeface="Arial" panose="020B0604020202020204" pitchFamily="34" charset="0"/>
              <a:buChar char="•"/>
            </a:pPr>
            <a:r>
              <a:rPr lang="en-US" sz="2800" dirty="0">
                <a:solidFill>
                  <a:srgbClr val="004A24"/>
                </a:solidFill>
              </a:rPr>
              <a:t>Student Acknowledgement forms</a:t>
            </a:r>
          </a:p>
          <a:p>
            <a:pPr marL="457200" indent="-457200">
              <a:buFont typeface="Arial" panose="020B0604020202020204" pitchFamily="34" charset="0"/>
              <a:buChar char="•"/>
            </a:pPr>
            <a:r>
              <a:rPr lang="en-US" sz="2800" dirty="0">
                <a:solidFill>
                  <a:srgbClr val="004A24"/>
                </a:solidFill>
              </a:rPr>
              <a:t>Modification of the Research Plan</a:t>
            </a:r>
          </a:p>
          <a:p>
            <a:pPr marL="457200" indent="-457200">
              <a:buFont typeface="Arial" panose="020B0604020202020204" pitchFamily="34" charset="0"/>
              <a:buChar char="•"/>
            </a:pPr>
            <a:r>
              <a:rPr lang="en-US" sz="2800" dirty="0">
                <a:solidFill>
                  <a:srgbClr val="004A24"/>
                </a:solidFill>
              </a:rPr>
              <a:t>Change of personnel or responsibilities</a:t>
            </a:r>
          </a:p>
          <a:p>
            <a:pPr marL="457200" indent="-457200">
              <a:buFont typeface="Arial" panose="020B0604020202020204" pitchFamily="34" charset="0"/>
              <a:buChar char="•"/>
            </a:pPr>
            <a:r>
              <a:rPr lang="en-US" sz="2800" dirty="0">
                <a:solidFill>
                  <a:srgbClr val="004A24"/>
                </a:solidFill>
              </a:rPr>
              <a:t>Reduction or elimination of financial interest</a:t>
            </a:r>
          </a:p>
          <a:p>
            <a:pPr marL="457200" indent="-457200">
              <a:buFont typeface="Arial" panose="020B0604020202020204" pitchFamily="34" charset="0"/>
              <a:buChar char="•"/>
            </a:pPr>
            <a:r>
              <a:rPr lang="en-US" sz="2800" dirty="0">
                <a:solidFill>
                  <a:srgbClr val="004A24"/>
                </a:solidFill>
              </a:rPr>
              <a:t>Severance of ties that create financial conflict</a:t>
            </a:r>
            <a:endParaRPr lang="en-US" sz="2000" dirty="0"/>
          </a:p>
          <a:p>
            <a:endParaRPr lang="en-US" sz="2800" dirty="0">
              <a:solidFill>
                <a:srgbClr val="004A24"/>
              </a:solidFill>
            </a:endParaRPr>
          </a:p>
          <a:p>
            <a:pPr marL="342900" indent="-342900">
              <a:buAutoNum type="arabicPeriod"/>
            </a:pPr>
            <a:endParaRPr lang="en-US" dirty="0"/>
          </a:p>
        </p:txBody>
      </p:sp>
      <p:pic>
        <p:nvPicPr>
          <p:cNvPr id="5" name="Picture 4" descr="A statue of a bird&#10;&#10;Description automatically generated with medium confidence">
            <a:extLst>
              <a:ext uri="{FF2B5EF4-FFF2-40B4-BE49-F238E27FC236}">
                <a16:creationId xmlns:a16="http://schemas.microsoft.com/office/drawing/2014/main" id="{ACB15A86-1E61-47B6-BCB6-BB20AE29FA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6775" y="1582006"/>
            <a:ext cx="3571875" cy="4762500"/>
          </a:xfrm>
          <a:prstGeom prst="rect">
            <a:avLst/>
          </a:prstGeom>
        </p:spPr>
      </p:pic>
      <p:sp>
        <p:nvSpPr>
          <p:cNvPr id="6" name="TextBox 5">
            <a:extLst>
              <a:ext uri="{FF2B5EF4-FFF2-40B4-BE49-F238E27FC236}">
                <a16:creationId xmlns:a16="http://schemas.microsoft.com/office/drawing/2014/main" id="{C32BE003-C1D7-4D99-B7DF-A2AEE8BE8BAC}"/>
              </a:ext>
            </a:extLst>
          </p:cNvPr>
          <p:cNvSpPr txBox="1"/>
          <p:nvPr/>
        </p:nvSpPr>
        <p:spPr>
          <a:xfrm>
            <a:off x="8486775" y="6344506"/>
            <a:ext cx="3571875" cy="230832"/>
          </a:xfrm>
          <a:prstGeom prst="rect">
            <a:avLst/>
          </a:prstGeom>
          <a:noFill/>
        </p:spPr>
        <p:txBody>
          <a:bodyPr wrap="square" rtlCol="0">
            <a:spAutoFit/>
          </a:bodyPr>
          <a:lstStyle/>
          <a:p>
            <a:r>
              <a:rPr lang="en-US" sz="900">
                <a:hlinkClick r:id="rId3" tooltip="https://www.flickr.com/photos/greatdegree/4606962487"/>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4460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rPr>
              <a:t>Small Business Innovation Research (SBIR) &amp; 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400" dirty="0">
                <a:solidFill>
                  <a:srgbClr val="004A24"/>
                </a:solidFill>
              </a:rPr>
              <a:t>Programs administered by US Small Business Association</a:t>
            </a:r>
          </a:p>
          <a:p>
            <a:pPr marL="457200" indent="-457200">
              <a:buFont typeface="Arial" panose="020B0604020202020204" pitchFamily="34" charset="0"/>
              <a:buChar char="•"/>
            </a:pPr>
            <a:r>
              <a:rPr lang="en-US" sz="2400" dirty="0">
                <a:solidFill>
                  <a:srgbClr val="004A24"/>
                </a:solidFill>
              </a:rPr>
              <a:t>Funding source for start-ups &amp; small businesses</a:t>
            </a:r>
          </a:p>
          <a:p>
            <a:pPr marL="457200" indent="-457200">
              <a:buFont typeface="Arial" panose="020B0604020202020204" pitchFamily="34" charset="0"/>
              <a:buChar char="•"/>
            </a:pPr>
            <a:r>
              <a:rPr lang="en-US" sz="2400" dirty="0">
                <a:solidFill>
                  <a:srgbClr val="004A24"/>
                </a:solidFill>
              </a:rPr>
              <a:t>Goals</a:t>
            </a:r>
          </a:p>
          <a:p>
            <a:pPr marL="1143000" lvl="1" indent="-457200"/>
            <a:r>
              <a:rPr lang="en-US" dirty="0">
                <a:solidFill>
                  <a:srgbClr val="004A24"/>
                </a:solidFill>
              </a:rPr>
              <a:t>Stimulate technological innovation</a:t>
            </a:r>
          </a:p>
          <a:p>
            <a:pPr marL="1143000" lvl="1" indent="-457200"/>
            <a:r>
              <a:rPr lang="en-US" dirty="0">
                <a:solidFill>
                  <a:srgbClr val="004A24"/>
                </a:solidFill>
              </a:rPr>
              <a:t>Use small business to meet Federal R&amp;D needs</a:t>
            </a:r>
          </a:p>
          <a:p>
            <a:pPr marL="1143000" lvl="1" indent="-457200"/>
            <a:r>
              <a:rPr lang="en-US" dirty="0">
                <a:solidFill>
                  <a:srgbClr val="004A24"/>
                </a:solidFill>
              </a:rPr>
              <a:t>Encourage socially/economically disadvantaged </a:t>
            </a:r>
          </a:p>
          <a:p>
            <a:pPr lvl="1" indent="0">
              <a:buNone/>
            </a:pPr>
            <a:r>
              <a:rPr lang="en-US" dirty="0">
                <a:solidFill>
                  <a:srgbClr val="004A24"/>
                </a:solidFill>
              </a:rPr>
              <a:t>       and women-owned businesses</a:t>
            </a:r>
          </a:p>
          <a:p>
            <a:pPr marL="1143000" lvl="1" indent="-457200"/>
            <a:r>
              <a:rPr lang="en-US" dirty="0">
                <a:solidFill>
                  <a:srgbClr val="004A24"/>
                </a:solidFill>
              </a:rPr>
              <a:t>Increase private sector commercialization</a:t>
            </a:r>
            <a:endParaRPr lang="en-US" dirty="0"/>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5" name="Picture 4" descr="A picture containing text, person, desk&#10;&#10;Description automatically generated">
            <a:extLst>
              <a:ext uri="{FF2B5EF4-FFF2-40B4-BE49-F238E27FC236}">
                <a16:creationId xmlns:a16="http://schemas.microsoft.com/office/drawing/2014/main" id="{748A1B67-ECCD-4DE6-B8F7-1CE3BEEF12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81630" y="2742220"/>
            <a:ext cx="3444840" cy="2101990"/>
          </a:xfrm>
          <a:prstGeom prst="rect">
            <a:avLst/>
          </a:prstGeom>
        </p:spPr>
      </p:pic>
      <p:sp>
        <p:nvSpPr>
          <p:cNvPr id="6" name="TextBox 5">
            <a:extLst>
              <a:ext uri="{FF2B5EF4-FFF2-40B4-BE49-F238E27FC236}">
                <a16:creationId xmlns:a16="http://schemas.microsoft.com/office/drawing/2014/main" id="{24CE90D3-4499-4D2D-B1E6-85915FAAE68F}"/>
              </a:ext>
            </a:extLst>
          </p:cNvPr>
          <p:cNvSpPr txBox="1"/>
          <p:nvPr/>
        </p:nvSpPr>
        <p:spPr>
          <a:xfrm>
            <a:off x="8181630" y="5103844"/>
            <a:ext cx="3444840" cy="230832"/>
          </a:xfrm>
          <a:prstGeom prst="rect">
            <a:avLst/>
          </a:prstGeom>
          <a:noFill/>
        </p:spPr>
        <p:txBody>
          <a:bodyPr wrap="square" rtlCol="0">
            <a:spAutoFit/>
          </a:bodyPr>
          <a:lstStyle/>
          <a:p>
            <a:r>
              <a:rPr lang="en-US" sz="900">
                <a:hlinkClick r:id="rId3" tooltip="https://411.ca/blog/entrepreneursip/5-free-marketing-tools-your-small-business-needs-right-now/"/>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74238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2"/>
            <a:ext cx="7751281" cy="1368055"/>
          </a:xfrm>
        </p:spPr>
        <p:txBody>
          <a:bodyPr/>
          <a:lstStyle/>
          <a:p>
            <a:r>
              <a:rPr lang="en-US" sz="2800" b="1" dirty="0">
                <a:solidFill>
                  <a:srgbClr val="004A24"/>
                </a:solidFill>
              </a:rPr>
              <a:t>Small Business Innovation Research (SBIR) &amp; </a:t>
            </a:r>
          </a:p>
          <a:p>
            <a:r>
              <a:rPr lang="en-US" sz="2800" b="1" dirty="0">
                <a:solidFill>
                  <a:srgbClr val="004A24"/>
                </a:solidFill>
              </a:rPr>
              <a:t>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800" dirty="0">
                <a:solidFill>
                  <a:srgbClr val="004A24"/>
                </a:solidFill>
              </a:rPr>
              <a:t>Eligibility</a:t>
            </a:r>
          </a:p>
          <a:p>
            <a:pPr marL="1143000" lvl="1" indent="-457200"/>
            <a:r>
              <a:rPr lang="en-US" sz="2000" dirty="0">
                <a:solidFill>
                  <a:srgbClr val="004A24"/>
                </a:solidFill>
              </a:rPr>
              <a:t>Small firm (&lt;500 employees)</a:t>
            </a:r>
          </a:p>
          <a:p>
            <a:pPr marL="1143000" lvl="1" indent="-457200"/>
            <a:r>
              <a:rPr lang="en-US" sz="2000" dirty="0">
                <a:solidFill>
                  <a:srgbClr val="004A24"/>
                </a:solidFill>
              </a:rPr>
              <a:t>At least 51% US-owned</a:t>
            </a:r>
          </a:p>
          <a:p>
            <a:pPr marL="1143000" lvl="1" indent="-457200"/>
            <a:r>
              <a:rPr lang="en-US" sz="2000" dirty="0">
                <a:solidFill>
                  <a:srgbClr val="004A24"/>
                </a:solidFill>
              </a:rPr>
              <a:t>PI must be employed by firm</a:t>
            </a:r>
          </a:p>
          <a:p>
            <a:pPr marL="1143000" lvl="1" indent="-457200"/>
            <a:r>
              <a:rPr lang="en-US" sz="2000" dirty="0">
                <a:solidFill>
                  <a:srgbClr val="004A24"/>
                </a:solidFill>
              </a:rPr>
              <a:t>NIH allows co-PIs</a:t>
            </a:r>
          </a:p>
          <a:p>
            <a:pPr marL="1143000" lvl="1" indent="-457200"/>
            <a:r>
              <a:rPr lang="en-US" sz="2000" dirty="0">
                <a:solidFill>
                  <a:srgbClr val="004A24"/>
                </a:solidFill>
              </a:rPr>
              <a:t>During Phase I/II, 30% of research subcontracted</a:t>
            </a:r>
          </a:p>
          <a:p>
            <a:pPr lvl="1" indent="0">
              <a:buNone/>
            </a:pPr>
            <a:r>
              <a:rPr lang="en-US" sz="2000" dirty="0">
                <a:solidFill>
                  <a:srgbClr val="004A24"/>
                </a:solidFill>
              </a:rPr>
              <a:t>       to a university</a:t>
            </a:r>
            <a:r>
              <a:rPr lang="en-US" sz="1800" dirty="0">
                <a:solidFill>
                  <a:srgbClr val="004A24"/>
                </a:solidFill>
              </a:rPr>
              <a:t> </a:t>
            </a:r>
            <a:r>
              <a:rPr lang="en-US" sz="2000" dirty="0">
                <a:solidFill>
                  <a:srgbClr val="004A24"/>
                </a:solidFill>
              </a:rPr>
              <a:t>or federal lab</a:t>
            </a:r>
          </a:p>
          <a:p>
            <a:pPr marL="457200" indent="-457200">
              <a:buFont typeface="Arial" panose="020B0604020202020204" pitchFamily="34" charset="0"/>
              <a:buChar char="•"/>
            </a:pPr>
            <a:r>
              <a:rPr lang="en-US" sz="2800" dirty="0">
                <a:solidFill>
                  <a:srgbClr val="004A24"/>
                </a:solidFill>
              </a:rPr>
              <a:t>How are these handled at UNT?</a:t>
            </a:r>
            <a:endParaRPr lang="en-US" sz="3400" dirty="0">
              <a:solidFill>
                <a:srgbClr val="004A24"/>
              </a:solidFill>
            </a:endParaRPr>
          </a:p>
          <a:p>
            <a:pPr marL="1143000" lvl="1" indent="-457200"/>
            <a:r>
              <a:rPr lang="en-US" dirty="0">
                <a:solidFill>
                  <a:srgbClr val="004A24"/>
                </a:solidFill>
              </a:rPr>
              <a:t>Always require a COI Management Plan</a:t>
            </a:r>
          </a:p>
          <a:p>
            <a:pPr marL="1143000" lvl="1" indent="-457200"/>
            <a:r>
              <a:rPr lang="en-US" dirty="0">
                <a:solidFill>
                  <a:srgbClr val="004A24"/>
                </a:solidFill>
              </a:rPr>
              <a:t>Work with Research Commercial </a:t>
            </a:r>
          </a:p>
          <a:p>
            <a:pPr lvl="1" indent="0">
              <a:buNone/>
            </a:pPr>
            <a:r>
              <a:rPr lang="en-US" dirty="0">
                <a:solidFill>
                  <a:srgbClr val="004A24"/>
                </a:solidFill>
              </a:rPr>
              <a:t>	    Agreements Office</a:t>
            </a: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4" name="Picture 3">
            <a:extLst>
              <a:ext uri="{FF2B5EF4-FFF2-40B4-BE49-F238E27FC236}">
                <a16:creationId xmlns:a16="http://schemas.microsoft.com/office/drawing/2014/main" id="{219D3571-60C6-4DEA-B4FA-D220E3F667BF}"/>
              </a:ext>
            </a:extLst>
          </p:cNvPr>
          <p:cNvPicPr>
            <a:picLocks noChangeAspect="1"/>
          </p:cNvPicPr>
          <p:nvPr/>
        </p:nvPicPr>
        <p:blipFill>
          <a:blip r:embed="rId2"/>
          <a:stretch>
            <a:fillRect/>
          </a:stretch>
        </p:blipFill>
        <p:spPr>
          <a:xfrm>
            <a:off x="7181636" y="1596930"/>
            <a:ext cx="4703662" cy="4735768"/>
          </a:xfrm>
          <a:prstGeom prst="rect">
            <a:avLst/>
          </a:prstGeom>
        </p:spPr>
      </p:pic>
    </p:spTree>
    <p:extLst>
      <p:ext uri="{BB962C8B-B14F-4D97-AF65-F5344CB8AC3E}">
        <p14:creationId xmlns:p14="http://schemas.microsoft.com/office/powerpoint/2010/main" val="424997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Resources (on our website!)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576050" cy="4969587"/>
          </a:xfrm>
        </p:spPr>
        <p:txBody>
          <a:bodyPr/>
          <a:lstStyle/>
          <a:p>
            <a:pPr algn="l"/>
            <a:r>
              <a:rPr lang="en-US" sz="2800" b="0" i="0" u="sng" dirty="0">
                <a:solidFill>
                  <a:srgbClr val="00853E"/>
                </a:solidFill>
                <a:effectLst/>
                <a:latin typeface="Roboto" panose="02000000000000000000" pitchFamily="2" charset="0"/>
                <a:hlinkClick r:id="rId2"/>
              </a:rPr>
              <a:t>UNT’s COI Policy</a:t>
            </a:r>
            <a:endParaRPr lang="en-US" sz="2800" b="0" i="0" dirty="0">
              <a:solidFill>
                <a:srgbClr val="444444"/>
              </a:solidFill>
              <a:effectLst/>
              <a:latin typeface="Roboto" panose="02000000000000000000" pitchFamily="2" charset="0"/>
            </a:endParaRPr>
          </a:p>
          <a:p>
            <a:pPr algn="l"/>
            <a:r>
              <a:rPr lang="en-US" sz="2800" b="0" i="0" dirty="0">
                <a:solidFill>
                  <a:srgbClr val="444444"/>
                </a:solidFill>
                <a:effectLst/>
                <a:latin typeface="Roboto" panose="02000000000000000000" pitchFamily="2" charset="0"/>
              </a:rPr>
              <a:t>2011 PHS Conflict of Interest Regulations, </a:t>
            </a:r>
            <a:r>
              <a:rPr lang="en-US" sz="2800" b="0" i="0" u="sng" dirty="0">
                <a:solidFill>
                  <a:srgbClr val="00853E"/>
                </a:solidFill>
                <a:effectLst/>
                <a:latin typeface="Roboto" panose="02000000000000000000" pitchFamily="2" charset="0"/>
                <a:hlinkClick r:id="rId3"/>
              </a:rPr>
              <a:t>42 CFR Part 50, Subpart F</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4"/>
              </a:rPr>
              <a:t>NIH Conflict of Interest Page</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5"/>
              </a:rPr>
              <a:t>NIH FAQs</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6"/>
              </a:rPr>
              <a:t>Summary of Major Changes from 1995 to 2011 COI Regulations</a:t>
            </a:r>
            <a:endParaRPr lang="en-US" sz="2800" b="0" i="0" u="sng" dirty="0">
              <a:solidFill>
                <a:srgbClr val="00853E"/>
              </a:solidFill>
              <a:effectLst/>
              <a:latin typeface="Roboto" panose="02000000000000000000" pitchFamily="2" charset="0"/>
            </a:endParaRPr>
          </a:p>
          <a:p>
            <a:pPr algn="l"/>
            <a:r>
              <a:rPr lang="en-US" sz="2800" u="sng" dirty="0">
                <a:solidFill>
                  <a:srgbClr val="00853E"/>
                </a:solidFill>
                <a:latin typeface="Roboto" panose="02000000000000000000" pitchFamily="2" charset="0"/>
                <a:hlinkClick r:id="rId7"/>
              </a:rPr>
              <a:t>DOE Interim Conflict of Interest Policy</a:t>
            </a:r>
            <a:endParaRPr lang="en-US" sz="2800" b="0" i="0" dirty="0">
              <a:solidFill>
                <a:srgbClr val="444444"/>
              </a:solidFill>
              <a:effectLst/>
              <a:latin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57257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4"/>
          <a:stretch>
            <a:fillRect/>
          </a:stretch>
        </p:blipFill>
        <p:spPr>
          <a:xfrm>
            <a:off x="12682" y="57204"/>
            <a:ext cx="1219195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t>THANK YOU!</a:t>
            </a:r>
          </a:p>
          <a:p>
            <a:pPr algn="ctr"/>
            <a:endParaRPr lang="en-US" sz="2400" dirty="0"/>
          </a:p>
          <a:p>
            <a:pPr algn="ctr"/>
            <a:r>
              <a:rPr lang="en-US" sz="2400" dirty="0"/>
              <a:t>Phone: 940-565-4643</a:t>
            </a:r>
          </a:p>
          <a:p>
            <a:pPr algn="ctr"/>
            <a:r>
              <a:rPr lang="en-US" sz="2400" dirty="0"/>
              <a:t>Email: untcoi@unt.edu</a:t>
            </a:r>
          </a:p>
        </p:txBody>
      </p:sp>
      <p:pic>
        <p:nvPicPr>
          <p:cNvPr id="4" name="Picture 3">
            <a:extLst>
              <a:ext uri="{FF2B5EF4-FFF2-40B4-BE49-F238E27FC236}">
                <a16:creationId xmlns:a16="http://schemas.microsoft.com/office/drawing/2014/main" id="{9BB6D55E-6B46-5133-2745-310D410D40BF}"/>
              </a:ext>
            </a:extLst>
          </p:cNvPr>
          <p:cNvPicPr>
            <a:picLocks noChangeAspect="1"/>
          </p:cNvPicPr>
          <p:nvPr/>
        </p:nvPicPr>
        <p:blipFill>
          <a:blip r:embed="rId2"/>
          <a:stretch>
            <a:fillRect/>
          </a:stretch>
        </p:blipFill>
        <p:spPr>
          <a:xfrm>
            <a:off x="0" y="-298"/>
            <a:ext cx="12192000" cy="6858000"/>
          </a:xfrm>
          <a:prstGeom prst="rect">
            <a:avLst/>
          </a:prstGeom>
        </p:spPr>
      </p:pic>
    </p:spTree>
    <p:extLst>
      <p:ext uri="{BB962C8B-B14F-4D97-AF65-F5344CB8AC3E}">
        <p14:creationId xmlns:p14="http://schemas.microsoft.com/office/powerpoint/2010/main" val="314772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t>THANK YOU!</a:t>
            </a:r>
          </a:p>
          <a:p>
            <a:pPr algn="ctr"/>
            <a:endParaRPr lang="en-US" sz="2400" dirty="0"/>
          </a:p>
          <a:p>
            <a:pPr algn="ctr"/>
            <a:r>
              <a:rPr lang="en-US" sz="2400" dirty="0"/>
              <a:t>Phone: 940-565-4643</a:t>
            </a:r>
          </a:p>
          <a:p>
            <a:pPr algn="ctr"/>
            <a:r>
              <a:rPr lang="en-US" sz="2400" dirty="0"/>
              <a:t>Email: untcoi@unt.edu</a:t>
            </a:r>
          </a:p>
        </p:txBody>
      </p:sp>
    </p:spTree>
    <p:extLst>
      <p:ext uri="{BB962C8B-B14F-4D97-AF65-F5344CB8AC3E}">
        <p14:creationId xmlns:p14="http://schemas.microsoft.com/office/powerpoint/2010/main" val="126166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5880E-F704-4F4C-A869-4C2EEE74BA0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5FAD67D-D844-467D-A146-738B6AA425F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513F3C42-1935-43AE-B17D-FCBCA381F8BC}"/>
              </a:ext>
            </a:extLst>
          </p:cNvPr>
          <p:cNvPicPr>
            <a:picLocks noChangeAspect="1"/>
          </p:cNvPicPr>
          <p:nvPr/>
        </p:nvPicPr>
        <p:blipFill>
          <a:blip r:embed="rId2"/>
          <a:stretch>
            <a:fillRect/>
          </a:stretch>
        </p:blipFill>
        <p:spPr>
          <a:xfrm>
            <a:off x="0" y="13485"/>
            <a:ext cx="12192000" cy="6858000"/>
          </a:xfrm>
          <a:prstGeom prst="rect">
            <a:avLst/>
          </a:prstGeom>
        </p:spPr>
      </p:pic>
      <p:sp>
        <p:nvSpPr>
          <p:cNvPr id="5" name="TextBox 4">
            <a:extLst>
              <a:ext uri="{FF2B5EF4-FFF2-40B4-BE49-F238E27FC236}">
                <a16:creationId xmlns:a16="http://schemas.microsoft.com/office/drawing/2014/main" id="{7B29F699-5189-4D62-B0E5-62C8C2467E68}"/>
              </a:ext>
            </a:extLst>
          </p:cNvPr>
          <p:cNvSpPr txBox="1"/>
          <p:nvPr/>
        </p:nvSpPr>
        <p:spPr>
          <a:xfrm>
            <a:off x="2897313" y="1506885"/>
            <a:ext cx="597236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is the goal of the Conflict of Interest Program? </a:t>
            </a:r>
          </a:p>
          <a:p>
            <a:pPr marL="342900" indent="-342900">
              <a:buFont typeface="Arial" panose="020B0604020202020204" pitchFamily="34" charset="0"/>
              <a:buChar char="•"/>
            </a:pPr>
            <a:r>
              <a:rPr lang="en-US" sz="2000" dirty="0"/>
              <a:t>What is a COI? What is an SFI?</a:t>
            </a:r>
          </a:p>
          <a:p>
            <a:pPr marL="342900" indent="-342900">
              <a:buFont typeface="Arial" panose="020B0604020202020204" pitchFamily="34" charset="0"/>
              <a:buChar char="•"/>
            </a:pPr>
            <a:r>
              <a:rPr lang="en-US" sz="2000" dirty="0"/>
              <a:t>Why should you care about COIs?</a:t>
            </a:r>
          </a:p>
        </p:txBody>
      </p:sp>
      <p:sp>
        <p:nvSpPr>
          <p:cNvPr id="6" name="TextBox 5">
            <a:extLst>
              <a:ext uri="{FF2B5EF4-FFF2-40B4-BE49-F238E27FC236}">
                <a16:creationId xmlns:a16="http://schemas.microsoft.com/office/drawing/2014/main" id="{E8E7C8F6-2FDF-4742-A005-5C0B2A61CBE2}"/>
              </a:ext>
            </a:extLst>
          </p:cNvPr>
          <p:cNvSpPr txBox="1"/>
          <p:nvPr/>
        </p:nvSpPr>
        <p:spPr>
          <a:xfrm>
            <a:off x="2897313" y="3429000"/>
            <a:ext cx="431514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COI Filing Process</a:t>
            </a:r>
          </a:p>
          <a:p>
            <a:pPr marL="342900" indent="-342900">
              <a:buFont typeface="Arial" panose="020B0604020202020204" pitchFamily="34" charset="0"/>
              <a:buChar char="•"/>
            </a:pPr>
            <a:r>
              <a:rPr lang="en-US" sz="2000" dirty="0"/>
              <a:t>Management Plans</a:t>
            </a:r>
          </a:p>
        </p:txBody>
      </p:sp>
      <p:sp>
        <p:nvSpPr>
          <p:cNvPr id="7" name="TextBox 6">
            <a:extLst>
              <a:ext uri="{FF2B5EF4-FFF2-40B4-BE49-F238E27FC236}">
                <a16:creationId xmlns:a16="http://schemas.microsoft.com/office/drawing/2014/main" id="{8ECC5C67-B236-492E-85B4-2E086233E5CF}"/>
              </a:ext>
            </a:extLst>
          </p:cNvPr>
          <p:cNvSpPr txBox="1"/>
          <p:nvPr/>
        </p:nvSpPr>
        <p:spPr>
          <a:xfrm>
            <a:off x="2823681" y="5122110"/>
            <a:ext cx="43151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SBIRs/STTRs</a:t>
            </a:r>
          </a:p>
          <a:p>
            <a:pPr marL="285750" indent="-285750">
              <a:buFont typeface="Arial" panose="020B0604020202020204" pitchFamily="34" charset="0"/>
              <a:buChar char="•"/>
            </a:pPr>
            <a:r>
              <a:rPr lang="en-US" sz="2000" dirty="0"/>
              <a:t>Q&amp;A</a:t>
            </a:r>
          </a:p>
        </p:txBody>
      </p:sp>
      <p:sp>
        <p:nvSpPr>
          <p:cNvPr id="8" name="Text Placeholder 10">
            <a:extLst>
              <a:ext uri="{FF2B5EF4-FFF2-40B4-BE49-F238E27FC236}">
                <a16:creationId xmlns:a16="http://schemas.microsoft.com/office/drawing/2014/main" id="{7982DBA9-7F6F-4411-9874-C8E9AE249EE6}"/>
              </a:ext>
            </a:extLst>
          </p:cNvPr>
          <p:cNvSpPr txBox="1">
            <a:spLocks/>
          </p:cNvSpPr>
          <p:nvPr/>
        </p:nvSpPr>
        <p:spPr>
          <a:xfrm>
            <a:off x="1582615" y="737685"/>
            <a:ext cx="7287065" cy="54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are we going to talk about?</a:t>
            </a:r>
          </a:p>
        </p:txBody>
      </p:sp>
      <p:pic>
        <p:nvPicPr>
          <p:cNvPr id="9" name="Picture 8">
            <a:extLst>
              <a:ext uri="{FF2B5EF4-FFF2-40B4-BE49-F238E27FC236}">
                <a16:creationId xmlns:a16="http://schemas.microsoft.com/office/drawing/2014/main" id="{D96706E9-DA90-43BF-BC2C-BE92F39B061E}"/>
              </a:ext>
            </a:extLst>
          </p:cNvPr>
          <p:cNvPicPr>
            <a:picLocks noChangeAspect="1"/>
          </p:cNvPicPr>
          <p:nvPr/>
        </p:nvPicPr>
        <p:blipFill rotWithShape="1">
          <a:blip r:embed="rId3"/>
          <a:srcRect l="1" r="-1417" b="38"/>
          <a:stretch/>
        </p:blipFill>
        <p:spPr>
          <a:xfrm>
            <a:off x="6845147" y="3020602"/>
            <a:ext cx="4789801" cy="3475843"/>
          </a:xfrm>
          <a:prstGeom prst="rect">
            <a:avLst/>
          </a:prstGeom>
        </p:spPr>
      </p:pic>
    </p:spTree>
    <p:extLst>
      <p:ext uri="{BB962C8B-B14F-4D97-AF65-F5344CB8AC3E}">
        <p14:creationId xmlns:p14="http://schemas.microsoft.com/office/powerpoint/2010/main" val="31175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the goal of a COI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pPr marL="285750" lvl="0" indent="-285750">
              <a:buFont typeface="Arial" panose="020B0604020202020204" pitchFamily="34" charset="0"/>
              <a:buChar char="•"/>
            </a:pPr>
            <a:r>
              <a:rPr lang="en-US" sz="2800" dirty="0"/>
              <a:t>Promote objectivity in research</a:t>
            </a:r>
          </a:p>
          <a:p>
            <a:pPr marL="285750" lvl="0" indent="-285750">
              <a:buFont typeface="Arial" panose="020B0604020202020204" pitchFamily="34" charset="0"/>
              <a:buChar char="•"/>
            </a:pPr>
            <a:r>
              <a:rPr lang="en-US" sz="2800" dirty="0"/>
              <a:t>Support faculty entrepreneurship, support industry engagement</a:t>
            </a:r>
          </a:p>
          <a:p>
            <a:pPr marL="285750" lvl="0" indent="-285750">
              <a:buFont typeface="Arial" panose="020B0604020202020204" pitchFamily="34" charset="0"/>
              <a:buChar char="•"/>
            </a:pPr>
            <a:r>
              <a:rPr lang="en-US" sz="2800" dirty="0"/>
              <a:t>Meet sponsor, public, regulatory, and legal requirements</a:t>
            </a:r>
          </a:p>
          <a:p>
            <a:pPr marL="285750" lvl="0" indent="-285750">
              <a:buFont typeface="Arial" panose="020B0604020202020204" pitchFamily="34" charset="0"/>
              <a:buChar char="•"/>
            </a:pPr>
            <a:r>
              <a:rPr lang="en-US" sz="2800" dirty="0"/>
              <a:t>Preserve research integrity</a:t>
            </a:r>
          </a:p>
          <a:p>
            <a:pPr marL="285750" lvl="0" indent="-285750">
              <a:buFont typeface="Arial" panose="020B0604020202020204" pitchFamily="34" charset="0"/>
              <a:buChar char="•"/>
            </a:pPr>
            <a:r>
              <a:rPr lang="en-US" sz="2800" dirty="0"/>
              <a:t>Protect academic freedom</a:t>
            </a:r>
          </a:p>
          <a:p>
            <a:pPr marL="285750" lvl="0" indent="-285750">
              <a:buFont typeface="Arial" panose="020B0604020202020204" pitchFamily="34" charset="0"/>
              <a:buChar char="•"/>
            </a:pPr>
            <a:r>
              <a:rPr lang="en-US" sz="2800" dirty="0"/>
              <a:t>Protect human participants</a:t>
            </a:r>
          </a:p>
          <a:p>
            <a:pPr marL="285750" lvl="0" indent="-285750">
              <a:buFont typeface="Arial" panose="020B0604020202020204" pitchFamily="34" charset="0"/>
              <a:buChar char="•"/>
            </a:pPr>
            <a:r>
              <a:rPr lang="en-US" sz="2800" dirty="0"/>
              <a:t>Protect interests of students and staff</a:t>
            </a:r>
          </a:p>
        </p:txBody>
      </p:sp>
      <p:pic>
        <p:nvPicPr>
          <p:cNvPr id="7" name="Picture 6" descr="A picture containing outdoor, building, sky, tree&#10;&#10;Description automatically generated">
            <a:extLst>
              <a:ext uri="{FF2B5EF4-FFF2-40B4-BE49-F238E27FC236}">
                <a16:creationId xmlns:a16="http://schemas.microsoft.com/office/drawing/2014/main" id="{E991E3D6-539C-4682-BD6B-0AE3A87B1C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0553" y="3236857"/>
            <a:ext cx="4017195" cy="2680222"/>
          </a:xfrm>
          <a:prstGeom prst="rect">
            <a:avLst/>
          </a:prstGeom>
        </p:spPr>
      </p:pic>
      <p:sp>
        <p:nvSpPr>
          <p:cNvPr id="8" name="TextBox 7">
            <a:extLst>
              <a:ext uri="{FF2B5EF4-FFF2-40B4-BE49-F238E27FC236}">
                <a16:creationId xmlns:a16="http://schemas.microsoft.com/office/drawing/2014/main" id="{BD4CCB1A-44BF-4CE6-8D4F-D180246C0C8B}"/>
              </a:ext>
            </a:extLst>
          </p:cNvPr>
          <p:cNvSpPr txBox="1"/>
          <p:nvPr/>
        </p:nvSpPr>
        <p:spPr>
          <a:xfrm>
            <a:off x="7890553" y="5933073"/>
            <a:ext cx="4017195" cy="230832"/>
          </a:xfrm>
          <a:prstGeom prst="rect">
            <a:avLst/>
          </a:prstGeom>
          <a:noFill/>
        </p:spPr>
        <p:txBody>
          <a:bodyPr wrap="square" rtlCol="0">
            <a:spAutoFit/>
          </a:bodyPr>
          <a:lstStyle/>
          <a:p>
            <a:r>
              <a:rPr lang="en-US" sz="900">
                <a:hlinkClick r:id="rId3" tooltip="https://commons.wikimedia.org/wiki/File:University_of_North_Texas_September_2015_14_(Hurley_Administration_Building).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6646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a Conflict of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t>A financial conflict of interest related to research exists when a financial interest – or other opportunity for personal financial gain – is likely to compromise or influence—or </a:t>
            </a:r>
            <a:r>
              <a:rPr lang="en-US" sz="3200" i="1" dirty="0"/>
              <a:t>appear</a:t>
            </a:r>
            <a:r>
              <a:rPr lang="en-US" sz="3200" dirty="0"/>
              <a:t> to compromise or influence—the objective design, conduct, reporting, or direct administration of research. </a:t>
            </a:r>
          </a:p>
          <a:p>
            <a:r>
              <a:rPr lang="en-US" sz="3200" i="1" dirty="0"/>
              <a:t>Conflicts are a set of intersecting relationships; they are not inherently bad, but they must be properly managed to protect the integrity of UNT research. </a:t>
            </a:r>
          </a:p>
          <a:p>
            <a:pPr marL="342900" indent="-342900">
              <a:buAutoNum type="arabicPeriod"/>
            </a:pPr>
            <a:endParaRPr lang="en-US" dirty="0"/>
          </a:p>
        </p:txBody>
      </p:sp>
    </p:spTree>
    <p:extLst>
      <p:ext uri="{BB962C8B-B14F-4D97-AF65-F5344CB8AC3E}">
        <p14:creationId xmlns:p14="http://schemas.microsoft.com/office/powerpoint/2010/main" val="73979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600" b="1" dirty="0">
                <a:solidFill>
                  <a:srgbClr val="004A24"/>
                </a:solidFill>
              </a:rPr>
              <a:t>What is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t>Examples of an SFI include</a:t>
            </a:r>
            <a:r>
              <a:rPr lang="en-US" sz="3200" i="1" dirty="0"/>
              <a:t>:</a:t>
            </a:r>
          </a:p>
          <a:p>
            <a:pPr marL="457200" indent="-457200">
              <a:buFont typeface="Arial" panose="020B0604020202020204" pitchFamily="34" charset="0"/>
              <a:buChar char="•"/>
            </a:pPr>
            <a:r>
              <a:rPr lang="en-US" sz="3200" dirty="0"/>
              <a:t>Salary/Consulting Fee</a:t>
            </a:r>
          </a:p>
          <a:p>
            <a:pPr marL="457200" indent="-457200">
              <a:buFont typeface="Arial" panose="020B0604020202020204" pitchFamily="34" charset="0"/>
              <a:buChar char="•"/>
            </a:pPr>
            <a:r>
              <a:rPr lang="en-US" sz="3200" dirty="0"/>
              <a:t>Equity: stock, stock options, ownership</a:t>
            </a:r>
          </a:p>
          <a:p>
            <a:pPr marL="457200" indent="-457200">
              <a:buFont typeface="Arial" panose="020B0604020202020204" pitchFamily="34" charset="0"/>
              <a:buChar char="•"/>
            </a:pPr>
            <a:r>
              <a:rPr lang="en-US" sz="3200" dirty="0"/>
              <a:t>Income from Intellectual Property</a:t>
            </a:r>
          </a:p>
          <a:p>
            <a:pPr marL="457200" indent="-457200">
              <a:buFont typeface="Arial" panose="020B0604020202020204" pitchFamily="34" charset="0"/>
              <a:buChar char="•"/>
            </a:pPr>
            <a:r>
              <a:rPr lang="en-US" sz="3200" dirty="0"/>
              <a:t>Travel sponsored by outside agency</a:t>
            </a:r>
          </a:p>
          <a:p>
            <a:endParaRPr lang="en-US" sz="3200" dirty="0"/>
          </a:p>
          <a:p>
            <a:r>
              <a:rPr lang="en-US" sz="3200" dirty="0"/>
              <a:t>Report anything earned by investigator, spouse, or dependent children.</a:t>
            </a:r>
          </a:p>
          <a:p>
            <a:pPr marL="342900" indent="-342900">
              <a:buAutoNum type="arabicPeriod"/>
            </a:pPr>
            <a:endParaRPr lang="en-US" dirty="0"/>
          </a:p>
        </p:txBody>
      </p:sp>
      <p:pic>
        <p:nvPicPr>
          <p:cNvPr id="5" name="Picture 4" descr="A picture containing text, newspaper, alcohol, thread&#10;&#10;Description automatically generated">
            <a:extLst>
              <a:ext uri="{FF2B5EF4-FFF2-40B4-BE49-F238E27FC236}">
                <a16:creationId xmlns:a16="http://schemas.microsoft.com/office/drawing/2014/main" id="{E495F17D-FFE4-403F-94FF-2EA60BE95B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5089" y="2489486"/>
            <a:ext cx="4164030" cy="2776020"/>
          </a:xfrm>
          <a:prstGeom prst="rect">
            <a:avLst/>
          </a:prstGeom>
        </p:spPr>
      </p:pic>
      <p:sp>
        <p:nvSpPr>
          <p:cNvPr id="6" name="TextBox 5">
            <a:extLst>
              <a:ext uri="{FF2B5EF4-FFF2-40B4-BE49-F238E27FC236}">
                <a16:creationId xmlns:a16="http://schemas.microsoft.com/office/drawing/2014/main" id="{6DAAC765-1F6E-43B9-8671-8A0DBCB9BD60}"/>
              </a:ext>
            </a:extLst>
          </p:cNvPr>
          <p:cNvSpPr txBox="1"/>
          <p:nvPr/>
        </p:nvSpPr>
        <p:spPr>
          <a:xfrm>
            <a:off x="7795089" y="5335202"/>
            <a:ext cx="4164030" cy="230832"/>
          </a:xfrm>
          <a:prstGeom prst="rect">
            <a:avLst/>
          </a:prstGeom>
          <a:noFill/>
        </p:spPr>
        <p:txBody>
          <a:bodyPr wrap="square" rtlCol="0">
            <a:spAutoFit/>
          </a:bodyPr>
          <a:lstStyle/>
          <a:p>
            <a:r>
              <a:rPr lang="en-US" sz="900" dirty="0">
                <a:hlinkClick r:id="rId3" tooltip="https://www.quoteinspector.com/free-image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087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200" b="1" dirty="0">
                <a:solidFill>
                  <a:srgbClr val="004A24"/>
                </a:solidFill>
              </a:rPr>
              <a:t>What is a not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49" y="1266825"/>
            <a:ext cx="10949517" cy="5065871"/>
          </a:xfrm>
        </p:spPr>
        <p:txBody>
          <a:bodyPr/>
          <a:lstStyle/>
          <a:p>
            <a:r>
              <a:rPr lang="en-US" sz="3200" dirty="0"/>
              <a:t>Examples of non-SFI include</a:t>
            </a:r>
            <a:r>
              <a:rPr lang="en-US" sz="3200" i="1" dirty="0"/>
              <a:t>:</a:t>
            </a:r>
          </a:p>
          <a:p>
            <a:pPr marL="457200" indent="-457200">
              <a:buFont typeface="Arial" panose="020B0604020202020204" pitchFamily="34" charset="0"/>
              <a:buChar char="•"/>
            </a:pPr>
            <a:r>
              <a:rPr lang="en-US" sz="3200" dirty="0"/>
              <a:t>UNT Salary or UNT-funded travel</a:t>
            </a:r>
          </a:p>
          <a:p>
            <a:pPr marL="457200" indent="-457200">
              <a:buFont typeface="Arial" panose="020B0604020202020204" pitchFamily="34" charset="0"/>
              <a:buChar char="•"/>
            </a:pPr>
            <a:r>
              <a:rPr lang="en-US" sz="3200" dirty="0"/>
              <a:t>Investments like Mutual Funds or Retirement Accounts</a:t>
            </a:r>
          </a:p>
          <a:p>
            <a:pPr marL="1143000" lvl="1" indent="-457200"/>
            <a:r>
              <a:rPr lang="en-US" dirty="0"/>
              <a:t>Investigator is not directly controlling the investment</a:t>
            </a:r>
          </a:p>
          <a:p>
            <a:pPr marL="457200" indent="-457200">
              <a:buFont typeface="Arial" panose="020B0604020202020204" pitchFamily="34" charset="0"/>
              <a:buChar char="•"/>
            </a:pPr>
            <a:r>
              <a:rPr lang="en-US" sz="3200" dirty="0"/>
              <a:t>Income from seminars/lectures sponsored by a government agency, college/university, teaching hospital, or research institute affiliated with college/university. </a:t>
            </a:r>
          </a:p>
          <a:p>
            <a:pPr marL="457200" indent="-457200">
              <a:buFont typeface="Arial" panose="020B0604020202020204" pitchFamily="34" charset="0"/>
              <a:buChar char="•"/>
            </a:pPr>
            <a:r>
              <a:rPr lang="en-US" sz="3200" dirty="0"/>
              <a:t>Income from advisory committee or review panel from government agency, college/university, teaching hospital, or research institute affiliated with college/university. </a:t>
            </a:r>
          </a:p>
          <a:p>
            <a:pPr marL="457200" indent="-457200">
              <a:buFont typeface="Arial" panose="020B0604020202020204" pitchFamily="34" charset="0"/>
              <a:buChar char="•"/>
            </a:pPr>
            <a:endParaRPr lang="en-US" sz="3200" dirty="0"/>
          </a:p>
          <a:p>
            <a:endParaRPr lang="en-US" sz="3200" dirty="0"/>
          </a:p>
          <a:p>
            <a:endParaRPr lang="en-US" dirty="0"/>
          </a:p>
        </p:txBody>
      </p:sp>
    </p:spTree>
    <p:extLst>
      <p:ext uri="{BB962C8B-B14F-4D97-AF65-F5344CB8AC3E}">
        <p14:creationId xmlns:p14="http://schemas.microsoft.com/office/powerpoint/2010/main" val="145721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Why should you care about COIs?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3551754"/>
          </a:xfrm>
        </p:spPr>
        <p:txBody>
          <a:bodyPr/>
          <a:lstStyle/>
          <a:p>
            <a:pPr marL="285750" indent="-285750">
              <a:buFont typeface="Arial" panose="020B0604020202020204" pitchFamily="34" charset="0"/>
              <a:buChar char="•"/>
            </a:pPr>
            <a:r>
              <a:rPr lang="en-US" sz="3200" dirty="0"/>
              <a:t>Public may lose trust in the University</a:t>
            </a:r>
          </a:p>
          <a:p>
            <a:pPr marL="285750" indent="-285750">
              <a:buFont typeface="Arial" panose="020B0604020202020204" pitchFamily="34" charset="0"/>
              <a:buChar char="•"/>
            </a:pPr>
            <a:r>
              <a:rPr lang="en-US" sz="3200" dirty="0"/>
              <a:t>Loss of investigator/faculty member credibility in the academic community</a:t>
            </a:r>
          </a:p>
          <a:p>
            <a:pPr marL="285750" indent="-285750">
              <a:buFont typeface="Arial" panose="020B0604020202020204" pitchFamily="34" charset="0"/>
              <a:buChar char="•"/>
            </a:pPr>
            <a:r>
              <a:rPr lang="en-US" sz="3200" dirty="0"/>
              <a:t>Protection of human subjects and integrity of research may be compromised</a:t>
            </a:r>
          </a:p>
          <a:p>
            <a:pPr marL="285750" indent="-285750">
              <a:buFont typeface="Arial" panose="020B0604020202020204" pitchFamily="34" charset="0"/>
              <a:buChar char="•"/>
            </a:pPr>
            <a:r>
              <a:rPr lang="en-US" sz="3200" dirty="0"/>
              <a:t>University may lose research funding</a:t>
            </a:r>
          </a:p>
          <a:p>
            <a:pPr marL="342900" indent="-342900">
              <a:buAutoNum type="arabicPeriod"/>
            </a:pPr>
            <a:endParaRPr lang="en-US" dirty="0"/>
          </a:p>
        </p:txBody>
      </p:sp>
      <p:pic>
        <p:nvPicPr>
          <p:cNvPr id="7" name="Picture 6">
            <a:extLst>
              <a:ext uri="{FF2B5EF4-FFF2-40B4-BE49-F238E27FC236}">
                <a16:creationId xmlns:a16="http://schemas.microsoft.com/office/drawing/2014/main" id="{DFA20E6C-B40D-4CD8-9CA7-903B5E219626}"/>
              </a:ext>
            </a:extLst>
          </p:cNvPr>
          <p:cNvPicPr>
            <a:picLocks noChangeAspect="1"/>
          </p:cNvPicPr>
          <p:nvPr/>
        </p:nvPicPr>
        <p:blipFill>
          <a:blip r:embed="rId2"/>
          <a:stretch>
            <a:fillRect/>
          </a:stretch>
        </p:blipFill>
        <p:spPr>
          <a:xfrm>
            <a:off x="7212458" y="3632550"/>
            <a:ext cx="4585881" cy="302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71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PHS Agencies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t>Agency for Healthcare Research and Quality (AHRQ)</a:t>
            </a:r>
          </a:p>
          <a:p>
            <a:pPr marL="342900" lvl="0" indent="-342900">
              <a:buFont typeface="Arial" panose="020B0604020202020204" pitchFamily="34" charset="0"/>
              <a:buChar char="•"/>
            </a:pPr>
            <a:r>
              <a:rPr lang="en-US" sz="2400" dirty="0"/>
              <a:t>Agency for Toxic Substances and Disease Registry (ATSDR)</a:t>
            </a:r>
          </a:p>
          <a:p>
            <a:pPr marL="342900" lvl="0" indent="-342900">
              <a:buFont typeface="Arial" panose="020B0604020202020204" pitchFamily="34" charset="0"/>
              <a:buChar char="•"/>
            </a:pPr>
            <a:r>
              <a:rPr lang="en-US" sz="2400" dirty="0"/>
              <a:t>Centers for Disease Control and Prevention (CDC)</a:t>
            </a:r>
          </a:p>
          <a:p>
            <a:pPr marL="342900" lvl="0" indent="-342900">
              <a:buFont typeface="Arial" panose="020B0604020202020204" pitchFamily="34" charset="0"/>
              <a:buChar char="•"/>
            </a:pPr>
            <a:r>
              <a:rPr lang="en-US" sz="2400" dirty="0"/>
              <a:t>Food and Drug Administration (FDA)</a:t>
            </a:r>
          </a:p>
          <a:p>
            <a:pPr marL="342900" lvl="0" indent="-342900">
              <a:buFont typeface="Arial" panose="020B0604020202020204" pitchFamily="34" charset="0"/>
              <a:buChar char="•"/>
            </a:pPr>
            <a:r>
              <a:rPr lang="en-US" sz="2400" dirty="0"/>
              <a:t>Health Resources and Services Administration (HRSA)</a:t>
            </a:r>
          </a:p>
          <a:p>
            <a:pPr marL="342900" lvl="0" indent="-342900">
              <a:buFont typeface="Arial" panose="020B0604020202020204" pitchFamily="34" charset="0"/>
              <a:buChar char="•"/>
            </a:pPr>
            <a:r>
              <a:rPr lang="en-US" sz="2400" dirty="0"/>
              <a:t>Indian Health Service (IHS)</a:t>
            </a:r>
          </a:p>
          <a:p>
            <a:pPr marL="342900" lvl="0" indent="-342900">
              <a:buFont typeface="Arial" panose="020B0604020202020204" pitchFamily="34" charset="0"/>
              <a:buChar char="•"/>
            </a:pPr>
            <a:r>
              <a:rPr lang="en-US" sz="2400" b="1" dirty="0"/>
              <a:t>National Institutes of Health (NIH)</a:t>
            </a:r>
          </a:p>
          <a:p>
            <a:pPr marL="342900" lvl="0" indent="-342900">
              <a:buFont typeface="Arial" panose="020B0604020202020204" pitchFamily="34" charset="0"/>
              <a:buChar char="•"/>
            </a:pPr>
            <a:r>
              <a:rPr lang="en-US" sz="2400" dirty="0"/>
              <a:t>Office of the Assistant Secretary for Health (OASH)</a:t>
            </a:r>
          </a:p>
          <a:p>
            <a:pPr marL="342900" lvl="0" indent="-342900">
              <a:buFont typeface="Arial" panose="020B0604020202020204" pitchFamily="34" charset="0"/>
              <a:buChar char="•"/>
            </a:pPr>
            <a:r>
              <a:rPr lang="en-US" sz="2400" dirty="0"/>
              <a:t>Office of the Assistant Secretary for Preparedness and Response (ASPR)</a:t>
            </a:r>
          </a:p>
          <a:p>
            <a:pPr marL="342900" lvl="0" indent="-342900">
              <a:buFont typeface="Arial" panose="020B0604020202020204" pitchFamily="34" charset="0"/>
              <a:buChar char="•"/>
            </a:pPr>
            <a:r>
              <a:rPr lang="en-US" sz="2400" dirty="0"/>
              <a:t>Office of Global Affairs (OG)</a:t>
            </a:r>
          </a:p>
          <a:p>
            <a:pPr marL="342900" lvl="0" indent="-342900">
              <a:buFont typeface="Arial" panose="020B0604020202020204" pitchFamily="34" charset="0"/>
              <a:buChar char="•"/>
            </a:pPr>
            <a:r>
              <a:rPr lang="en-US" sz="2400" dirty="0"/>
              <a:t>Substance Abuse and Mental Health Services Administration (SAMHSA</a:t>
            </a:r>
            <a:r>
              <a:rPr lang="en-US" dirty="0"/>
              <a: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551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a428317df899741666f305af4154b680">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3d313dda23eafefc0475e4360c206758"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7C5DCD-5C3D-4574-8164-79580D4F6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d7131-16a9-4ada-8185-97495aeeb649"/>
    <ds:schemaRef ds:uri="14996934-da95-4fdd-8e71-d3b67b284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E25EB-15BB-4470-A761-B48118994964}">
  <ds:schemaRefs>
    <ds:schemaRef ds:uri="http://schemas.microsoft.com/sharepoint/v3/contenttype/forms"/>
  </ds:schemaRefs>
</ds:datastoreItem>
</file>

<file path=customXml/itemProps3.xml><?xml version="1.0" encoding="utf-8"?>
<ds:datastoreItem xmlns:ds="http://schemas.openxmlformats.org/officeDocument/2006/customXml" ds:itemID="{1856231D-9A1F-46E2-A680-44D244BA91BC}">
  <ds:schemaRefs>
    <ds:schemaRef ds:uri="http://purl.org/dc/terms/"/>
    <ds:schemaRef ds:uri="http://www.w3.org/XML/1998/namespace"/>
    <ds:schemaRef ds:uri="http://schemas.microsoft.com/office/2006/documentManagement/types"/>
    <ds:schemaRef ds:uri="http://purl.org/dc/dcmitype/"/>
    <ds:schemaRef ds:uri="http://purl.org/dc/elements/1.1/"/>
    <ds:schemaRef ds:uri="998d7131-16a9-4ada-8185-97495aeeb649"/>
    <ds:schemaRef ds:uri="http://schemas.microsoft.com/office/2006/metadata/properties"/>
    <ds:schemaRef ds:uri="http://schemas.microsoft.com/office/infopath/2007/PartnerControls"/>
    <ds:schemaRef ds:uri="http://schemas.openxmlformats.org/package/2006/metadata/core-properties"/>
    <ds:schemaRef ds:uri="14996934-da95-4fdd-8e71-d3b67b28427a"/>
  </ds:schemaRefs>
</ds:datastoreItem>
</file>

<file path=docProps/app.xml><?xml version="1.0" encoding="utf-8"?>
<Properties xmlns="http://schemas.openxmlformats.org/officeDocument/2006/extended-properties" xmlns:vt="http://schemas.openxmlformats.org/officeDocument/2006/docPropsVTypes">
  <TotalTime>11547</TotalTime>
  <Words>1320</Words>
  <Application>Microsoft Office PowerPoint</Application>
  <PresentationFormat>Widescreen</PresentationFormat>
  <Paragraphs>204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Regular</vt:lpstr>
      <vt:lpstr>Helvetica</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McMullen, Christopher</cp:lastModifiedBy>
  <cp:revision>103</cp:revision>
  <cp:lastPrinted>2019-10-14T17:07:34Z</cp:lastPrinted>
  <dcterms:created xsi:type="dcterms:W3CDTF">2019-07-08T18:39:15Z</dcterms:created>
  <dcterms:modified xsi:type="dcterms:W3CDTF">2024-02-28T20:53:54Z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