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67" r:id="rId2"/>
    <p:sldId id="311" r:id="rId3"/>
    <p:sldId id="270" r:id="rId4"/>
    <p:sldId id="315" r:id="rId5"/>
    <p:sldId id="317" r:id="rId6"/>
    <p:sldId id="323" r:id="rId7"/>
    <p:sldId id="300" r:id="rId8"/>
    <p:sldId id="318" r:id="rId9"/>
    <p:sldId id="319" r:id="rId10"/>
    <p:sldId id="320" r:id="rId11"/>
    <p:sldId id="321" r:id="rId12"/>
    <p:sldId id="322" r:id="rId13"/>
    <p:sldId id="324" r:id="rId14"/>
    <p:sldId id="301" r:id="rId15"/>
    <p:sldId id="312" r:id="rId16"/>
    <p:sldId id="313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14" r:id="rId29"/>
    <p:sldId id="27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3E"/>
    <a:srgbClr val="004A24"/>
    <a:srgbClr val="077B3B"/>
    <a:srgbClr val="00A651"/>
    <a:srgbClr val="00A44E"/>
    <a:srgbClr val="8AC44A"/>
    <a:srgbClr val="007B3B"/>
    <a:srgbClr val="079418"/>
    <a:srgbClr val="74C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25"/>
    <p:restoredTop sz="94541"/>
  </p:normalViewPr>
  <p:slideViewPr>
    <p:cSldViewPr snapToGrid="0" snapToObjects="1">
      <p:cViewPr varScale="1">
        <p:scale>
          <a:sx n="62" d="100"/>
          <a:sy n="62" d="100"/>
        </p:scale>
        <p:origin x="6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69FC2-DFDE-4ED4-B3B9-21D38E6D1D9F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B173B-F9AE-4CD2-AF4D-FCB2C1644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9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3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0E7C09-85A1-C347-BD36-1D230C7725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1599" y="4366579"/>
            <a:ext cx="4307841" cy="43910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US" sz="2800" b="0" i="0" u="none" strike="noStrike" baseline="0" smtClean="0">
                <a:effectLst/>
                <a:latin typeface="Calibri Regular"/>
              </a:defRPr>
            </a:lvl1pPr>
          </a:lstStyle>
          <a:p>
            <a:pPr lvl="0">
              <a:spcBef>
                <a:spcPts val="1600"/>
              </a:spcBef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Segoe UI"/>
              </a:rPr>
              <a:t>Slide Title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8784AB-3752-A44B-9D82-F3D2CCF84D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11600" y="5008563"/>
            <a:ext cx="4308475" cy="16557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i="0" u="none" strike="noStrike" baseline="0" smtClean="0">
                <a:solidFill>
                  <a:schemeClr val="tx1"/>
                </a:solidFill>
                <a:effectLst/>
                <a:latin typeface="+mn-lt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/>
              <a:t>Mauris</a:t>
            </a:r>
            <a:r>
              <a:rPr lang="en-US" sz="1400" dirty="0"/>
              <a:t> </a:t>
            </a:r>
            <a:r>
              <a:rPr lang="en-US" sz="1400" dirty="0" err="1"/>
              <a:t>accumsan</a:t>
            </a:r>
            <a:r>
              <a:rPr lang="en-US" sz="1400" dirty="0"/>
              <a:t> </a:t>
            </a:r>
            <a:r>
              <a:rPr lang="en-US" sz="1400" dirty="0" err="1"/>
              <a:t>purus</a:t>
            </a:r>
            <a:r>
              <a:rPr lang="en-US" sz="1400" dirty="0"/>
              <a:t> in </a:t>
            </a:r>
            <a:r>
              <a:rPr lang="en-US" sz="1400" dirty="0" err="1"/>
              <a:t>quam</a:t>
            </a:r>
            <a:r>
              <a:rPr lang="en-US" sz="1400" dirty="0"/>
              <a:t> </a:t>
            </a:r>
            <a:r>
              <a:rPr lang="en-US" sz="1400" dirty="0" err="1"/>
              <a:t>lobortis</a:t>
            </a:r>
            <a:r>
              <a:rPr lang="en-US" sz="1400" dirty="0"/>
              <a:t> pharetra. </a:t>
            </a:r>
            <a:r>
              <a:rPr lang="en-US" sz="1400" dirty="0" err="1"/>
              <a:t>Proin</a:t>
            </a:r>
            <a:r>
              <a:rPr lang="en-US" sz="1400" dirty="0"/>
              <a:t> sit </a:t>
            </a:r>
            <a:r>
              <a:rPr lang="en-US" sz="1400" dirty="0" err="1"/>
              <a:t>amet</a:t>
            </a:r>
            <a:r>
              <a:rPr lang="en-US" sz="1400" dirty="0"/>
              <a:t> </a:t>
            </a:r>
            <a:r>
              <a:rPr lang="en-US" sz="1400" dirty="0" err="1"/>
              <a:t>elementum</a:t>
            </a:r>
            <a:r>
              <a:rPr lang="en-US" sz="1400" dirty="0"/>
              <a:t> </a:t>
            </a:r>
            <a:r>
              <a:rPr lang="en-US" sz="1400" dirty="0" err="1"/>
              <a:t>turpis</a:t>
            </a:r>
            <a:r>
              <a:rPr lang="en-US" sz="1400" dirty="0"/>
              <a:t>. </a:t>
            </a:r>
            <a:r>
              <a:rPr lang="en-US" sz="1400" dirty="0" err="1"/>
              <a:t>Vivamus</a:t>
            </a:r>
            <a:r>
              <a:rPr lang="en-US" sz="1400" dirty="0"/>
              <a:t> </a:t>
            </a:r>
            <a:r>
              <a:rPr lang="en-US" sz="1400" dirty="0" err="1"/>
              <a:t>sodales</a:t>
            </a:r>
            <a:r>
              <a:rPr lang="en-US" sz="1400" dirty="0"/>
              <a:t> magna id pulvinar </a:t>
            </a:r>
            <a:r>
              <a:rPr lang="en-US" sz="1400" dirty="0" err="1"/>
              <a:t>pretium</a:t>
            </a:r>
            <a:r>
              <a:rPr lang="en-US" sz="1400" dirty="0"/>
              <a:t>. </a:t>
            </a:r>
            <a:r>
              <a:rPr lang="en-US" sz="1400" dirty="0" err="1"/>
              <a:t>Phasellus</a:t>
            </a:r>
            <a:r>
              <a:rPr lang="en-US" sz="1400" dirty="0"/>
              <a:t> porta ipsum </a:t>
            </a:r>
            <a:r>
              <a:rPr lang="en-US" sz="1400" dirty="0" err="1"/>
              <a:t>nec</a:t>
            </a:r>
            <a:r>
              <a:rPr lang="en-US" sz="1400" dirty="0"/>
              <a:t> </a:t>
            </a:r>
            <a:r>
              <a:rPr lang="en-US" sz="1400" dirty="0" err="1"/>
              <a:t>euismod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. </a:t>
            </a:r>
            <a:r>
              <a:rPr lang="en-US" sz="1400" dirty="0" err="1"/>
              <a:t>Aliquam</a:t>
            </a:r>
            <a:r>
              <a:rPr lang="en-US" sz="1400" dirty="0"/>
              <a:t> </a:t>
            </a:r>
            <a:r>
              <a:rPr lang="en-US" sz="1400" dirty="0" err="1"/>
              <a:t>ultrices</a:t>
            </a:r>
            <a:r>
              <a:rPr lang="en-US" sz="1400" dirty="0"/>
              <a:t>, </a:t>
            </a:r>
            <a:r>
              <a:rPr lang="en-US" sz="1400" dirty="0" err="1"/>
              <a:t>justo</a:t>
            </a:r>
            <a:r>
              <a:rPr lang="en-US" sz="1400" dirty="0"/>
              <a:t> </a:t>
            </a:r>
            <a:r>
              <a:rPr lang="en-US" sz="1400" dirty="0" err="1"/>
              <a:t>quis</a:t>
            </a:r>
            <a:r>
              <a:rPr lang="en-US" sz="1400" dirty="0"/>
              <a:t> semper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3C1BF43-167B-404A-8DED-4E203311E0FD}"/>
              </a:ext>
            </a:extLst>
          </p:cNvPr>
          <p:cNvSpPr/>
          <p:nvPr userDrawn="1"/>
        </p:nvSpPr>
        <p:spPr>
          <a:xfrm>
            <a:off x="4446928" y="763908"/>
            <a:ext cx="3237181" cy="3237181"/>
          </a:xfrm>
          <a:prstGeom prst="ellipse">
            <a:avLst/>
          </a:prstGeom>
          <a:solidFill>
            <a:srgbClr val="00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6958F9-1290-544E-A4D9-C155090F0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9346" y="1747341"/>
            <a:ext cx="2752344" cy="127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8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59F1FB-5E2C-514C-8EE1-7A1EB1EF3DF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A44E"/>
              </a:gs>
              <a:gs pos="100000">
                <a:srgbClr val="004A2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2C30F20-235F-174D-B487-D6643917E8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1599" y="4366579"/>
            <a:ext cx="4307841" cy="43910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US" dirty="0" smtClean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1600"/>
              </a:spcBef>
            </a:pPr>
            <a:r>
              <a:rPr lang="en-US" sz="2800" dirty="0"/>
              <a:t>Slide Title Here</a:t>
            </a:r>
            <a:endParaRPr lang="en-US" b="0" i="0" u="none" strike="noStrike" dirty="0">
              <a:solidFill>
                <a:srgbClr val="000000"/>
              </a:solidFill>
              <a:effectLst/>
              <a:latin typeface="Segoe UI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D4B792E-BBD3-EA46-9052-2846A6BC14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11600" y="5008563"/>
            <a:ext cx="4308475" cy="16557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i="0" u="none" strike="noStrike" baseline="0" smtClean="0">
                <a:solidFill>
                  <a:schemeClr val="bg1"/>
                </a:solidFill>
                <a:effectLst/>
                <a:latin typeface="+mn-lt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/>
              <a:t>Mauris</a:t>
            </a:r>
            <a:r>
              <a:rPr lang="en-US" sz="1400" dirty="0"/>
              <a:t> </a:t>
            </a:r>
            <a:r>
              <a:rPr lang="en-US" sz="1400" dirty="0" err="1"/>
              <a:t>accumsan</a:t>
            </a:r>
            <a:r>
              <a:rPr lang="en-US" sz="1400" dirty="0"/>
              <a:t> </a:t>
            </a:r>
            <a:r>
              <a:rPr lang="en-US" sz="1400" dirty="0" err="1"/>
              <a:t>purus</a:t>
            </a:r>
            <a:r>
              <a:rPr lang="en-US" sz="1400" dirty="0"/>
              <a:t> in </a:t>
            </a:r>
            <a:r>
              <a:rPr lang="en-US" sz="1400" dirty="0" err="1"/>
              <a:t>quam</a:t>
            </a:r>
            <a:r>
              <a:rPr lang="en-US" sz="1400" dirty="0"/>
              <a:t> </a:t>
            </a:r>
            <a:r>
              <a:rPr lang="en-US" sz="1400" dirty="0" err="1"/>
              <a:t>lobortis</a:t>
            </a:r>
            <a:r>
              <a:rPr lang="en-US" sz="1400" dirty="0"/>
              <a:t> pharetra. </a:t>
            </a:r>
            <a:r>
              <a:rPr lang="en-US" sz="1400" dirty="0" err="1"/>
              <a:t>Proin</a:t>
            </a:r>
            <a:r>
              <a:rPr lang="en-US" sz="1400" dirty="0"/>
              <a:t> sit </a:t>
            </a:r>
            <a:r>
              <a:rPr lang="en-US" sz="1400" dirty="0" err="1"/>
              <a:t>amet</a:t>
            </a:r>
            <a:r>
              <a:rPr lang="en-US" sz="1400" dirty="0"/>
              <a:t> </a:t>
            </a:r>
            <a:r>
              <a:rPr lang="en-US" sz="1400" dirty="0" err="1"/>
              <a:t>elementum</a:t>
            </a:r>
            <a:r>
              <a:rPr lang="en-US" sz="1400" dirty="0"/>
              <a:t> </a:t>
            </a:r>
            <a:r>
              <a:rPr lang="en-US" sz="1400" dirty="0" err="1"/>
              <a:t>turpis</a:t>
            </a:r>
            <a:r>
              <a:rPr lang="en-US" sz="1400" dirty="0"/>
              <a:t>. </a:t>
            </a:r>
            <a:r>
              <a:rPr lang="en-US" sz="1400" dirty="0" err="1"/>
              <a:t>Vivamus</a:t>
            </a:r>
            <a:r>
              <a:rPr lang="en-US" sz="1400" dirty="0"/>
              <a:t> </a:t>
            </a:r>
            <a:r>
              <a:rPr lang="en-US" sz="1400" dirty="0" err="1"/>
              <a:t>sodales</a:t>
            </a:r>
            <a:r>
              <a:rPr lang="en-US" sz="1400" dirty="0"/>
              <a:t> magna id pulvinar </a:t>
            </a:r>
            <a:r>
              <a:rPr lang="en-US" sz="1400" dirty="0" err="1"/>
              <a:t>pretium</a:t>
            </a:r>
            <a:r>
              <a:rPr lang="en-US" sz="1400" dirty="0"/>
              <a:t>. </a:t>
            </a:r>
            <a:r>
              <a:rPr lang="en-US" sz="1400" dirty="0" err="1"/>
              <a:t>Phasellus</a:t>
            </a:r>
            <a:r>
              <a:rPr lang="en-US" sz="1400" dirty="0"/>
              <a:t> porta ipsum </a:t>
            </a:r>
            <a:r>
              <a:rPr lang="en-US" sz="1400" dirty="0" err="1"/>
              <a:t>nec</a:t>
            </a:r>
            <a:r>
              <a:rPr lang="en-US" sz="1400" dirty="0"/>
              <a:t> </a:t>
            </a:r>
            <a:r>
              <a:rPr lang="en-US" sz="1400" dirty="0" err="1"/>
              <a:t>euismod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. </a:t>
            </a:r>
            <a:r>
              <a:rPr lang="en-US" sz="1400" dirty="0" err="1"/>
              <a:t>Aliquam</a:t>
            </a:r>
            <a:r>
              <a:rPr lang="en-US" sz="1400" dirty="0"/>
              <a:t> </a:t>
            </a:r>
            <a:r>
              <a:rPr lang="en-US" sz="1400" dirty="0" err="1"/>
              <a:t>ultrices</a:t>
            </a:r>
            <a:r>
              <a:rPr lang="en-US" sz="1400" dirty="0"/>
              <a:t>, </a:t>
            </a:r>
            <a:r>
              <a:rPr lang="en-US" sz="1400" dirty="0" err="1"/>
              <a:t>justo</a:t>
            </a:r>
            <a:r>
              <a:rPr lang="en-US" sz="1400" dirty="0"/>
              <a:t> </a:t>
            </a:r>
            <a:r>
              <a:rPr lang="en-US" sz="1400" dirty="0" err="1"/>
              <a:t>quis</a:t>
            </a:r>
            <a:r>
              <a:rPr lang="en-US" sz="1400" dirty="0"/>
              <a:t> semper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83217F-EF53-454B-993D-E0F772248784}"/>
              </a:ext>
            </a:extLst>
          </p:cNvPr>
          <p:cNvSpPr/>
          <p:nvPr userDrawn="1"/>
        </p:nvSpPr>
        <p:spPr>
          <a:xfrm>
            <a:off x="4446683" y="695669"/>
            <a:ext cx="3237181" cy="3237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ED3F9B-EE06-3047-9AAE-7CF23F171A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2681" y="1680755"/>
            <a:ext cx="2745184" cy="126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8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5E821-9602-8B43-B24F-C0C7DEF063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2325" y="2631759"/>
            <a:ext cx="8667750" cy="873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/>
            </a:lvl1pPr>
          </a:lstStyle>
          <a:p>
            <a:pPr lvl="0"/>
            <a:r>
              <a:rPr lang="en-US" dirty="0"/>
              <a:t>Very Large Headline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6C1644D-226D-1A4D-8637-0158912CDB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92325" y="3637598"/>
            <a:ext cx="8667750" cy="2448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77DB744-F5DA-4B4B-B306-566B72C091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9476" y="0"/>
            <a:ext cx="419252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0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077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2C9595-0EA3-D84B-B804-E01A3FC5DA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51239" y="0"/>
            <a:ext cx="3840761" cy="873442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D028BE1-628E-C845-BC44-E884D945FA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2325" y="2631759"/>
            <a:ext cx="8667750" cy="873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Very Large Headline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F02F72D-84BA-CE4B-9DF3-FC49E4CE2E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92325" y="3637598"/>
            <a:ext cx="8667750" cy="2448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183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6D0D23-7F98-C641-88F6-FE6D8AEF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95283" y="1778318"/>
            <a:ext cx="4176077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18F94F7-6A0C-4842-97A6-ACC772E679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5283" y="2133600"/>
            <a:ext cx="5679757" cy="853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AA48E5-92BB-6946-953B-AC27C5395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282"/>
          <a:stretch/>
        </p:blipFill>
        <p:spPr>
          <a:xfrm>
            <a:off x="9783730" y="0"/>
            <a:ext cx="2408270" cy="1634057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C738E9-0CF9-D840-A14B-E1FACA560A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1205" y="1589881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EBC0744-1C0D-8A4E-9A74-5B20FDEC08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21205" y="3367431"/>
            <a:ext cx="732155" cy="732155"/>
          </a:xfrm>
          <a:prstGeom prst="ellipse">
            <a:avLst/>
          </a:prstGeom>
          <a:solidFill>
            <a:srgbClr val="007B3B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F2A377BB-0714-DD4C-80FE-85B366A98F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31047" y="5095108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0BB2566-BA77-DA4D-8AE9-AB7266B6FD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95283" y="3531104"/>
            <a:ext cx="4176077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58912CC-E0BC-BC43-8A1E-EE3F00B3B1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5283" y="3886386"/>
            <a:ext cx="5679757" cy="853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4BF3DBAD-AE6F-A742-B177-934C84760C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95283" y="5289897"/>
            <a:ext cx="4176077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A5F64050-BBE0-6141-A55E-19C9B49423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95283" y="5645179"/>
            <a:ext cx="5679757" cy="853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10D1966-0F17-4F47-A1D0-2100A95FD5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95283" y="737685"/>
            <a:ext cx="5974397" cy="42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324318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10D1966-0F17-4F47-A1D0-2100A95FD5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84" y="1486747"/>
            <a:ext cx="7107396" cy="1751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DA05E9A-A537-F34A-ABA1-52DBF38C40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07674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17DC69A-FED7-9149-B451-D971805BAE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7674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C375D517-4746-E942-9E60-0A18D5CA6FD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07674" y="3854476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2385BFDE-CF4D-4F49-8049-ABD9DB742C8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2284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DCFE16C2-82E9-8740-8C87-20DB3E13203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2284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0FDC6856-C94B-2044-A250-C8197993944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92284" y="3854476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1B3DAE5D-32C0-1D43-8236-574C048D0FE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95988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245E4E13-C49D-BF4A-985A-3B95BE7906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95988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B4724838-E9BD-BB48-A347-3D9240219B5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95988" y="3854476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501F45E9-39DB-414E-9EEB-1E6ECD1FA8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24559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0A5A593D-C0FD-4E46-82D5-69FF869316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24559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25A718CA-3C44-754A-B2CC-F173F1B2E2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24559" y="3854476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D5C5AA7-0F01-4D9E-8DA3-91A261108C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282"/>
          <a:stretch/>
        </p:blipFill>
        <p:spPr>
          <a:xfrm>
            <a:off x="9783730" y="0"/>
            <a:ext cx="2408270" cy="16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86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49" r:id="rId4"/>
    <p:sldLayoutId id="2147483652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-andiakbar.blogspot.com/2011/09/avril-lavigne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University_of_North_Texas_September_2015_14_(Hurley_Administration_Building)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1794C-526F-A443-A4BE-0FD55700BF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9964" y="4366579"/>
            <a:ext cx="7232072" cy="439101"/>
          </a:xfrm>
        </p:spPr>
        <p:txBody>
          <a:bodyPr/>
          <a:lstStyle/>
          <a:p>
            <a:r>
              <a:rPr lang="en-US" sz="4000" dirty="0"/>
              <a:t>Responsible Conduct of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9700E-C830-D34E-8837-2592101D20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57055" y="5008563"/>
            <a:ext cx="6677891" cy="1655762"/>
          </a:xfrm>
        </p:spPr>
        <p:txBody>
          <a:bodyPr/>
          <a:lstStyle/>
          <a:p>
            <a:r>
              <a:rPr lang="en-US" sz="2400" b="1" dirty="0"/>
              <a:t>International Affiliations</a:t>
            </a:r>
          </a:p>
          <a:p>
            <a:r>
              <a:rPr lang="en-US" sz="2400" b="1" dirty="0"/>
              <a:t>October 17, 2023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13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525303"/>
            <a:ext cx="9487613" cy="741523"/>
          </a:xfrm>
        </p:spPr>
        <p:txBody>
          <a:bodyPr/>
          <a:lstStyle/>
          <a:p>
            <a:r>
              <a:rPr lang="en-US" sz="4000" b="1" dirty="0">
                <a:solidFill>
                  <a:srgbClr val="004A24"/>
                </a:solidFill>
              </a:rPr>
              <a:t>What do I need to disclose?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950" y="1900718"/>
            <a:ext cx="10407649" cy="443197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Agreements &amp; Contracts</a:t>
            </a:r>
          </a:p>
          <a:p>
            <a:pPr marL="1143000" lvl="1" indent="-457200"/>
            <a:r>
              <a:rPr lang="en-US" sz="3000" dirty="0"/>
              <a:t>Living allowances</a:t>
            </a:r>
          </a:p>
          <a:p>
            <a:pPr marL="1143000" lvl="1" indent="-457200"/>
            <a:r>
              <a:rPr lang="en-US" sz="3000" dirty="0"/>
              <a:t>Consulting</a:t>
            </a:r>
          </a:p>
          <a:p>
            <a:pPr marL="1143000" lvl="1" indent="-457200"/>
            <a:r>
              <a:rPr lang="en-US" sz="3000" dirty="0"/>
              <a:t>Honorariums</a:t>
            </a:r>
          </a:p>
          <a:p>
            <a:pPr marL="1143000" lvl="1" indent="-457200"/>
            <a:r>
              <a:rPr lang="en-US" sz="3000" dirty="0"/>
              <a:t>Summer contracts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A0388-70D6-4FE1-A118-288456AC1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533" y="3049384"/>
            <a:ext cx="6366404" cy="209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06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525303"/>
            <a:ext cx="9487613" cy="741523"/>
          </a:xfrm>
        </p:spPr>
        <p:txBody>
          <a:bodyPr/>
          <a:lstStyle/>
          <a:p>
            <a:r>
              <a:rPr lang="en-US" sz="4000" b="1" dirty="0">
                <a:solidFill>
                  <a:srgbClr val="004A24"/>
                </a:solidFill>
              </a:rPr>
              <a:t>What do I need to disclose?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950" y="1900718"/>
            <a:ext cx="10407649" cy="443197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Travel</a:t>
            </a:r>
          </a:p>
          <a:p>
            <a:pPr marL="1143000" lvl="1" indent="-457200"/>
            <a:r>
              <a:rPr lang="en-US" sz="3000" dirty="0"/>
              <a:t>any travel that is paid for or reimbursed by a foreign entity that was NOT processed through UNT procedures and processes</a:t>
            </a:r>
          </a:p>
          <a:p>
            <a:pPr marL="1600200" lvl="2" indent="-457200"/>
            <a:r>
              <a:rPr lang="en-US" sz="2600" dirty="0"/>
              <a:t>Registration Fees</a:t>
            </a:r>
          </a:p>
          <a:p>
            <a:pPr marL="1600200" lvl="2" indent="-457200"/>
            <a:r>
              <a:rPr lang="en-US" sz="2600" dirty="0"/>
              <a:t>Accommodations</a:t>
            </a:r>
          </a:p>
          <a:p>
            <a:pPr marL="1600200" lvl="2" indent="-457200"/>
            <a:r>
              <a:rPr lang="en-US" sz="2600" dirty="0"/>
              <a:t>Meals</a:t>
            </a:r>
          </a:p>
          <a:p>
            <a:pPr marL="1600200" lvl="2" indent="-457200"/>
            <a:r>
              <a:rPr lang="en-US" sz="2600" dirty="0"/>
              <a:t>Transportation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2129A8-37DC-4D16-AD6A-1D142182E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8999"/>
            <a:ext cx="5143500" cy="313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05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525303"/>
            <a:ext cx="9487613" cy="741523"/>
          </a:xfrm>
        </p:spPr>
        <p:txBody>
          <a:bodyPr/>
          <a:lstStyle/>
          <a:p>
            <a:r>
              <a:rPr lang="en-US" sz="4000" b="1" dirty="0">
                <a:solidFill>
                  <a:srgbClr val="004A24"/>
                </a:solidFill>
              </a:rPr>
              <a:t>What do I need to disclose?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950" y="1900718"/>
            <a:ext cx="10407649" cy="443197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Visitors</a:t>
            </a:r>
          </a:p>
          <a:p>
            <a:pPr marL="1143000" lvl="1" indent="-457200"/>
            <a:r>
              <a:rPr lang="en-US" sz="3000" dirty="0"/>
              <a:t>Any visitors not part of Visiting Scholars Program</a:t>
            </a:r>
          </a:p>
          <a:p>
            <a:pPr marL="1143000" lvl="1" indent="-457200"/>
            <a:r>
              <a:rPr lang="en-US" sz="3000" dirty="0"/>
              <a:t>Providing access to:</a:t>
            </a:r>
          </a:p>
          <a:p>
            <a:pPr marL="1600200" lvl="2" indent="-457200"/>
            <a:r>
              <a:rPr lang="en-US" sz="2600" dirty="0"/>
              <a:t>Equipment</a:t>
            </a:r>
          </a:p>
          <a:p>
            <a:pPr marL="1600200" lvl="2" indent="-457200"/>
            <a:r>
              <a:rPr lang="en-US" sz="2600" dirty="0"/>
              <a:t>Materials</a:t>
            </a:r>
          </a:p>
          <a:p>
            <a:pPr marL="1600200" lvl="2" indent="-457200"/>
            <a:r>
              <a:rPr lang="en-US" sz="2600" dirty="0"/>
              <a:t>Research data</a:t>
            </a:r>
          </a:p>
          <a:p>
            <a:pPr marL="1600200" lvl="2" indent="-457200"/>
            <a:r>
              <a:rPr lang="en-US" sz="2600" dirty="0"/>
              <a:t>Technology/software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FCB11-A978-47B3-AB09-A7B6F963D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141" y="3081867"/>
            <a:ext cx="5792884" cy="31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43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525303"/>
            <a:ext cx="9487613" cy="741523"/>
          </a:xfrm>
        </p:spPr>
        <p:txBody>
          <a:bodyPr/>
          <a:lstStyle/>
          <a:p>
            <a:r>
              <a:rPr lang="en-US" sz="4000" b="1" dirty="0">
                <a:solidFill>
                  <a:srgbClr val="004A24"/>
                </a:solidFill>
              </a:rPr>
              <a:t>What do I need to disclose?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950" y="1900718"/>
            <a:ext cx="10407649" cy="443197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Exports</a:t>
            </a:r>
          </a:p>
          <a:p>
            <a:pPr marL="1143000" lvl="1" indent="-457200"/>
            <a:r>
              <a:rPr lang="en-US" sz="3000" dirty="0"/>
              <a:t>Shipment of commodities to international destinations</a:t>
            </a:r>
          </a:p>
          <a:p>
            <a:pPr marL="1600200" lvl="2" indent="-457200"/>
            <a:r>
              <a:rPr lang="en-US" sz="2600" dirty="0"/>
              <a:t>Export control concerns</a:t>
            </a:r>
          </a:p>
          <a:p>
            <a:pPr marL="1600200" lvl="2" indent="-457200"/>
            <a:r>
              <a:rPr lang="en-US" sz="2600" dirty="0"/>
              <a:t>Biosafety concerns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7CADC0-5603-48D1-98F3-4448014F0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667" y="3244064"/>
            <a:ext cx="5514445" cy="240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2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399" y="911215"/>
            <a:ext cx="9497889" cy="1375417"/>
          </a:xfrm>
        </p:spPr>
        <p:txBody>
          <a:bodyPr/>
          <a:lstStyle/>
          <a:p>
            <a:r>
              <a:rPr lang="en-US" sz="4000" b="1" dirty="0">
                <a:solidFill>
                  <a:srgbClr val="004A24"/>
                </a:solidFill>
              </a:rPr>
              <a:t>What happens to the information I share?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099" y="2016839"/>
            <a:ext cx="7870825" cy="355175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Securely stored via Azure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General reports to Deans</a:t>
            </a:r>
          </a:p>
          <a:p>
            <a:pPr marL="971550" lvl="1" indent="-285750"/>
            <a:r>
              <a:rPr lang="en-US" sz="3200" dirty="0"/>
              <a:t>Completion rates</a:t>
            </a:r>
          </a:p>
          <a:p>
            <a:pPr marL="971550" lvl="1" indent="-285750"/>
            <a:r>
              <a:rPr lang="en-US" sz="3200" dirty="0"/>
              <a:t>Categories</a:t>
            </a:r>
          </a:p>
          <a:p>
            <a:pPr marL="971550" lvl="1" indent="-285750"/>
            <a:r>
              <a:rPr lang="en-US" sz="3200" dirty="0"/>
              <a:t># of affiliations in each category</a:t>
            </a:r>
          </a:p>
          <a:p>
            <a:pPr marL="971550" lvl="1" indent="-285750"/>
            <a:r>
              <a:rPr lang="en-US" sz="3200" dirty="0"/>
              <a:t>Best practice guidance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A86C9F-29A0-4CB5-BFBB-B1075F2E2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364" y="1989778"/>
            <a:ext cx="4057439" cy="395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81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525303"/>
            <a:ext cx="8604036" cy="873442"/>
          </a:xfrm>
        </p:spPr>
        <p:txBody>
          <a:bodyPr/>
          <a:lstStyle/>
          <a:p>
            <a:r>
              <a:rPr lang="en-US" sz="3200" b="1" dirty="0">
                <a:solidFill>
                  <a:srgbClr val="004A24"/>
                </a:solidFill>
              </a:rPr>
              <a:t>What if I already mentioned this?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949" y="1266825"/>
            <a:ext cx="10949517" cy="5065871"/>
          </a:xfrm>
        </p:spPr>
        <p:txBody>
          <a:bodyPr/>
          <a:lstStyle/>
          <a:p>
            <a:r>
              <a:rPr lang="en-US" sz="3200" dirty="0"/>
              <a:t>Items on your IA Disclosure are often also listed on:</a:t>
            </a:r>
            <a:endParaRPr lang="en-US" sz="32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Research Conflict of Interest Disclosure (GRAMS/Qualtrics)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Dual Employment forms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8B044-28A0-4AD2-8DB2-CF5E3CD97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744" y="3192486"/>
            <a:ext cx="3493311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10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3A298D-702F-40DA-BEB1-67EB76793E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9310" y="967346"/>
            <a:ext cx="8667750" cy="873442"/>
          </a:xfrm>
        </p:spPr>
        <p:txBody>
          <a:bodyPr/>
          <a:lstStyle/>
          <a:p>
            <a:r>
              <a:rPr lang="en-US" sz="4400" dirty="0"/>
              <a:t>Relationship Disclosure Guidelines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D010E9-86CF-4F0C-93B2-44A843CE9B85}"/>
              </a:ext>
            </a:extLst>
          </p:cNvPr>
          <p:cNvSpPr txBox="1"/>
          <p:nvPr/>
        </p:nvSpPr>
        <p:spPr>
          <a:xfrm>
            <a:off x="3048000" y="6172066"/>
            <a:ext cx="609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Adapted from: https://ooc.usc.edu/wp-content/uploads/2020/06/Foreign-Relationships-Guidance-FINAL.pdf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6141F1-4E23-4F88-91C5-823D249A7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979" y="1588338"/>
            <a:ext cx="4806421" cy="466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19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E2CF6A-AA4A-4669-B182-6CB613CEDE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2325" y="1226293"/>
            <a:ext cx="8667750" cy="873442"/>
          </a:xfrm>
        </p:spPr>
        <p:txBody>
          <a:bodyPr/>
          <a:lstStyle/>
          <a:p>
            <a:r>
              <a:rPr lang="en-US" dirty="0"/>
              <a:t>Scenarios: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5DAF-A679-46E7-8AB8-41BC327B24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0800" y="2286000"/>
            <a:ext cx="9439275" cy="3799839"/>
          </a:xfrm>
        </p:spPr>
        <p:txBody>
          <a:bodyPr/>
          <a:lstStyle/>
          <a:p>
            <a:r>
              <a:rPr lang="en-US" sz="3600" dirty="0"/>
              <a:t>Performance of any significant part of an NIH project outside the United States either by project personnel or a foreign researcher.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UNT International Affiliations Disclosure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List as NIH Foreign Component</a:t>
            </a:r>
          </a:p>
        </p:txBody>
      </p:sp>
    </p:spTree>
    <p:extLst>
      <p:ext uri="{BB962C8B-B14F-4D97-AF65-F5344CB8AC3E}">
        <p14:creationId xmlns:p14="http://schemas.microsoft.com/office/powerpoint/2010/main" val="1187102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E2CF6A-AA4A-4669-B182-6CB613CEDE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2325" y="1226293"/>
            <a:ext cx="8667750" cy="873442"/>
          </a:xfrm>
        </p:spPr>
        <p:txBody>
          <a:bodyPr/>
          <a:lstStyle/>
          <a:p>
            <a:r>
              <a:rPr lang="en-US" dirty="0"/>
              <a:t>Scenarios: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5DAF-A679-46E7-8AB8-41BC327B24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0800" y="2286000"/>
            <a:ext cx="9439275" cy="3799839"/>
          </a:xfrm>
        </p:spPr>
        <p:txBody>
          <a:bodyPr/>
          <a:lstStyle/>
          <a:p>
            <a:r>
              <a:rPr lang="en-US" sz="3600" dirty="0"/>
              <a:t>Any NSF funded activity carried out in cooperation with international parties abroad or virtually in the U.S.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UNT International Affiliations Disclosure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List on NSF Cover Sheet</a:t>
            </a:r>
          </a:p>
        </p:txBody>
      </p:sp>
    </p:spTree>
    <p:extLst>
      <p:ext uri="{BB962C8B-B14F-4D97-AF65-F5344CB8AC3E}">
        <p14:creationId xmlns:p14="http://schemas.microsoft.com/office/powerpoint/2010/main" val="2354622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E2CF6A-AA4A-4669-B182-6CB613CEDE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2325" y="1226293"/>
            <a:ext cx="8667750" cy="873442"/>
          </a:xfrm>
        </p:spPr>
        <p:txBody>
          <a:bodyPr/>
          <a:lstStyle/>
          <a:p>
            <a:r>
              <a:rPr lang="en-US" dirty="0"/>
              <a:t>Scenarios: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5DAF-A679-46E7-8AB8-41BC327B24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0800" y="2286000"/>
            <a:ext cx="9702800" cy="3799839"/>
          </a:xfrm>
        </p:spPr>
        <p:txBody>
          <a:bodyPr/>
          <a:lstStyle/>
          <a:p>
            <a:r>
              <a:rPr lang="en-US" sz="3600" dirty="0"/>
              <a:t>Post-doc or student funded by foreign government or institution working in your UNT lab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UNT International Affiliations Disclosure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List as Other Support (NIH, DOD, NSF, DOE, </a:t>
            </a:r>
            <a:r>
              <a:rPr lang="en-US" sz="3600" dirty="0" err="1"/>
              <a:t>etc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5867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85880E-F704-4F4C-A869-4C2EEE74BA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AD67D-D844-467D-A146-738B6AA425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3F3C42-1935-43AE-B17D-FCBCA381F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85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29F699-5189-4D62-B0E5-62C8C2467E68}"/>
              </a:ext>
            </a:extLst>
          </p:cNvPr>
          <p:cNvSpPr txBox="1"/>
          <p:nvPr/>
        </p:nvSpPr>
        <p:spPr>
          <a:xfrm>
            <a:off x="2897312" y="1506885"/>
            <a:ext cx="7017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is the goal of the International Affiliations Program?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Where/how should disclosures be made?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E7C8F6-2FDF-4742-A005-5C0B2A61CBE2}"/>
              </a:ext>
            </a:extLst>
          </p:cNvPr>
          <p:cNvSpPr txBox="1"/>
          <p:nvPr/>
        </p:nvSpPr>
        <p:spPr>
          <a:xfrm>
            <a:off x="2897313" y="3429000"/>
            <a:ext cx="4315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IA Disclosure Filing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Dean Reports</a:t>
            </a:r>
          </a:p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C5C67-B236-492E-85B4-2E086233E5CF}"/>
              </a:ext>
            </a:extLst>
          </p:cNvPr>
          <p:cNvSpPr txBox="1"/>
          <p:nvPr/>
        </p:nvSpPr>
        <p:spPr>
          <a:xfrm>
            <a:off x="2823681" y="5122110"/>
            <a:ext cx="4315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Overlap with COI /Dual 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Scenarios/Conclusion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Q&amp;A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982DBA9-7F6F-4411-9874-C8E9AE249EE6}"/>
              </a:ext>
            </a:extLst>
          </p:cNvPr>
          <p:cNvSpPr txBox="1">
            <a:spLocks/>
          </p:cNvSpPr>
          <p:nvPr/>
        </p:nvSpPr>
        <p:spPr>
          <a:xfrm>
            <a:off x="1582615" y="737685"/>
            <a:ext cx="7287065" cy="542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Today’s Agenda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6706E9-DA90-43BF-BC2C-BE92F39B06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-1417" b="38"/>
          <a:stretch/>
        </p:blipFill>
        <p:spPr>
          <a:xfrm>
            <a:off x="7194102" y="2458502"/>
            <a:ext cx="4514471" cy="327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33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E2CF6A-AA4A-4669-B182-6CB613CEDE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2325" y="1226293"/>
            <a:ext cx="8667750" cy="873442"/>
          </a:xfrm>
        </p:spPr>
        <p:txBody>
          <a:bodyPr/>
          <a:lstStyle/>
          <a:p>
            <a:r>
              <a:rPr lang="en-US" dirty="0"/>
              <a:t>Scenarios: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5DAF-A679-46E7-8AB8-41BC327B24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0800" y="2286000"/>
            <a:ext cx="9702800" cy="3799839"/>
          </a:xfrm>
        </p:spPr>
        <p:txBody>
          <a:bodyPr/>
          <a:lstStyle/>
          <a:p>
            <a:r>
              <a:rPr lang="en-US" sz="3600" dirty="0"/>
              <a:t>Use of facilities or instrumentation at a foreign site for an NIH project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UNT International Affiliations Disclosure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List as Other Support (NIH, DOD, NSF, DOE, </a:t>
            </a:r>
            <a:r>
              <a:rPr lang="en-US" sz="3600" dirty="0" err="1"/>
              <a:t>etc</a:t>
            </a:r>
            <a:r>
              <a:rPr lang="en-US" sz="3600" dirty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List as NIH Foreign Component</a:t>
            </a:r>
          </a:p>
        </p:txBody>
      </p:sp>
    </p:spTree>
    <p:extLst>
      <p:ext uri="{BB962C8B-B14F-4D97-AF65-F5344CB8AC3E}">
        <p14:creationId xmlns:p14="http://schemas.microsoft.com/office/powerpoint/2010/main" val="1149643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E2CF6A-AA4A-4669-B182-6CB613CEDE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2325" y="1226293"/>
            <a:ext cx="8667750" cy="873442"/>
          </a:xfrm>
        </p:spPr>
        <p:txBody>
          <a:bodyPr/>
          <a:lstStyle/>
          <a:p>
            <a:r>
              <a:rPr lang="en-US" dirty="0"/>
              <a:t>Scenarios: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5DAF-A679-46E7-8AB8-41BC327B24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0800" y="2286000"/>
            <a:ext cx="9702800" cy="3799839"/>
          </a:xfrm>
        </p:spPr>
        <p:txBody>
          <a:bodyPr/>
          <a:lstStyle/>
          <a:p>
            <a:r>
              <a:rPr lang="en-US" sz="3600" dirty="0"/>
              <a:t>In-kind contributions from a foreign institution or government (office/lab space, equipment, supplies, employees, students, travel support, living expenses) that support any of your research activities.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UNT International Affiliations Disclosure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List as Other Support (NIH, DOD, NSF, DOE, </a:t>
            </a:r>
            <a:r>
              <a:rPr lang="en-US" sz="3600" dirty="0" err="1"/>
              <a:t>etc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4384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E2CF6A-AA4A-4669-B182-6CB613CEDE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2325" y="1226293"/>
            <a:ext cx="8667750" cy="873442"/>
          </a:xfrm>
        </p:spPr>
        <p:txBody>
          <a:bodyPr/>
          <a:lstStyle/>
          <a:p>
            <a:r>
              <a:rPr lang="en-US" dirty="0"/>
              <a:t>Scenarios: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5DAF-A679-46E7-8AB8-41BC327B24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0800" y="2286000"/>
            <a:ext cx="9702800" cy="3799839"/>
          </a:xfrm>
        </p:spPr>
        <p:txBody>
          <a:bodyPr/>
          <a:lstStyle/>
          <a:p>
            <a:r>
              <a:rPr lang="en-US" sz="3600" dirty="0"/>
              <a:t>Receipt of financial support or resources from a foreign entity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UNT International Affiliations Disclosure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List as Other Support (NIH, DOD, NSF, DOE, </a:t>
            </a:r>
            <a:r>
              <a:rPr lang="en-US" sz="3600" dirty="0" err="1"/>
              <a:t>etc</a:t>
            </a:r>
            <a:r>
              <a:rPr lang="en-US" sz="3600" dirty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List as NIH Foreign Component (if NIH study)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92262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E2CF6A-AA4A-4669-B182-6CB613CEDE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2325" y="1226293"/>
            <a:ext cx="8667750" cy="873442"/>
          </a:xfrm>
        </p:spPr>
        <p:txBody>
          <a:bodyPr/>
          <a:lstStyle/>
          <a:p>
            <a:r>
              <a:rPr lang="en-US" dirty="0"/>
              <a:t>Scenarios: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5DAF-A679-46E7-8AB8-41BC327B24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0800" y="2286000"/>
            <a:ext cx="9702800" cy="3799839"/>
          </a:xfrm>
        </p:spPr>
        <p:txBody>
          <a:bodyPr/>
          <a:lstStyle/>
          <a:p>
            <a:r>
              <a:rPr lang="en-US" sz="3600" dirty="0"/>
              <a:t>Foreign talents appointment or participation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UNT International Affiliations Disclosure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Contact Office of Research Integrity and Compliance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5346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E2CF6A-AA4A-4669-B182-6CB613CEDE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2325" y="1226293"/>
            <a:ext cx="8667750" cy="873442"/>
          </a:xfrm>
        </p:spPr>
        <p:txBody>
          <a:bodyPr/>
          <a:lstStyle/>
          <a:p>
            <a:r>
              <a:rPr lang="en-US" dirty="0"/>
              <a:t>Scenarios: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5DAF-A679-46E7-8AB8-41BC327B24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0800" y="2286000"/>
            <a:ext cx="9702800" cy="3799839"/>
          </a:xfrm>
        </p:spPr>
        <p:txBody>
          <a:bodyPr/>
          <a:lstStyle/>
          <a:p>
            <a:r>
              <a:rPr lang="en-US" sz="3600" dirty="0"/>
              <a:t>Grant support received while working at entities outside UNT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GRAMS COI Disclosure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List as Other Support (NIH, DOD, NSF, DOE, </a:t>
            </a:r>
            <a:r>
              <a:rPr lang="en-US" sz="3600" dirty="0" err="1"/>
              <a:t>etc</a:t>
            </a:r>
            <a:r>
              <a:rPr lang="en-US" sz="3600" dirty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0546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E2CF6A-AA4A-4669-B182-6CB613CEDE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2325" y="1226293"/>
            <a:ext cx="8667750" cy="873442"/>
          </a:xfrm>
        </p:spPr>
        <p:txBody>
          <a:bodyPr/>
          <a:lstStyle/>
          <a:p>
            <a:r>
              <a:rPr lang="en-US" dirty="0"/>
              <a:t>Scenarios: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5DAF-A679-46E7-8AB8-41BC327B24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0800" y="2286000"/>
            <a:ext cx="9702800" cy="3799839"/>
          </a:xfrm>
        </p:spPr>
        <p:txBody>
          <a:bodyPr/>
          <a:lstStyle/>
          <a:p>
            <a:r>
              <a:rPr lang="en-US" sz="3600" dirty="0"/>
              <a:t>Travel paid by a foreign institution or government UNT International Affiliations Disclosure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GRAMS COI Disclosure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UNT International Affiliations Disclosure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01538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E2CF6A-AA4A-4669-B182-6CB613CEDE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2325" y="1226293"/>
            <a:ext cx="8667750" cy="873442"/>
          </a:xfrm>
        </p:spPr>
        <p:txBody>
          <a:bodyPr/>
          <a:lstStyle/>
          <a:p>
            <a:r>
              <a:rPr lang="en-US" dirty="0"/>
              <a:t>Scenarios: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5DAF-A679-46E7-8AB8-41BC327B24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0800" y="2286000"/>
            <a:ext cx="9702800" cy="3799839"/>
          </a:xfrm>
        </p:spPr>
        <p:txBody>
          <a:bodyPr/>
          <a:lstStyle/>
          <a:p>
            <a:r>
              <a:rPr lang="en-US" sz="3600" dirty="0"/>
              <a:t>Faculty or consulting position at another university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GRAMS COI Disclosure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UNT International Affiliations Disclosure (if international)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Dual Employment Form (UNTS HR)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List as Other Support (NIH, DOD, NSF, DOE, </a:t>
            </a:r>
            <a:r>
              <a:rPr lang="en-US" sz="3600" dirty="0" err="1"/>
              <a:t>etc</a:t>
            </a:r>
            <a:r>
              <a:rPr lang="en-US" sz="3600" dirty="0"/>
              <a:t>): if you have access to resources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7603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E2CF6A-AA4A-4669-B182-6CB613CEDE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2325" y="1226293"/>
            <a:ext cx="8667750" cy="873442"/>
          </a:xfrm>
        </p:spPr>
        <p:txBody>
          <a:bodyPr/>
          <a:lstStyle/>
          <a:p>
            <a:r>
              <a:rPr lang="en-US" dirty="0"/>
              <a:t>Scenarios: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5DAF-A679-46E7-8AB8-41BC327B24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0800" y="2286000"/>
            <a:ext cx="9702800" cy="3799839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It’s complicated! Ask us!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5" name="Picture 4" descr="A person with blonde hair&#10;&#10;Description automatically generated with low confidence">
            <a:extLst>
              <a:ext uri="{FF2B5EF4-FFF2-40B4-BE49-F238E27FC236}">
                <a16:creationId xmlns:a16="http://schemas.microsoft.com/office/drawing/2014/main" id="{DE23F523-D914-47F1-AE5F-4693F7C28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70670" y="2236416"/>
            <a:ext cx="5044611" cy="40356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A88523-6B96-43D8-AB5F-B0D27D0C7B1D}"/>
              </a:ext>
            </a:extLst>
          </p:cNvPr>
          <p:cNvSpPr txBox="1"/>
          <p:nvPr/>
        </p:nvSpPr>
        <p:spPr>
          <a:xfrm>
            <a:off x="6770670" y="6445138"/>
            <a:ext cx="50446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blog-andiakbar.blogspot.com/2011/09/avril-lavign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135153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05678E-6AD5-4D49-879D-A8C5DEBB3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56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038341-3380-1845-A1F6-15BA8BC965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2084" y="1758317"/>
            <a:ext cx="4087832" cy="873442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ABBD2-EAB7-6247-94FA-1605DD97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2125" y="3637598"/>
            <a:ext cx="8667750" cy="2448241"/>
          </a:xfrm>
        </p:spPr>
        <p:txBody>
          <a:bodyPr/>
          <a:lstStyle/>
          <a:p>
            <a:pPr algn="ctr"/>
            <a:r>
              <a:rPr lang="en-US" sz="2400" dirty="0"/>
              <a:t>THANK YOU!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Phone: 940-565-4643</a:t>
            </a:r>
          </a:p>
          <a:p>
            <a:pPr algn="ctr"/>
            <a:r>
              <a:rPr lang="en-US" sz="2400" dirty="0"/>
              <a:t>Email: untcoi@unt.edu</a:t>
            </a:r>
          </a:p>
        </p:txBody>
      </p:sp>
    </p:spTree>
    <p:extLst>
      <p:ext uri="{BB962C8B-B14F-4D97-AF65-F5344CB8AC3E}">
        <p14:creationId xmlns:p14="http://schemas.microsoft.com/office/powerpoint/2010/main" val="3147726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793008"/>
            <a:ext cx="8768422" cy="873442"/>
          </a:xfrm>
        </p:spPr>
        <p:txBody>
          <a:bodyPr/>
          <a:lstStyle/>
          <a:p>
            <a:r>
              <a:rPr lang="en-US" sz="2800" b="1" dirty="0">
                <a:solidFill>
                  <a:srgbClr val="004A24"/>
                </a:solidFill>
              </a:rPr>
              <a:t>What is the goal of an International Affiliations program?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950" y="1266826"/>
            <a:ext cx="7870825" cy="4629150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Encourage, support, &amp; foster faculty collaboration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Address US Government sponsors’ concerns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Meet university and legal requirements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Preserve research integrity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Protect academic freedom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Protect human participants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Protect interests of students and staff</a:t>
            </a:r>
          </a:p>
        </p:txBody>
      </p:sp>
      <p:pic>
        <p:nvPicPr>
          <p:cNvPr id="7" name="Picture 6" descr="A picture containing outdoor, building, sky, tree&#10;&#10;Description automatically generated">
            <a:extLst>
              <a:ext uri="{FF2B5EF4-FFF2-40B4-BE49-F238E27FC236}">
                <a16:creationId xmlns:a16="http://schemas.microsoft.com/office/drawing/2014/main" id="{E991E3D6-539C-4682-BD6B-0AE3A87B1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90553" y="3236857"/>
            <a:ext cx="4017195" cy="2680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4CCB1A-44BF-4CE6-8D4F-D180246C0C8B}"/>
              </a:ext>
            </a:extLst>
          </p:cNvPr>
          <p:cNvSpPr txBox="1"/>
          <p:nvPr/>
        </p:nvSpPr>
        <p:spPr>
          <a:xfrm>
            <a:off x="7890553" y="5933073"/>
            <a:ext cx="40171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mmons.wikimedia.org/wiki/File:University_of_North_Texas_September_2015_14_(Hurley_Administration_Building)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66464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BCDECB-0618-4E31-940C-110F24E7D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6594" y="772161"/>
            <a:ext cx="9609369" cy="873442"/>
          </a:xfrm>
        </p:spPr>
        <p:txBody>
          <a:bodyPr/>
          <a:lstStyle/>
          <a:p>
            <a:r>
              <a:rPr lang="en-US" sz="4000" dirty="0"/>
              <a:t>Where/how should disclosures be made?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2E3F5-910D-45B7-B7AE-DC3C2DD8DA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4674" y="1438929"/>
            <a:ext cx="11044719" cy="5249547"/>
          </a:xfrm>
        </p:spPr>
        <p:txBody>
          <a:bodyPr/>
          <a:lstStyle/>
          <a:p>
            <a:r>
              <a:rPr lang="en-US" sz="3600" b="1" u="sng" dirty="0"/>
              <a:t>In Proposals, Progress Reports, and Final Reports: </a:t>
            </a:r>
          </a:p>
          <a:p>
            <a:pPr marL="0" indent="0">
              <a:buNone/>
            </a:pPr>
            <a:r>
              <a:rPr lang="en-US" sz="2800" dirty="0"/>
              <a:t>• Identify all sites where work will be performed, domestic and abroad.</a:t>
            </a:r>
          </a:p>
          <a:p>
            <a:pPr marL="0" indent="0">
              <a:buNone/>
            </a:pPr>
            <a:r>
              <a:rPr lang="en-US" sz="2800" dirty="0"/>
              <a:t> • </a:t>
            </a:r>
            <a:r>
              <a:rPr lang="en-US" sz="2800" dirty="0" err="1"/>
              <a:t>Biosketch</a:t>
            </a:r>
            <a:r>
              <a:rPr lang="en-US" sz="2800" dirty="0"/>
              <a:t> (NIH, DOD, NSF, DOE, </a:t>
            </a:r>
            <a:r>
              <a:rPr lang="en-US" sz="2800" dirty="0" err="1"/>
              <a:t>etc</a:t>
            </a:r>
            <a:r>
              <a:rPr lang="en-US" sz="2800" dirty="0"/>
              <a:t>): Identify all appointments at foreign entities, participation in foreign talent program(s) and all foreign relationships and activities.</a:t>
            </a:r>
          </a:p>
          <a:p>
            <a:pPr marL="0" indent="0">
              <a:buNone/>
            </a:pPr>
            <a:r>
              <a:rPr lang="en-US" sz="2800" dirty="0"/>
              <a:t> • Current &amp; Pending Support: Identify all financial resources, domestic and foreign, supporting your research. </a:t>
            </a:r>
          </a:p>
          <a:p>
            <a:pPr marL="0" indent="0">
              <a:buNone/>
            </a:pPr>
            <a:r>
              <a:rPr lang="en-US" sz="2800" dirty="0"/>
              <a:t>• Foreign components: Identify all known foreign components to a research project in the initial proposal and update as necessary via subsequent progress reporting.  </a:t>
            </a:r>
          </a:p>
          <a:p>
            <a:r>
              <a:rPr lang="en-US" sz="1100" dirty="0"/>
              <a:t>Adapted from: https://customsitesmedia.usc.edu/wp-content/uploads/sites/522/2020/11/20184132/Foreign-Influence-presentation-11.18.20FINAL.pdf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612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BCDECB-0618-4E31-940C-110F24E7D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6594" y="772161"/>
            <a:ext cx="9609369" cy="873442"/>
          </a:xfrm>
        </p:spPr>
        <p:txBody>
          <a:bodyPr/>
          <a:lstStyle/>
          <a:p>
            <a:r>
              <a:rPr lang="en-US" sz="4000" dirty="0"/>
              <a:t>Where/how should disclosures be made?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2E3F5-910D-45B7-B7AE-DC3C2DD8DA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4674" y="1438929"/>
            <a:ext cx="11044719" cy="5249547"/>
          </a:xfrm>
        </p:spPr>
        <p:txBody>
          <a:bodyPr/>
          <a:lstStyle/>
          <a:p>
            <a:r>
              <a:rPr lang="en-US" sz="2400" b="1" u="sng" dirty="0"/>
              <a:t> During the Award: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a foreign component arises during the life of the award and was not disclosed in the initial proposal, obtain sponsor’s approval through a progress report or stand-alone request. </a:t>
            </a:r>
          </a:p>
          <a:p>
            <a:pPr marL="0" indent="0">
              <a:buNone/>
            </a:pPr>
            <a:r>
              <a:rPr lang="en-US" sz="2400" b="1" u="sng" dirty="0"/>
              <a:t> At the University: </a:t>
            </a:r>
          </a:p>
          <a:p>
            <a:pPr marL="0" indent="0">
              <a:buNone/>
            </a:pPr>
            <a:r>
              <a:rPr lang="en-US" sz="2400" dirty="0"/>
              <a:t>• All research activity at another institution requires disclosure to the appropriate Dean and the Vice President of Research &amp; Innovation via the International Affiliations disclosure process.</a:t>
            </a:r>
          </a:p>
          <a:p>
            <a:pPr marL="0" indent="0">
              <a:buNone/>
            </a:pPr>
            <a:r>
              <a:rPr lang="en-US" sz="2400" dirty="0"/>
              <a:t> • Academic titles at other institutions (foreign or domestic), including full-time, parttime, visiting, adjunct, honorary, or voluntary appointments, require approval from the Dean via Dual Employment form.</a:t>
            </a:r>
          </a:p>
          <a:p>
            <a:pPr marL="0" indent="0">
              <a:buNone/>
            </a:pPr>
            <a:r>
              <a:rPr lang="en-US" sz="2400" dirty="0"/>
              <a:t>• All researchers regardless of sponsor or title must submit an International Affiliations disclosures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1200" dirty="0"/>
              <a:t>Adapted from: https://customsitesmedia.usc.edu/wp-content/uploads/sites/522/2020/11/20184132/Foreign-Influence-presentation-11.18.20FINAL.pdf</a:t>
            </a:r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12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525303"/>
            <a:ext cx="9487613" cy="741523"/>
          </a:xfrm>
        </p:spPr>
        <p:txBody>
          <a:bodyPr/>
          <a:lstStyle/>
          <a:p>
            <a:r>
              <a:rPr lang="en-US" sz="4000" b="1" dirty="0">
                <a:solidFill>
                  <a:srgbClr val="004A24"/>
                </a:solidFill>
              </a:rPr>
              <a:t>How do I submit my IA Disclosure?</a:t>
            </a:r>
          </a:p>
          <a:p>
            <a:r>
              <a:rPr lang="en-US" sz="4000" b="1" dirty="0">
                <a:solidFill>
                  <a:srgbClr val="004A24"/>
                </a:solidFill>
              </a:rPr>
              <a:t>What do I need to disclose?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950" y="1900718"/>
            <a:ext cx="10407649" cy="4431979"/>
          </a:xfrm>
        </p:spPr>
        <p:txBody>
          <a:bodyPr/>
          <a:lstStyle/>
          <a:p>
            <a:r>
              <a:rPr lang="en-US" sz="3200" dirty="0"/>
              <a:t>A link to a </a:t>
            </a:r>
            <a:r>
              <a:rPr lang="en-US" sz="3200" dirty="0" err="1"/>
              <a:t>RedCap</a:t>
            </a:r>
            <a:r>
              <a:rPr lang="en-US" sz="3200" dirty="0"/>
              <a:t> survey will be sent every April.</a:t>
            </a:r>
          </a:p>
          <a:p>
            <a:r>
              <a:rPr lang="en-US" sz="3200" dirty="0"/>
              <a:t>You will be asked about: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Support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Affiliations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Financial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Agreements &amp; Contracts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Travel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Visitors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Exports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45634A-12F4-4C62-B4C3-B48350910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797" y="2822343"/>
            <a:ext cx="5032351" cy="228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3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525303"/>
            <a:ext cx="9487613" cy="741523"/>
          </a:xfrm>
        </p:spPr>
        <p:txBody>
          <a:bodyPr/>
          <a:lstStyle/>
          <a:p>
            <a:r>
              <a:rPr lang="en-US" sz="4000" b="1" dirty="0">
                <a:solidFill>
                  <a:srgbClr val="004A24"/>
                </a:solidFill>
              </a:rPr>
              <a:t>What do I need to disclose?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950" y="1900718"/>
            <a:ext cx="10880832" cy="443197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Support during proposals, progress reports, or final reports</a:t>
            </a:r>
          </a:p>
          <a:p>
            <a:pPr marL="1028700" lvl="1" indent="-342900"/>
            <a:r>
              <a:rPr lang="en-US" sz="3000" dirty="0"/>
              <a:t>Funding</a:t>
            </a:r>
          </a:p>
          <a:p>
            <a:pPr marL="1028700" lvl="1" indent="-342900"/>
            <a:r>
              <a:rPr lang="en-US" sz="3000" dirty="0"/>
              <a:t>In-Kind</a:t>
            </a:r>
          </a:p>
          <a:p>
            <a:pPr marL="1485900" lvl="2" indent="-342900"/>
            <a:r>
              <a:rPr lang="en-US" sz="2600" dirty="0"/>
              <a:t>Equipment</a:t>
            </a:r>
          </a:p>
          <a:p>
            <a:pPr marL="1485900" lvl="2" indent="-342900"/>
            <a:r>
              <a:rPr lang="en-US" sz="2600" dirty="0"/>
              <a:t>Supplies</a:t>
            </a:r>
          </a:p>
          <a:p>
            <a:pPr marL="1485900" lvl="2" indent="-342900"/>
            <a:r>
              <a:rPr lang="en-US" sz="2600" dirty="0"/>
              <a:t>Lab resources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3F3F2B-E93B-4526-8CCE-B3CAB4C39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683" y="2726267"/>
            <a:ext cx="6463391" cy="351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94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525303"/>
            <a:ext cx="9487613" cy="741523"/>
          </a:xfrm>
        </p:spPr>
        <p:txBody>
          <a:bodyPr/>
          <a:lstStyle/>
          <a:p>
            <a:r>
              <a:rPr lang="en-US" sz="4000" b="1" dirty="0">
                <a:solidFill>
                  <a:srgbClr val="004A24"/>
                </a:solidFill>
              </a:rPr>
              <a:t>What do I need to disclose?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950" y="1900718"/>
            <a:ext cx="10407649" cy="443197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Affiliations</a:t>
            </a:r>
          </a:p>
          <a:p>
            <a:pPr marL="1143000" lvl="1" indent="-457200"/>
            <a:r>
              <a:rPr lang="en-US" sz="3000" dirty="0"/>
              <a:t>Paid or unpaid appointments</a:t>
            </a:r>
          </a:p>
          <a:p>
            <a:pPr marL="1143000" lvl="1" indent="-457200"/>
            <a:r>
              <a:rPr lang="en-US" sz="3000" dirty="0"/>
              <a:t>Paid or unpaid positions</a:t>
            </a:r>
          </a:p>
          <a:p>
            <a:pPr marL="1143000" lvl="1" indent="-457200"/>
            <a:r>
              <a:rPr lang="en-US" sz="3000" dirty="0"/>
              <a:t>Honors</a:t>
            </a:r>
          </a:p>
          <a:p>
            <a:pPr marL="1143000" lvl="1" indent="-457200"/>
            <a:r>
              <a:rPr lang="en-US" sz="3000" dirty="0"/>
              <a:t>Teaching</a:t>
            </a:r>
          </a:p>
          <a:p>
            <a:pPr marL="1143000" lvl="1" indent="-457200"/>
            <a:r>
              <a:rPr lang="en-US" sz="3000" dirty="0"/>
              <a:t>Student advisory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B354FA-ACDC-428D-8BBE-D90A00C77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976" y="2175934"/>
            <a:ext cx="5172074" cy="339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16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525303"/>
            <a:ext cx="9487613" cy="741523"/>
          </a:xfrm>
        </p:spPr>
        <p:txBody>
          <a:bodyPr/>
          <a:lstStyle/>
          <a:p>
            <a:r>
              <a:rPr lang="en-US" sz="4000" b="1" dirty="0">
                <a:solidFill>
                  <a:srgbClr val="004A24"/>
                </a:solidFill>
              </a:rPr>
              <a:t>What do I need to disclose?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950" y="1900718"/>
            <a:ext cx="10407649" cy="443197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Financial</a:t>
            </a:r>
          </a:p>
          <a:p>
            <a:pPr marL="1143000" lvl="1" indent="-457200"/>
            <a:r>
              <a:rPr lang="en-US" sz="3000" dirty="0"/>
              <a:t>any financial remuneration from any international entity (government, non-profit, for-profit, university/academic) that was NOT reported through UNT procedures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3EDEA3-D986-4FF2-8C2C-48AF4B282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735" y="3962400"/>
            <a:ext cx="403742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5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80A1C5619D774FB0A6CAAC42FAEC68" ma:contentTypeVersion="16" ma:contentTypeDescription="Create a new document." ma:contentTypeScope="" ma:versionID="7dd6e1987c8362e3f79fad0145c75aea">
  <xsd:schema xmlns:xsd="http://www.w3.org/2001/XMLSchema" xmlns:xs="http://www.w3.org/2001/XMLSchema" xmlns:p="http://schemas.microsoft.com/office/2006/metadata/properties" xmlns:ns2="998d7131-16a9-4ada-8185-97495aeeb649" xmlns:ns3="14996934-da95-4fdd-8e71-d3b67b28427a" targetNamespace="http://schemas.microsoft.com/office/2006/metadata/properties" ma:root="true" ma:fieldsID="859f41938dc7e7868262b6aed23a02b9" ns2:_="" ns3:_="">
    <xsd:import namespace="998d7131-16a9-4ada-8185-97495aeeb649"/>
    <xsd:import namespace="14996934-da95-4fdd-8e71-d3b67b2842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8d7131-16a9-4ada-8185-97495aeeb6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fe284ab-3129-4a4f-a33b-1446679d6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96934-da95-4fdd-8e71-d3b67b28427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853fa8d-8a3f-4871-8be4-16392ca3eaf1}" ma:internalName="TaxCatchAll" ma:showField="CatchAllData" ma:web="14996934-da95-4fdd-8e71-d3b67b2842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996934-da95-4fdd-8e71-d3b67b28427a" xsi:nil="true"/>
    <lcf76f155ced4ddcb4097134ff3c332f xmlns="998d7131-16a9-4ada-8185-97495aeeb6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8A46C56-D466-47D6-8D0A-118AD386A398}"/>
</file>

<file path=customXml/itemProps2.xml><?xml version="1.0" encoding="utf-8"?>
<ds:datastoreItem xmlns:ds="http://schemas.openxmlformats.org/officeDocument/2006/customXml" ds:itemID="{36F83364-1A49-4530-8C1A-0ADB86B199E3}"/>
</file>

<file path=customXml/itemProps3.xml><?xml version="1.0" encoding="utf-8"?>
<ds:datastoreItem xmlns:ds="http://schemas.openxmlformats.org/officeDocument/2006/customXml" ds:itemID="{9322876A-D8C8-4FBD-8B5A-627F6B47573E}"/>
</file>

<file path=docProps/app.xml><?xml version="1.0" encoding="utf-8"?>
<Properties xmlns="http://schemas.openxmlformats.org/officeDocument/2006/extended-properties" xmlns:vt="http://schemas.openxmlformats.org/officeDocument/2006/docPropsVTypes">
  <TotalTime>12176</TotalTime>
  <Words>1069</Words>
  <Application>Microsoft Office PowerPoint</Application>
  <PresentationFormat>Widescreen</PresentationFormat>
  <Paragraphs>156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Regular</vt:lpstr>
      <vt:lpstr>Helvetica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Clayton</dc:creator>
  <cp:lastModifiedBy>Romack, Sarah</cp:lastModifiedBy>
  <cp:revision>121</cp:revision>
  <cp:lastPrinted>2019-10-14T17:07:34Z</cp:lastPrinted>
  <dcterms:created xsi:type="dcterms:W3CDTF">2019-07-08T18:39:15Z</dcterms:created>
  <dcterms:modified xsi:type="dcterms:W3CDTF">2023-10-12T18:30:51Z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0x010100B080A1C5619D774FB0A6CAAC42FAEC68</vt:lpwstr>
  </property>
</Properties>
</file>