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4" r:id="rId5"/>
  </p:sldMasterIdLst>
  <p:notesMasterIdLst>
    <p:notesMasterId r:id="rId29"/>
  </p:notesMasterIdLst>
  <p:sldIdLst>
    <p:sldId id="267" r:id="rId6"/>
    <p:sldId id="258" r:id="rId7"/>
    <p:sldId id="312" r:id="rId8"/>
    <p:sldId id="335" r:id="rId9"/>
    <p:sldId id="318" r:id="rId10"/>
    <p:sldId id="319" r:id="rId11"/>
    <p:sldId id="321" r:id="rId12"/>
    <p:sldId id="328" r:id="rId13"/>
    <p:sldId id="329" r:id="rId14"/>
    <p:sldId id="305" r:id="rId15"/>
    <p:sldId id="304" r:id="rId16"/>
    <p:sldId id="307" r:id="rId17"/>
    <p:sldId id="316" r:id="rId18"/>
    <p:sldId id="315" r:id="rId19"/>
    <p:sldId id="314" r:id="rId20"/>
    <p:sldId id="330" r:id="rId21"/>
    <p:sldId id="331" r:id="rId22"/>
    <p:sldId id="332" r:id="rId23"/>
    <p:sldId id="334" r:id="rId24"/>
    <p:sldId id="308" r:id="rId25"/>
    <p:sldId id="310" r:id="rId26"/>
    <p:sldId id="259"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9418"/>
    <a:srgbClr val="007B3B"/>
    <a:srgbClr val="004A24"/>
    <a:srgbClr val="8AC44A"/>
    <a:srgbClr val="00A651"/>
    <a:srgbClr val="74C427"/>
    <a:srgbClr val="077B3B"/>
    <a:srgbClr val="00A44E"/>
    <a:srgbClr val="008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79A13-675D-48F8-A23E-45A50FD763B0}" v="10" dt="2024-01-30T19:26:22.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sett, Daniel" userId="63e3c5d1-d3c0-4baa-94ee-9f403a11f459" providerId="ADAL" clId="{7E479A13-675D-48F8-A23E-45A50FD763B0}"/>
    <pc:docChg chg="undo custSel addSld delSld modSld sldOrd">
      <pc:chgData name="Bassett, Daniel" userId="63e3c5d1-d3c0-4baa-94ee-9f403a11f459" providerId="ADAL" clId="{7E479A13-675D-48F8-A23E-45A50FD763B0}" dt="2024-01-30T19:26:22.865" v="856" actId="20577"/>
      <pc:docMkLst>
        <pc:docMk/>
      </pc:docMkLst>
      <pc:sldChg chg="del">
        <pc:chgData name="Bassett, Daniel" userId="63e3c5d1-d3c0-4baa-94ee-9f403a11f459" providerId="ADAL" clId="{7E479A13-675D-48F8-A23E-45A50FD763B0}" dt="2024-01-25T21:05:12.971" v="3" actId="47"/>
        <pc:sldMkLst>
          <pc:docMk/>
          <pc:sldMk cId="325562544" sldId="257"/>
        </pc:sldMkLst>
      </pc:sldChg>
      <pc:sldChg chg="add">
        <pc:chgData name="Bassett, Daniel" userId="63e3c5d1-d3c0-4baa-94ee-9f403a11f459" providerId="ADAL" clId="{7E479A13-675D-48F8-A23E-45A50FD763B0}" dt="2024-01-25T21:04:45.678" v="0"/>
        <pc:sldMkLst>
          <pc:docMk/>
          <pc:sldMk cId="1334063225" sldId="258"/>
        </pc:sldMkLst>
      </pc:sldChg>
      <pc:sldChg chg="add">
        <pc:chgData name="Bassett, Daniel" userId="63e3c5d1-d3c0-4baa-94ee-9f403a11f459" providerId="ADAL" clId="{7E479A13-675D-48F8-A23E-45A50FD763B0}" dt="2024-01-25T21:05:09.969" v="2"/>
        <pc:sldMkLst>
          <pc:docMk/>
          <pc:sldMk cId="60159400" sldId="259"/>
        </pc:sldMkLst>
      </pc:sldChg>
      <pc:sldChg chg="modSp mod">
        <pc:chgData name="Bassett, Daniel" userId="63e3c5d1-d3c0-4baa-94ee-9f403a11f459" providerId="ADAL" clId="{7E479A13-675D-48F8-A23E-45A50FD763B0}" dt="2024-01-25T22:19:46.706" v="846" actId="1076"/>
        <pc:sldMkLst>
          <pc:docMk/>
          <pc:sldMk cId="1484135883" sldId="267"/>
        </pc:sldMkLst>
        <pc:spChg chg="mod">
          <ac:chgData name="Bassett, Daniel" userId="63e3c5d1-d3c0-4baa-94ee-9f403a11f459" providerId="ADAL" clId="{7E479A13-675D-48F8-A23E-45A50FD763B0}" dt="2024-01-25T22:19:46.706" v="846" actId="1076"/>
          <ac:spMkLst>
            <pc:docMk/>
            <pc:sldMk cId="1484135883" sldId="267"/>
            <ac:spMk id="3" creationId="{5CD9700E-C830-D34E-8837-2592101D204B}"/>
          </ac:spMkLst>
        </pc:spChg>
      </pc:sldChg>
      <pc:sldChg chg="del">
        <pc:chgData name="Bassett, Daniel" userId="63e3c5d1-d3c0-4baa-94ee-9f403a11f459" providerId="ADAL" clId="{7E479A13-675D-48F8-A23E-45A50FD763B0}" dt="2024-01-25T21:04:48.181" v="1" actId="47"/>
        <pc:sldMkLst>
          <pc:docMk/>
          <pc:sldMk cId="4237482981" sldId="299"/>
        </pc:sldMkLst>
      </pc:sldChg>
      <pc:sldChg chg="modSp del mod">
        <pc:chgData name="Bassett, Daniel" userId="63e3c5d1-d3c0-4baa-94ee-9f403a11f459" providerId="ADAL" clId="{7E479A13-675D-48F8-A23E-45A50FD763B0}" dt="2024-01-25T21:32:32.590" v="286" actId="47"/>
        <pc:sldMkLst>
          <pc:docMk/>
          <pc:sldMk cId="3966522977" sldId="306"/>
        </pc:sldMkLst>
        <pc:spChg chg="mod">
          <ac:chgData name="Bassett, Daniel" userId="63e3c5d1-d3c0-4baa-94ee-9f403a11f459" providerId="ADAL" clId="{7E479A13-675D-48F8-A23E-45A50FD763B0}" dt="2024-01-25T21:27:32.218" v="182" actId="21"/>
          <ac:spMkLst>
            <pc:docMk/>
            <pc:sldMk cId="3966522977" sldId="306"/>
            <ac:spMk id="3" creationId="{AB20CFD3-EF8F-CC48-9055-35CF7CBAE710}"/>
          </ac:spMkLst>
        </pc:spChg>
      </pc:sldChg>
      <pc:sldChg chg="modSp modAnim">
        <pc:chgData name="Bassett, Daniel" userId="63e3c5d1-d3c0-4baa-94ee-9f403a11f459" providerId="ADAL" clId="{7E479A13-675D-48F8-A23E-45A50FD763B0}" dt="2024-01-25T21:21:04.716" v="166" actId="20577"/>
        <pc:sldMkLst>
          <pc:docMk/>
          <pc:sldMk cId="4230458582" sldId="307"/>
        </pc:sldMkLst>
        <pc:spChg chg="mod">
          <ac:chgData name="Bassett, Daniel" userId="63e3c5d1-d3c0-4baa-94ee-9f403a11f459" providerId="ADAL" clId="{7E479A13-675D-48F8-A23E-45A50FD763B0}" dt="2024-01-25T21:21:04.716" v="166" actId="20577"/>
          <ac:spMkLst>
            <pc:docMk/>
            <pc:sldMk cId="4230458582" sldId="307"/>
            <ac:spMk id="3" creationId="{AB20CFD3-EF8F-CC48-9055-35CF7CBAE710}"/>
          </ac:spMkLst>
        </pc:spChg>
      </pc:sldChg>
      <pc:sldChg chg="del">
        <pc:chgData name="Bassett, Daniel" userId="63e3c5d1-d3c0-4baa-94ee-9f403a11f459" providerId="ADAL" clId="{7E479A13-675D-48F8-A23E-45A50FD763B0}" dt="2024-01-25T21:32:48.228" v="287" actId="47"/>
        <pc:sldMkLst>
          <pc:docMk/>
          <pc:sldMk cId="1888601849" sldId="309"/>
        </pc:sldMkLst>
      </pc:sldChg>
      <pc:sldChg chg="addSp modSp mod">
        <pc:chgData name="Bassett, Daniel" userId="63e3c5d1-d3c0-4baa-94ee-9f403a11f459" providerId="ADAL" clId="{7E479A13-675D-48F8-A23E-45A50FD763B0}" dt="2024-01-25T22:07:16.152" v="620" actId="1076"/>
        <pc:sldMkLst>
          <pc:docMk/>
          <pc:sldMk cId="886676170" sldId="312"/>
        </pc:sldMkLst>
        <pc:spChg chg="mod">
          <ac:chgData name="Bassett, Daniel" userId="63e3c5d1-d3c0-4baa-94ee-9f403a11f459" providerId="ADAL" clId="{7E479A13-675D-48F8-A23E-45A50FD763B0}" dt="2024-01-25T22:06:36.487" v="613" actId="1076"/>
          <ac:spMkLst>
            <pc:docMk/>
            <pc:sldMk cId="886676170" sldId="312"/>
            <ac:spMk id="2" creationId="{242BFF74-76D2-4BE9-8831-72FB77E72645}"/>
          </ac:spMkLst>
        </pc:spChg>
        <pc:spChg chg="add mod">
          <ac:chgData name="Bassett, Daniel" userId="63e3c5d1-d3c0-4baa-94ee-9f403a11f459" providerId="ADAL" clId="{7E479A13-675D-48F8-A23E-45A50FD763B0}" dt="2024-01-25T22:07:16.152" v="620" actId="1076"/>
          <ac:spMkLst>
            <pc:docMk/>
            <pc:sldMk cId="886676170" sldId="312"/>
            <ac:spMk id="3" creationId="{453803D4-C54D-A5DC-FEBC-6FB5C3A67E23}"/>
          </ac:spMkLst>
        </pc:spChg>
      </pc:sldChg>
      <pc:sldChg chg="del">
        <pc:chgData name="Bassett, Daniel" userId="63e3c5d1-d3c0-4baa-94ee-9f403a11f459" providerId="ADAL" clId="{7E479A13-675D-48F8-A23E-45A50FD763B0}" dt="2024-01-25T21:19:01.799" v="92" actId="47"/>
        <pc:sldMkLst>
          <pc:docMk/>
          <pc:sldMk cId="3323260432" sldId="313"/>
        </pc:sldMkLst>
      </pc:sldChg>
      <pc:sldChg chg="delSp modSp mod modAnim">
        <pc:chgData name="Bassett, Daniel" userId="63e3c5d1-d3c0-4baa-94ee-9f403a11f459" providerId="ADAL" clId="{7E479A13-675D-48F8-A23E-45A50FD763B0}" dt="2024-01-29T22:12:00.866" v="852" actId="20577"/>
        <pc:sldMkLst>
          <pc:docMk/>
          <pc:sldMk cId="1281065351" sldId="316"/>
        </pc:sldMkLst>
        <pc:spChg chg="mod">
          <ac:chgData name="Bassett, Daniel" userId="63e3c5d1-d3c0-4baa-94ee-9f403a11f459" providerId="ADAL" clId="{7E479A13-675D-48F8-A23E-45A50FD763B0}" dt="2024-01-29T22:12:00.866" v="852" actId="20577"/>
          <ac:spMkLst>
            <pc:docMk/>
            <pc:sldMk cId="1281065351" sldId="316"/>
            <ac:spMk id="3" creationId="{AB20CFD3-EF8F-CC48-9055-35CF7CBAE710}"/>
          </ac:spMkLst>
        </pc:spChg>
        <pc:picChg chg="del">
          <ac:chgData name="Bassett, Daniel" userId="63e3c5d1-d3c0-4baa-94ee-9f403a11f459" providerId="ADAL" clId="{7E479A13-675D-48F8-A23E-45A50FD763B0}" dt="2024-01-25T21:26:41.775" v="171" actId="478"/>
          <ac:picMkLst>
            <pc:docMk/>
            <pc:sldMk cId="1281065351" sldId="316"/>
            <ac:picMk id="8" creationId="{6D1D0178-28C1-3BD0-B42E-B89C2F6F58A8}"/>
          </ac:picMkLst>
        </pc:picChg>
        <pc:picChg chg="del">
          <ac:chgData name="Bassett, Daniel" userId="63e3c5d1-d3c0-4baa-94ee-9f403a11f459" providerId="ADAL" clId="{7E479A13-675D-48F8-A23E-45A50FD763B0}" dt="2024-01-25T21:27:35.114" v="183" actId="478"/>
          <ac:picMkLst>
            <pc:docMk/>
            <pc:sldMk cId="1281065351" sldId="316"/>
            <ac:picMk id="9" creationId="{6EC18C2C-9925-0AD4-19DC-6A0DFA6D3E1C}"/>
          </ac:picMkLst>
        </pc:picChg>
      </pc:sldChg>
      <pc:sldChg chg="modSp del mod">
        <pc:chgData name="Bassett, Daniel" userId="63e3c5d1-d3c0-4baa-94ee-9f403a11f459" providerId="ADAL" clId="{7E479A13-675D-48F8-A23E-45A50FD763B0}" dt="2024-01-25T21:21:15.647" v="167" actId="47"/>
        <pc:sldMkLst>
          <pc:docMk/>
          <pc:sldMk cId="4062479738" sldId="317"/>
        </pc:sldMkLst>
        <pc:spChg chg="mod">
          <ac:chgData name="Bassett, Daniel" userId="63e3c5d1-d3c0-4baa-94ee-9f403a11f459" providerId="ADAL" clId="{7E479A13-675D-48F8-A23E-45A50FD763B0}" dt="2024-01-25T21:19:15.781" v="93" actId="21"/>
          <ac:spMkLst>
            <pc:docMk/>
            <pc:sldMk cId="4062479738" sldId="317"/>
            <ac:spMk id="3" creationId="{AB20CFD3-EF8F-CC48-9055-35CF7CBAE710}"/>
          </ac:spMkLst>
        </pc:spChg>
      </pc:sldChg>
      <pc:sldChg chg="addSp delSp modSp mod">
        <pc:chgData name="Bassett, Daniel" userId="63e3c5d1-d3c0-4baa-94ee-9f403a11f459" providerId="ADAL" clId="{7E479A13-675D-48F8-A23E-45A50FD763B0}" dt="2024-01-25T22:12:32.912" v="780" actId="20577"/>
        <pc:sldMkLst>
          <pc:docMk/>
          <pc:sldMk cId="2945616425" sldId="318"/>
        </pc:sldMkLst>
        <pc:spChg chg="add mod">
          <ac:chgData name="Bassett, Daniel" userId="63e3c5d1-d3c0-4baa-94ee-9f403a11f459" providerId="ADAL" clId="{7E479A13-675D-48F8-A23E-45A50FD763B0}" dt="2024-01-25T22:07:34.402" v="623" actId="1076"/>
          <ac:spMkLst>
            <pc:docMk/>
            <pc:sldMk cId="2945616425" sldId="318"/>
            <ac:spMk id="3" creationId="{0F284A6A-25F1-80C5-BDCB-087209E4DAEE}"/>
          </ac:spMkLst>
        </pc:spChg>
        <pc:spChg chg="mod">
          <ac:chgData name="Bassett, Daniel" userId="63e3c5d1-d3c0-4baa-94ee-9f403a11f459" providerId="ADAL" clId="{7E479A13-675D-48F8-A23E-45A50FD763B0}" dt="2024-01-25T22:05:16.230" v="597" actId="1076"/>
          <ac:spMkLst>
            <pc:docMk/>
            <pc:sldMk cId="2945616425" sldId="318"/>
            <ac:spMk id="4" creationId="{6D270A54-0D17-4C1B-6DB0-5A8781CE3EBA}"/>
          </ac:spMkLst>
        </pc:spChg>
        <pc:spChg chg="mod">
          <ac:chgData name="Bassett, Daniel" userId="63e3c5d1-d3c0-4baa-94ee-9f403a11f459" providerId="ADAL" clId="{7E479A13-675D-48F8-A23E-45A50FD763B0}" dt="2024-01-25T22:05:16.230" v="597" actId="1076"/>
          <ac:spMkLst>
            <pc:docMk/>
            <pc:sldMk cId="2945616425" sldId="318"/>
            <ac:spMk id="5" creationId="{5F59D32D-6A02-DD15-69EC-DE970A0BEA14}"/>
          </ac:spMkLst>
        </pc:spChg>
        <pc:spChg chg="mod">
          <ac:chgData name="Bassett, Daniel" userId="63e3c5d1-d3c0-4baa-94ee-9f403a11f459" providerId="ADAL" clId="{7E479A13-675D-48F8-A23E-45A50FD763B0}" dt="2024-01-25T22:05:16.230" v="597" actId="1076"/>
          <ac:spMkLst>
            <pc:docMk/>
            <pc:sldMk cId="2945616425" sldId="318"/>
            <ac:spMk id="6" creationId="{1D3AEC89-AF6A-A210-FE5E-77C651179C31}"/>
          </ac:spMkLst>
        </pc:spChg>
        <pc:spChg chg="mod">
          <ac:chgData name="Bassett, Daniel" userId="63e3c5d1-d3c0-4baa-94ee-9f403a11f459" providerId="ADAL" clId="{7E479A13-675D-48F8-A23E-45A50FD763B0}" dt="2024-01-25T22:05:22.184" v="598" actId="1076"/>
          <ac:spMkLst>
            <pc:docMk/>
            <pc:sldMk cId="2945616425" sldId="318"/>
            <ac:spMk id="7" creationId="{2BAF0C51-E470-A56C-AE95-F4ECA7097774}"/>
          </ac:spMkLst>
        </pc:spChg>
        <pc:spChg chg="mod">
          <ac:chgData name="Bassett, Daniel" userId="63e3c5d1-d3c0-4baa-94ee-9f403a11f459" providerId="ADAL" clId="{7E479A13-675D-48F8-A23E-45A50FD763B0}" dt="2024-01-25T22:05:22.184" v="598" actId="1076"/>
          <ac:spMkLst>
            <pc:docMk/>
            <pc:sldMk cId="2945616425" sldId="318"/>
            <ac:spMk id="8" creationId="{D1931CF4-0148-4587-213A-9BD1B65BB6CF}"/>
          </ac:spMkLst>
        </pc:spChg>
        <pc:spChg chg="del">
          <ac:chgData name="Bassett, Daniel" userId="63e3c5d1-d3c0-4baa-94ee-9f403a11f459" providerId="ADAL" clId="{7E479A13-675D-48F8-A23E-45A50FD763B0}" dt="2024-01-25T22:07:28.189" v="622" actId="478"/>
          <ac:spMkLst>
            <pc:docMk/>
            <pc:sldMk cId="2945616425" sldId="318"/>
            <ac:spMk id="9" creationId="{D29B130A-4769-D749-02D6-39F059A4B8D4}"/>
          </ac:spMkLst>
        </pc:spChg>
        <pc:spChg chg="del">
          <ac:chgData name="Bassett, Daniel" userId="63e3c5d1-d3c0-4baa-94ee-9f403a11f459" providerId="ADAL" clId="{7E479A13-675D-48F8-A23E-45A50FD763B0}" dt="2024-01-25T22:05:49.410" v="601" actId="21"/>
          <ac:spMkLst>
            <pc:docMk/>
            <pc:sldMk cId="2945616425" sldId="318"/>
            <ac:spMk id="10" creationId="{4CA755FB-8E82-3E4E-214B-24C49114BFD1}"/>
          </ac:spMkLst>
        </pc:spChg>
        <pc:spChg chg="add mod">
          <ac:chgData name="Bassett, Daniel" userId="63e3c5d1-d3c0-4baa-94ee-9f403a11f459" providerId="ADAL" clId="{7E479A13-675D-48F8-A23E-45A50FD763B0}" dt="2024-01-25T22:08:32.383" v="712" actId="108"/>
          <ac:spMkLst>
            <pc:docMk/>
            <pc:sldMk cId="2945616425" sldId="318"/>
            <ac:spMk id="11" creationId="{2754AAFD-7A7B-04A9-674F-4C87EC3CAEE4}"/>
          </ac:spMkLst>
        </pc:spChg>
        <pc:spChg chg="mod">
          <ac:chgData name="Bassett, Daniel" userId="63e3c5d1-d3c0-4baa-94ee-9f403a11f459" providerId="ADAL" clId="{7E479A13-675D-48F8-A23E-45A50FD763B0}" dt="2024-01-25T22:05:22.184" v="598" actId="1076"/>
          <ac:spMkLst>
            <pc:docMk/>
            <pc:sldMk cId="2945616425" sldId="318"/>
            <ac:spMk id="13" creationId="{5460FD87-28BD-101F-F32A-B2016D23BCD1}"/>
          </ac:spMkLst>
        </pc:spChg>
        <pc:spChg chg="del">
          <ac:chgData name="Bassett, Daniel" userId="63e3c5d1-d3c0-4baa-94ee-9f403a11f459" providerId="ADAL" clId="{7E479A13-675D-48F8-A23E-45A50FD763B0}" dt="2024-01-25T22:07:24.685" v="621" actId="478"/>
          <ac:spMkLst>
            <pc:docMk/>
            <pc:sldMk cId="2945616425" sldId="318"/>
            <ac:spMk id="14" creationId="{937639EF-A2B8-CD9B-5877-D09CBD6D038A}"/>
          </ac:spMkLst>
        </pc:spChg>
        <pc:spChg chg="mod">
          <ac:chgData name="Bassett, Daniel" userId="63e3c5d1-d3c0-4baa-94ee-9f403a11f459" providerId="ADAL" clId="{7E479A13-675D-48F8-A23E-45A50FD763B0}" dt="2024-01-25T22:07:42.673" v="625" actId="1076"/>
          <ac:spMkLst>
            <pc:docMk/>
            <pc:sldMk cId="2945616425" sldId="318"/>
            <ac:spMk id="15" creationId="{5E803998-DE86-F921-4CBD-185193473E16}"/>
          </ac:spMkLst>
        </pc:spChg>
        <pc:spChg chg="add mod">
          <ac:chgData name="Bassett, Daniel" userId="63e3c5d1-d3c0-4baa-94ee-9f403a11f459" providerId="ADAL" clId="{7E479A13-675D-48F8-A23E-45A50FD763B0}" dt="2024-01-25T22:12:32.912" v="780" actId="20577"/>
          <ac:spMkLst>
            <pc:docMk/>
            <pc:sldMk cId="2945616425" sldId="318"/>
            <ac:spMk id="16" creationId="{3E68E13F-90B4-4C6C-B43B-B2EBB1426C28}"/>
          </ac:spMkLst>
        </pc:spChg>
        <pc:spChg chg="mod">
          <ac:chgData name="Bassett, Daniel" userId="63e3c5d1-d3c0-4baa-94ee-9f403a11f459" providerId="ADAL" clId="{7E479A13-675D-48F8-A23E-45A50FD763B0}" dt="2024-01-25T22:11:45.777" v="778" actId="1076"/>
          <ac:spMkLst>
            <pc:docMk/>
            <pc:sldMk cId="2945616425" sldId="318"/>
            <ac:spMk id="17" creationId="{D32200A4-9B74-3C8F-A8B2-A6727324C53B}"/>
          </ac:spMkLst>
        </pc:spChg>
        <pc:spChg chg="add mod">
          <ac:chgData name="Bassett, Daniel" userId="63e3c5d1-d3c0-4baa-94ee-9f403a11f459" providerId="ADAL" clId="{7E479A13-675D-48F8-A23E-45A50FD763B0}" dt="2024-01-25T22:08:22.617" v="711" actId="20577"/>
          <ac:spMkLst>
            <pc:docMk/>
            <pc:sldMk cId="2945616425" sldId="318"/>
            <ac:spMk id="18" creationId="{436C8B7F-A51E-8EB9-5673-709827C9B960}"/>
          </ac:spMkLst>
        </pc:spChg>
        <pc:spChg chg="add mod">
          <ac:chgData name="Bassett, Daniel" userId="63e3c5d1-d3c0-4baa-94ee-9f403a11f459" providerId="ADAL" clId="{7E479A13-675D-48F8-A23E-45A50FD763B0}" dt="2024-01-25T22:11:40.889" v="777" actId="1076"/>
          <ac:spMkLst>
            <pc:docMk/>
            <pc:sldMk cId="2945616425" sldId="318"/>
            <ac:spMk id="21" creationId="{CB5DFC3E-2ED1-1D26-2D2F-2A572D323816}"/>
          </ac:spMkLst>
        </pc:spChg>
        <pc:picChg chg="mod">
          <ac:chgData name="Bassett, Daniel" userId="63e3c5d1-d3c0-4baa-94ee-9f403a11f459" providerId="ADAL" clId="{7E479A13-675D-48F8-A23E-45A50FD763B0}" dt="2024-01-25T22:10:15.490" v="729" actId="1076"/>
          <ac:picMkLst>
            <pc:docMk/>
            <pc:sldMk cId="2945616425" sldId="318"/>
            <ac:picMk id="12" creationId="{CCDA051A-5FC9-71FC-93C0-970BC63D640E}"/>
          </ac:picMkLst>
        </pc:picChg>
        <pc:picChg chg="add mod">
          <ac:chgData name="Bassett, Daniel" userId="63e3c5d1-d3c0-4baa-94ee-9f403a11f459" providerId="ADAL" clId="{7E479A13-675D-48F8-A23E-45A50FD763B0}" dt="2024-01-25T22:10:08.473" v="728" actId="1076"/>
          <ac:picMkLst>
            <pc:docMk/>
            <pc:sldMk cId="2945616425" sldId="318"/>
            <ac:picMk id="20" creationId="{6F6AF698-45C6-AAB4-A9F0-01128AF103BA}"/>
          </ac:picMkLst>
        </pc:picChg>
        <pc:cxnChg chg="del">
          <ac:chgData name="Bassett, Daniel" userId="63e3c5d1-d3c0-4baa-94ee-9f403a11f459" providerId="ADAL" clId="{7E479A13-675D-48F8-A23E-45A50FD763B0}" dt="2024-01-25T22:09:02.021" v="720" actId="478"/>
          <ac:cxnSpMkLst>
            <pc:docMk/>
            <pc:sldMk cId="2945616425" sldId="318"/>
            <ac:cxnSpMk id="19" creationId="{CA591C2D-8542-1C1F-A346-03295E11F43E}"/>
          </ac:cxnSpMkLst>
        </pc:cxnChg>
      </pc:sldChg>
      <pc:sldChg chg="modSp del mod">
        <pc:chgData name="Bassett, Daniel" userId="63e3c5d1-d3c0-4baa-94ee-9f403a11f459" providerId="ADAL" clId="{7E479A13-675D-48F8-A23E-45A50FD763B0}" dt="2024-01-25T21:15:18.558" v="19" actId="47"/>
        <pc:sldMkLst>
          <pc:docMk/>
          <pc:sldMk cId="605381393" sldId="320"/>
        </pc:sldMkLst>
        <pc:spChg chg="mod">
          <ac:chgData name="Bassett, Daniel" userId="63e3c5d1-d3c0-4baa-94ee-9f403a11f459" providerId="ADAL" clId="{7E479A13-675D-48F8-A23E-45A50FD763B0}" dt="2024-01-25T21:06:12.918" v="5" actId="6549"/>
          <ac:spMkLst>
            <pc:docMk/>
            <pc:sldMk cId="605381393" sldId="320"/>
            <ac:spMk id="3" creationId="{D2A27868-269B-0D48-98F6-DF2CF36CC15F}"/>
          </ac:spMkLst>
        </pc:spChg>
      </pc:sldChg>
      <pc:sldChg chg="modSp mod">
        <pc:chgData name="Bassett, Daniel" userId="63e3c5d1-d3c0-4baa-94ee-9f403a11f459" providerId="ADAL" clId="{7E479A13-675D-48F8-A23E-45A50FD763B0}" dt="2024-01-30T19:26:22.865" v="856" actId="20577"/>
        <pc:sldMkLst>
          <pc:docMk/>
          <pc:sldMk cId="279612887" sldId="321"/>
        </pc:sldMkLst>
        <pc:spChg chg="mod">
          <ac:chgData name="Bassett, Daniel" userId="63e3c5d1-d3c0-4baa-94ee-9f403a11f459" providerId="ADAL" clId="{7E479A13-675D-48F8-A23E-45A50FD763B0}" dt="2024-01-30T19:26:22.865" v="856" actId="20577"/>
          <ac:spMkLst>
            <pc:docMk/>
            <pc:sldMk cId="279612887" sldId="321"/>
            <ac:spMk id="10" creationId="{E11838EA-33F5-4A7C-3184-735E89457D77}"/>
          </ac:spMkLst>
        </pc:spChg>
      </pc:sldChg>
      <pc:sldChg chg="modSp del mod">
        <pc:chgData name="Bassett, Daniel" userId="63e3c5d1-d3c0-4baa-94ee-9f403a11f459" providerId="ADAL" clId="{7E479A13-675D-48F8-A23E-45A50FD763B0}" dt="2024-01-25T22:03:37.381" v="543" actId="47"/>
        <pc:sldMkLst>
          <pc:docMk/>
          <pc:sldMk cId="2581689073" sldId="322"/>
        </pc:sldMkLst>
        <pc:spChg chg="mod">
          <ac:chgData name="Bassett, Daniel" userId="63e3c5d1-d3c0-4baa-94ee-9f403a11f459" providerId="ADAL" clId="{7E479A13-675D-48F8-A23E-45A50FD763B0}" dt="2024-01-25T21:18:43.551" v="91" actId="6549"/>
          <ac:spMkLst>
            <pc:docMk/>
            <pc:sldMk cId="2581689073" sldId="322"/>
            <ac:spMk id="3" creationId="{D2A27868-269B-0D48-98F6-DF2CF36CC15F}"/>
          </ac:spMkLst>
        </pc:spChg>
      </pc:sldChg>
      <pc:sldChg chg="delSp del mod ord">
        <pc:chgData name="Bassett, Daniel" userId="63e3c5d1-d3c0-4baa-94ee-9f403a11f459" providerId="ADAL" clId="{7E479A13-675D-48F8-A23E-45A50FD763B0}" dt="2024-01-25T22:12:39.513" v="781" actId="47"/>
        <pc:sldMkLst>
          <pc:docMk/>
          <pc:sldMk cId="980507904" sldId="327"/>
        </pc:sldMkLst>
        <pc:spChg chg="del">
          <ac:chgData name="Bassett, Daniel" userId="63e3c5d1-d3c0-4baa-94ee-9f403a11f459" providerId="ADAL" clId="{7E479A13-675D-48F8-A23E-45A50FD763B0}" dt="2024-01-25T22:04:58.590" v="596" actId="21"/>
          <ac:spMkLst>
            <pc:docMk/>
            <pc:sldMk cId="980507904" sldId="327"/>
            <ac:spMk id="4" creationId="{6D270A54-0D17-4C1B-6DB0-5A8781CE3EBA}"/>
          </ac:spMkLst>
        </pc:spChg>
        <pc:spChg chg="del">
          <ac:chgData name="Bassett, Daniel" userId="63e3c5d1-d3c0-4baa-94ee-9f403a11f459" providerId="ADAL" clId="{7E479A13-675D-48F8-A23E-45A50FD763B0}" dt="2024-01-25T22:04:58.590" v="596" actId="21"/>
          <ac:spMkLst>
            <pc:docMk/>
            <pc:sldMk cId="980507904" sldId="327"/>
            <ac:spMk id="5" creationId="{5F59D32D-6A02-DD15-69EC-DE970A0BEA14}"/>
          </ac:spMkLst>
        </pc:spChg>
        <pc:spChg chg="del">
          <ac:chgData name="Bassett, Daniel" userId="63e3c5d1-d3c0-4baa-94ee-9f403a11f459" providerId="ADAL" clId="{7E479A13-675D-48F8-A23E-45A50FD763B0}" dt="2024-01-25T22:04:58.590" v="596" actId="21"/>
          <ac:spMkLst>
            <pc:docMk/>
            <pc:sldMk cId="980507904" sldId="327"/>
            <ac:spMk id="6" creationId="{1D3AEC89-AF6A-A210-FE5E-77C651179C31}"/>
          </ac:spMkLst>
        </pc:spChg>
      </pc:sldChg>
      <pc:sldChg chg="modSp mod">
        <pc:chgData name="Bassett, Daniel" userId="63e3c5d1-d3c0-4baa-94ee-9f403a11f459" providerId="ADAL" clId="{7E479A13-675D-48F8-A23E-45A50FD763B0}" dt="2024-01-25T21:58:11.323" v="502" actId="113"/>
        <pc:sldMkLst>
          <pc:docMk/>
          <pc:sldMk cId="1783599769" sldId="329"/>
        </pc:sldMkLst>
        <pc:spChg chg="mod">
          <ac:chgData name="Bassett, Daniel" userId="63e3c5d1-d3c0-4baa-94ee-9f403a11f459" providerId="ADAL" clId="{7E479A13-675D-48F8-A23E-45A50FD763B0}" dt="2024-01-25T21:58:11.323" v="502" actId="113"/>
          <ac:spMkLst>
            <pc:docMk/>
            <pc:sldMk cId="1783599769" sldId="329"/>
            <ac:spMk id="3" creationId="{AB20CFD3-EF8F-CC48-9055-35CF7CBAE710}"/>
          </ac:spMkLst>
        </pc:spChg>
      </pc:sldChg>
      <pc:sldChg chg="addSp delSp modSp mod">
        <pc:chgData name="Bassett, Daniel" userId="63e3c5d1-d3c0-4baa-94ee-9f403a11f459" providerId="ADAL" clId="{7E479A13-675D-48F8-A23E-45A50FD763B0}" dt="2024-01-29T15:19:27.050" v="847" actId="113"/>
        <pc:sldMkLst>
          <pc:docMk/>
          <pc:sldMk cId="1860780744" sldId="332"/>
        </pc:sldMkLst>
        <pc:spChg chg="mod">
          <ac:chgData name="Bassett, Daniel" userId="63e3c5d1-d3c0-4baa-94ee-9f403a11f459" providerId="ADAL" clId="{7E479A13-675D-48F8-A23E-45A50FD763B0}" dt="2024-01-25T21:56:23.038" v="446" actId="207"/>
          <ac:spMkLst>
            <pc:docMk/>
            <pc:sldMk cId="1860780744" sldId="332"/>
            <ac:spMk id="3" creationId="{AB20CFD3-EF8F-CC48-9055-35CF7CBAE710}"/>
          </ac:spMkLst>
        </pc:spChg>
        <pc:spChg chg="add mod">
          <ac:chgData name="Bassett, Daniel" userId="63e3c5d1-d3c0-4baa-94ee-9f403a11f459" providerId="ADAL" clId="{7E479A13-675D-48F8-A23E-45A50FD763B0}" dt="2024-01-29T15:19:27.050" v="847" actId="113"/>
          <ac:spMkLst>
            <pc:docMk/>
            <pc:sldMk cId="1860780744" sldId="332"/>
            <ac:spMk id="6" creationId="{4E54FBBC-FB19-716A-27EB-491799DA2655}"/>
          </ac:spMkLst>
        </pc:spChg>
        <pc:spChg chg="add mod">
          <ac:chgData name="Bassett, Daniel" userId="63e3c5d1-d3c0-4baa-94ee-9f403a11f459" providerId="ADAL" clId="{7E479A13-675D-48F8-A23E-45A50FD763B0}" dt="2024-01-29T15:19:27.050" v="847" actId="113"/>
          <ac:spMkLst>
            <pc:docMk/>
            <pc:sldMk cId="1860780744" sldId="332"/>
            <ac:spMk id="8" creationId="{E368B143-FCFC-5F95-5147-3E95DACF2719}"/>
          </ac:spMkLst>
        </pc:spChg>
        <pc:spChg chg="add mod">
          <ac:chgData name="Bassett, Daniel" userId="63e3c5d1-d3c0-4baa-94ee-9f403a11f459" providerId="ADAL" clId="{7E479A13-675D-48F8-A23E-45A50FD763B0}" dt="2024-01-29T15:19:27.050" v="847" actId="113"/>
          <ac:spMkLst>
            <pc:docMk/>
            <pc:sldMk cId="1860780744" sldId="332"/>
            <ac:spMk id="11" creationId="{E38D6684-FC00-A17E-BD7F-C0D559ECF397}"/>
          </ac:spMkLst>
        </pc:spChg>
        <pc:spChg chg="add mod">
          <ac:chgData name="Bassett, Daniel" userId="63e3c5d1-d3c0-4baa-94ee-9f403a11f459" providerId="ADAL" clId="{7E479A13-675D-48F8-A23E-45A50FD763B0}" dt="2024-01-29T15:19:27.050" v="847" actId="113"/>
          <ac:spMkLst>
            <pc:docMk/>
            <pc:sldMk cId="1860780744" sldId="332"/>
            <ac:spMk id="13" creationId="{918DF97B-85D0-5E08-5A2D-DBF0FA3D63EE}"/>
          </ac:spMkLst>
        </pc:spChg>
        <pc:spChg chg="add mod">
          <ac:chgData name="Bassett, Daniel" userId="63e3c5d1-d3c0-4baa-94ee-9f403a11f459" providerId="ADAL" clId="{7E479A13-675D-48F8-A23E-45A50FD763B0}" dt="2024-01-29T15:19:27.050" v="847" actId="113"/>
          <ac:spMkLst>
            <pc:docMk/>
            <pc:sldMk cId="1860780744" sldId="332"/>
            <ac:spMk id="15" creationId="{B571E14D-1E82-0B56-23F7-FEEB69AC56FE}"/>
          </ac:spMkLst>
        </pc:spChg>
        <pc:spChg chg="add del mod">
          <ac:chgData name="Bassett, Daniel" userId="63e3c5d1-d3c0-4baa-94ee-9f403a11f459" providerId="ADAL" clId="{7E479A13-675D-48F8-A23E-45A50FD763B0}" dt="2024-01-25T21:47:28.486" v="342" actId="478"/>
          <ac:spMkLst>
            <pc:docMk/>
            <pc:sldMk cId="1860780744" sldId="332"/>
            <ac:spMk id="17" creationId="{E435B6CA-2607-545E-009D-B45DB2896D28}"/>
          </ac:spMkLst>
        </pc:spChg>
        <pc:spChg chg="add mod">
          <ac:chgData name="Bassett, Daniel" userId="63e3c5d1-d3c0-4baa-94ee-9f403a11f459" providerId="ADAL" clId="{7E479A13-675D-48F8-A23E-45A50FD763B0}" dt="2024-01-29T15:19:27.050" v="847" actId="113"/>
          <ac:spMkLst>
            <pc:docMk/>
            <pc:sldMk cId="1860780744" sldId="332"/>
            <ac:spMk id="19" creationId="{BD340B62-D70A-68E9-7617-C84AB248310B}"/>
          </ac:spMkLst>
        </pc:spChg>
        <pc:spChg chg="add mod">
          <ac:chgData name="Bassett, Daniel" userId="63e3c5d1-d3c0-4baa-94ee-9f403a11f459" providerId="ADAL" clId="{7E479A13-675D-48F8-A23E-45A50FD763B0}" dt="2024-01-29T15:19:27.050" v="847" actId="113"/>
          <ac:spMkLst>
            <pc:docMk/>
            <pc:sldMk cId="1860780744" sldId="332"/>
            <ac:spMk id="21" creationId="{38180A38-71BA-757D-A850-3BBA8986D0CD}"/>
          </ac:spMkLst>
        </pc:spChg>
        <pc:spChg chg="add mod">
          <ac:chgData name="Bassett, Daniel" userId="63e3c5d1-d3c0-4baa-94ee-9f403a11f459" providerId="ADAL" clId="{7E479A13-675D-48F8-A23E-45A50FD763B0}" dt="2024-01-29T15:19:27.050" v="847" actId="113"/>
          <ac:spMkLst>
            <pc:docMk/>
            <pc:sldMk cId="1860780744" sldId="332"/>
            <ac:spMk id="23" creationId="{28A9F449-649F-B7C1-24AF-BCA8746E526B}"/>
          </ac:spMkLst>
        </pc:spChg>
      </pc:sldChg>
      <pc:sldChg chg="del">
        <pc:chgData name="Bassett, Daniel" userId="63e3c5d1-d3c0-4baa-94ee-9f403a11f459" providerId="ADAL" clId="{7E479A13-675D-48F8-A23E-45A50FD763B0}" dt="2024-01-25T21:35:42.427" v="288" actId="47"/>
        <pc:sldMkLst>
          <pc:docMk/>
          <pc:sldMk cId="878054397" sldId="333"/>
        </pc:sldMkLst>
      </pc:sldChg>
      <pc:sldChg chg="del">
        <pc:chgData name="Bassett, Daniel" userId="63e3c5d1-d3c0-4baa-94ee-9f403a11f459" providerId="ADAL" clId="{7E479A13-675D-48F8-A23E-45A50FD763B0}" dt="2024-01-25T21:05:39.560" v="4" actId="47"/>
        <pc:sldMkLst>
          <pc:docMk/>
          <pc:sldMk cId="1261737120" sldId="336"/>
        </pc:sldMkLst>
      </pc:sldChg>
      <pc:sldChg chg="del">
        <pc:chgData name="Bassett, Daniel" userId="63e3c5d1-d3c0-4baa-94ee-9f403a11f459" providerId="ADAL" clId="{7E479A13-675D-48F8-A23E-45A50FD763B0}" dt="2024-01-25T21:05:39.560" v="4" actId="47"/>
        <pc:sldMkLst>
          <pc:docMk/>
          <pc:sldMk cId="4124603331" sldId="337"/>
        </pc:sldMkLst>
      </pc:sldChg>
      <pc:sldChg chg="del">
        <pc:chgData name="Bassett, Daniel" userId="63e3c5d1-d3c0-4baa-94ee-9f403a11f459" providerId="ADAL" clId="{7E479A13-675D-48F8-A23E-45A50FD763B0}" dt="2024-01-25T21:05:39.560" v="4" actId="47"/>
        <pc:sldMkLst>
          <pc:docMk/>
          <pc:sldMk cId="2707474983" sldId="338"/>
        </pc:sldMkLst>
      </pc:sldChg>
      <pc:sldMasterChg chg="delSldLayout">
        <pc:chgData name="Bassett, Daniel" userId="63e3c5d1-d3c0-4baa-94ee-9f403a11f459" providerId="ADAL" clId="{7E479A13-675D-48F8-A23E-45A50FD763B0}" dt="2024-01-25T21:04:48.181" v="1" actId="47"/>
        <pc:sldMasterMkLst>
          <pc:docMk/>
          <pc:sldMasterMk cId="789863526" sldId="2147483648"/>
        </pc:sldMasterMkLst>
        <pc:sldLayoutChg chg="del">
          <pc:chgData name="Bassett, Daniel" userId="63e3c5d1-d3c0-4baa-94ee-9f403a11f459" providerId="ADAL" clId="{7E479A13-675D-48F8-A23E-45A50FD763B0}" dt="2024-01-25T21:04:48.181" v="1" actId="47"/>
          <pc:sldLayoutMkLst>
            <pc:docMk/>
            <pc:sldMasterMk cId="789863526" sldId="2147483648"/>
            <pc:sldLayoutMk cId="4109373184"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a:t>
            </a:r>
          </a:p>
        </p:txBody>
      </p:sp>
      <p:sp>
        <p:nvSpPr>
          <p:cNvPr id="4" name="Slide Number Placeholder 3"/>
          <p:cNvSpPr>
            <a:spLocks noGrp="1"/>
          </p:cNvSpPr>
          <p:nvPr>
            <p:ph type="sldNum" sz="quarter" idx="5"/>
          </p:nvPr>
        </p:nvSpPr>
        <p:spPr/>
        <p:txBody>
          <a:bodyPr/>
          <a:lstStyle/>
          <a:p>
            <a:fld id="{583B173B-F9AE-4CD2-AF4D-FCB2C1644010}" type="slidenum">
              <a:rPr lang="en-US" smtClean="0"/>
              <a:t>1</a:t>
            </a:fld>
            <a:endParaRPr lang="en-US"/>
          </a:p>
        </p:txBody>
      </p:sp>
    </p:spTree>
    <p:extLst>
      <p:ext uri="{BB962C8B-B14F-4D97-AF65-F5344CB8AC3E}">
        <p14:creationId xmlns:p14="http://schemas.microsoft.com/office/powerpoint/2010/main" val="413175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br>
              <a:rPr lang="en-US">
                <a:cs typeface="+mn-lt"/>
              </a:rPr>
            </a:br>
            <a:endParaRPr lang="en-US"/>
          </a:p>
          <a:p>
            <a:pPr marL="0" marR="0">
              <a:lnSpc>
                <a:spcPct val="107000"/>
              </a:lnSpc>
              <a:spcBef>
                <a:spcPts val="0"/>
              </a:spcBef>
              <a:spcAft>
                <a:spcPts val="2400"/>
              </a:spcAft>
            </a:pPr>
            <a:r>
              <a:rPr lang="en-US" sz="1200">
                <a:solidFill>
                  <a:srgbClr val="4B4B4B"/>
                </a:solidFill>
                <a:effectLst/>
                <a:latin typeface="Open Sans" panose="020B0606030504020204" pitchFamily="34" charset="0"/>
                <a:ea typeface="Times New Roman" panose="02020603050405020304" pitchFamily="18" charset="0"/>
                <a:cs typeface="Times New Roman" panose="02020603050405020304" pitchFamily="18" charset="0"/>
              </a:rPr>
              <a:t>Notes: Recruitment is part of the consent process because it begins the process of providing information about the study. All recruitment strategies such as fliers, email messages, newspaper advertisements, phone scripts, and so on must be reviewed and approved by an IRB before they are used.</a:t>
            </a:r>
          </a:p>
          <a:p>
            <a:pPr marL="0" marR="0">
              <a:lnSpc>
                <a:spcPct val="107000"/>
              </a:lnSpc>
              <a:spcBef>
                <a:spcPts val="0"/>
              </a:spcBef>
              <a:spcAft>
                <a:spcPts val="2400"/>
              </a:spcAft>
            </a:pPr>
            <a:r>
              <a:rPr lang="en-US" sz="1200">
                <a:solidFill>
                  <a:srgbClr val="4B4B4B"/>
                </a:solidFill>
                <a:effectLst/>
                <a:latin typeface="Open Sans" panose="020B0606030504020204" pitchFamily="34" charset="0"/>
                <a:ea typeface="Calibri" panose="020F0502020204030204" pitchFamily="34" charset="0"/>
                <a:cs typeface="Times New Roman" panose="02020603050405020304" pitchFamily="18" charset="0"/>
              </a:rPr>
              <a:t>Required elements to include</a:t>
            </a:r>
          </a:p>
          <a:p>
            <a:pPr marL="0" marR="0">
              <a:lnSpc>
                <a:spcPct val="107000"/>
              </a:lnSpc>
              <a:spcBef>
                <a:spcPts val="0"/>
              </a:spcBef>
              <a:spcAft>
                <a:spcPts val="24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**Put in chat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https://research.unt.edu/research-services/research-integrity-and-compliance/human-subjects-irb/irb-forms-and-templates# </a:t>
            </a:r>
          </a:p>
        </p:txBody>
      </p:sp>
      <p:sp>
        <p:nvSpPr>
          <p:cNvPr id="4" name="Slide Number Placeholder 3"/>
          <p:cNvSpPr>
            <a:spLocks noGrp="1"/>
          </p:cNvSpPr>
          <p:nvPr>
            <p:ph type="sldNum" sz="quarter" idx="5"/>
          </p:nvPr>
        </p:nvSpPr>
        <p:spPr/>
        <p:txBody>
          <a:bodyPr/>
          <a:lstStyle/>
          <a:p>
            <a:fld id="{583B173B-F9AE-4CD2-AF4D-FCB2C1644010}" type="slidenum">
              <a:rPr lang="en-US" smtClean="0"/>
              <a:t>14</a:t>
            </a:fld>
            <a:endParaRPr lang="en-US"/>
          </a:p>
        </p:txBody>
      </p:sp>
    </p:spTree>
    <p:extLst>
      <p:ext uri="{BB962C8B-B14F-4D97-AF65-F5344CB8AC3E}">
        <p14:creationId xmlns:p14="http://schemas.microsoft.com/office/powerpoint/2010/main" val="304758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a:p>
            <a:pPr>
              <a:defRPr/>
            </a:pPr>
            <a:endParaRPr lang="en-US"/>
          </a:p>
          <a:p>
            <a:pPr>
              <a:defRPr/>
            </a:pPr>
            <a:r>
              <a:rPr lang="en-US"/>
              <a:t>Online platform for researchers to send a recruitment message to any </a:t>
            </a:r>
            <a:r>
              <a:rPr lang="en-US" err="1"/>
              <a:t>Reserachmatch</a:t>
            </a:r>
            <a:r>
              <a:rPr lang="en-US"/>
              <a:t> volunteer who meets their inclusion criteria</a:t>
            </a:r>
          </a:p>
        </p:txBody>
      </p:sp>
      <p:sp>
        <p:nvSpPr>
          <p:cNvPr id="4" name="Slide Number Placeholder 3"/>
          <p:cNvSpPr>
            <a:spLocks noGrp="1"/>
          </p:cNvSpPr>
          <p:nvPr>
            <p:ph type="sldNum" sz="quarter" idx="5"/>
          </p:nvPr>
        </p:nvSpPr>
        <p:spPr/>
        <p:txBody>
          <a:bodyPr/>
          <a:lstStyle/>
          <a:p>
            <a:fld id="{583B173B-F9AE-4CD2-AF4D-FCB2C1644010}" type="slidenum">
              <a:rPr lang="en-US" smtClean="0"/>
              <a:t>15</a:t>
            </a:fld>
            <a:endParaRPr lang="en-US"/>
          </a:p>
        </p:txBody>
      </p:sp>
    </p:spTree>
    <p:extLst>
      <p:ext uri="{BB962C8B-B14F-4D97-AF65-F5344CB8AC3E}">
        <p14:creationId xmlns:p14="http://schemas.microsoft.com/office/powerpoint/2010/main" val="3671201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16</a:t>
            </a:fld>
            <a:endParaRPr lang="en-US"/>
          </a:p>
        </p:txBody>
      </p:sp>
    </p:spTree>
    <p:extLst>
      <p:ext uri="{BB962C8B-B14F-4D97-AF65-F5344CB8AC3E}">
        <p14:creationId xmlns:p14="http://schemas.microsoft.com/office/powerpoint/2010/main" val="77062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17</a:t>
            </a:fld>
            <a:endParaRPr lang="en-US"/>
          </a:p>
        </p:txBody>
      </p:sp>
    </p:spTree>
    <p:extLst>
      <p:ext uri="{BB962C8B-B14F-4D97-AF65-F5344CB8AC3E}">
        <p14:creationId xmlns:p14="http://schemas.microsoft.com/office/powerpoint/2010/main" val="317389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18</a:t>
            </a:fld>
            <a:endParaRPr lang="en-US"/>
          </a:p>
        </p:txBody>
      </p:sp>
    </p:spTree>
    <p:extLst>
      <p:ext uri="{BB962C8B-B14F-4D97-AF65-F5344CB8AC3E}">
        <p14:creationId xmlns:p14="http://schemas.microsoft.com/office/powerpoint/2010/main" val="367391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Verbal Consent: Used in circumstances where cultural differences may not allow for participants to sign (study with natives who believed signing documents gave undue power over someone else).</a:t>
            </a:r>
          </a:p>
          <a:p>
            <a:pPr>
              <a:defRPr/>
            </a:pP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19</a:t>
            </a:fld>
            <a:endParaRPr lang="en-US"/>
          </a:p>
        </p:txBody>
      </p:sp>
    </p:spTree>
    <p:extLst>
      <p:ext uri="{BB962C8B-B14F-4D97-AF65-F5344CB8AC3E}">
        <p14:creationId xmlns:p14="http://schemas.microsoft.com/office/powerpoint/2010/main" val="101586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20</a:t>
            </a:fld>
            <a:endParaRPr lang="en-US"/>
          </a:p>
        </p:txBody>
      </p:sp>
    </p:spTree>
    <p:extLst>
      <p:ext uri="{BB962C8B-B14F-4D97-AF65-F5344CB8AC3E}">
        <p14:creationId xmlns:p14="http://schemas.microsoft.com/office/powerpoint/2010/main" val="1852501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Rodney</a:t>
            </a:r>
          </a:p>
          <a:p>
            <a:endParaRPr lang="en-US"/>
          </a:p>
          <a:p>
            <a:r>
              <a:rPr lang="en-US"/>
              <a:t>Verbal consent:</a:t>
            </a:r>
          </a:p>
        </p:txBody>
      </p:sp>
      <p:sp>
        <p:nvSpPr>
          <p:cNvPr id="4" name="Slide Number Placeholder 3"/>
          <p:cNvSpPr>
            <a:spLocks noGrp="1"/>
          </p:cNvSpPr>
          <p:nvPr>
            <p:ph type="sldNum" sz="quarter" idx="5"/>
          </p:nvPr>
        </p:nvSpPr>
        <p:spPr/>
        <p:txBody>
          <a:bodyPr/>
          <a:lstStyle/>
          <a:p>
            <a:fld id="{583B173B-F9AE-4CD2-AF4D-FCB2C1644010}" type="slidenum">
              <a:rPr lang="en-US" smtClean="0"/>
              <a:t>21</a:t>
            </a:fld>
            <a:endParaRPr lang="en-US"/>
          </a:p>
        </p:txBody>
      </p:sp>
    </p:spTree>
    <p:extLst>
      <p:ext uri="{BB962C8B-B14F-4D97-AF65-F5344CB8AC3E}">
        <p14:creationId xmlns:p14="http://schemas.microsoft.com/office/powerpoint/2010/main" val="175942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22</a:t>
            </a:fld>
            <a:endParaRPr lang="en-US"/>
          </a:p>
        </p:txBody>
      </p:sp>
    </p:spTree>
    <p:extLst>
      <p:ext uri="{BB962C8B-B14F-4D97-AF65-F5344CB8AC3E}">
        <p14:creationId xmlns:p14="http://schemas.microsoft.com/office/powerpoint/2010/main" val="262542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All! </a:t>
            </a:r>
            <a:r>
              <a:rPr lang="en-US">
                <a:sym typeface="Wingdings" panose="05000000000000000000" pitchFamily="2" charset="2"/>
              </a:rPr>
              <a:t> </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23</a:t>
            </a:fld>
            <a:endParaRPr lang="en-US"/>
          </a:p>
        </p:txBody>
      </p:sp>
    </p:spTree>
    <p:extLst>
      <p:ext uri="{BB962C8B-B14F-4D97-AF65-F5344CB8AC3E}">
        <p14:creationId xmlns:p14="http://schemas.microsoft.com/office/powerpoint/2010/main" val="288001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 </a:t>
            </a:r>
          </a:p>
        </p:txBody>
      </p:sp>
      <p:sp>
        <p:nvSpPr>
          <p:cNvPr id="4" name="Slide Number Placeholder 3"/>
          <p:cNvSpPr>
            <a:spLocks noGrp="1"/>
          </p:cNvSpPr>
          <p:nvPr>
            <p:ph type="sldNum" sz="quarter" idx="5"/>
          </p:nvPr>
        </p:nvSpPr>
        <p:spPr/>
        <p:txBody>
          <a:bodyPr/>
          <a:lstStyle/>
          <a:p>
            <a:fld id="{583B173B-F9AE-4CD2-AF4D-FCB2C1644010}" type="slidenum">
              <a:rPr lang="en-US" smtClean="0"/>
              <a:t>3</a:t>
            </a:fld>
            <a:endParaRPr lang="en-US"/>
          </a:p>
        </p:txBody>
      </p:sp>
    </p:spTree>
    <p:extLst>
      <p:ext uri="{BB962C8B-B14F-4D97-AF65-F5344CB8AC3E}">
        <p14:creationId xmlns:p14="http://schemas.microsoft.com/office/powerpoint/2010/main" val="217278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a:t>
            </a:r>
          </a:p>
          <a:p>
            <a:endParaRPr lang="en-US"/>
          </a:p>
          <a:p>
            <a:r>
              <a:rPr lang="en-US"/>
              <a:t>Notes: 1. </a:t>
            </a:r>
            <a:r>
              <a:rPr lang="en-US" u="sng"/>
              <a:t>Respect: </a:t>
            </a:r>
            <a:r>
              <a:rPr lang="en-US"/>
              <a:t>protecting the autonomy of all people and obtaining informed consent 2. </a:t>
            </a:r>
            <a:r>
              <a:rPr lang="en-US" u="sng"/>
              <a:t>Beneficence</a:t>
            </a:r>
            <a:r>
              <a:rPr lang="en-US"/>
              <a:t>: maximizing benefits of the research while minimizing risks of harm to the research subjects 3. </a:t>
            </a:r>
            <a:r>
              <a:rPr lang="en-US" u="sng"/>
              <a:t>Justice</a:t>
            </a:r>
            <a:r>
              <a:rPr lang="en-US"/>
              <a:t>: ensuring fair recruitment of subjects</a:t>
            </a:r>
          </a:p>
        </p:txBody>
      </p:sp>
      <p:sp>
        <p:nvSpPr>
          <p:cNvPr id="4" name="Slide Number Placeholder 3"/>
          <p:cNvSpPr>
            <a:spLocks noGrp="1"/>
          </p:cNvSpPr>
          <p:nvPr>
            <p:ph type="sldNum" sz="quarter" idx="5"/>
          </p:nvPr>
        </p:nvSpPr>
        <p:spPr/>
        <p:txBody>
          <a:bodyPr/>
          <a:lstStyle/>
          <a:p>
            <a:fld id="{583B173B-F9AE-4CD2-AF4D-FCB2C1644010}" type="slidenum">
              <a:rPr lang="en-US" smtClean="0"/>
              <a:t>4</a:t>
            </a:fld>
            <a:endParaRPr lang="en-US"/>
          </a:p>
        </p:txBody>
      </p:sp>
    </p:spTree>
    <p:extLst>
      <p:ext uri="{BB962C8B-B14F-4D97-AF65-F5344CB8AC3E}">
        <p14:creationId xmlns:p14="http://schemas.microsoft.com/office/powerpoint/2010/main" val="123788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EE50A8-0402-4AC1-A5B3-684D9FD3FE29}" type="slidenum">
              <a:rPr lang="en-US" smtClean="0"/>
              <a:t>7</a:t>
            </a:fld>
            <a:endParaRPr lang="en-US"/>
          </a:p>
        </p:txBody>
      </p:sp>
    </p:spTree>
    <p:extLst>
      <p:ext uri="{BB962C8B-B14F-4D97-AF65-F5344CB8AC3E}">
        <p14:creationId xmlns:p14="http://schemas.microsoft.com/office/powerpoint/2010/main" val="248171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a:t>
            </a:r>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583B173B-F9AE-4CD2-AF4D-FCB2C1644010}" type="slidenum">
              <a:rPr lang="en-US" smtClean="0"/>
              <a:t>9</a:t>
            </a:fld>
            <a:endParaRPr lang="en-US"/>
          </a:p>
        </p:txBody>
      </p:sp>
    </p:spTree>
    <p:extLst>
      <p:ext uri="{BB962C8B-B14F-4D97-AF65-F5344CB8AC3E}">
        <p14:creationId xmlns:p14="http://schemas.microsoft.com/office/powerpoint/2010/main" val="401444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10</a:t>
            </a:fld>
            <a:endParaRPr lang="en-US"/>
          </a:p>
        </p:txBody>
      </p:sp>
    </p:spTree>
    <p:extLst>
      <p:ext uri="{BB962C8B-B14F-4D97-AF65-F5344CB8AC3E}">
        <p14:creationId xmlns:p14="http://schemas.microsoft.com/office/powerpoint/2010/main" val="77062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Snowball sampling is a recruitment technique in which research participants are asked to assist researchers in identifying other potential subjects</a:t>
            </a:r>
          </a:p>
          <a:p>
            <a:pPr>
              <a:defRPr/>
            </a:pPr>
            <a:endParaRPr lang="en-US"/>
          </a:p>
          <a:p>
            <a:pPr>
              <a:defRPr/>
            </a:pP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11</a:t>
            </a:fld>
            <a:endParaRPr lang="en-US"/>
          </a:p>
        </p:txBody>
      </p:sp>
    </p:spTree>
    <p:extLst>
      <p:ext uri="{BB962C8B-B14F-4D97-AF65-F5344CB8AC3E}">
        <p14:creationId xmlns:p14="http://schemas.microsoft.com/office/powerpoint/2010/main" val="317389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12</a:t>
            </a:fld>
            <a:endParaRPr lang="en-US"/>
          </a:p>
        </p:txBody>
      </p:sp>
    </p:spTree>
    <p:extLst>
      <p:ext uri="{BB962C8B-B14F-4D97-AF65-F5344CB8AC3E}">
        <p14:creationId xmlns:p14="http://schemas.microsoft.com/office/powerpoint/2010/main" val="1015860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a:t>
            </a:r>
          </a:p>
          <a:p>
            <a:pPr>
              <a:defRPr/>
            </a:pPr>
            <a:endParaRPr lang="en-US"/>
          </a:p>
          <a:p>
            <a:pPr>
              <a:defRPr/>
            </a:pPr>
            <a:endParaRPr lang="en-US">
              <a:cs typeface="Calibri"/>
            </a:endParaRPr>
          </a:p>
          <a:p>
            <a:pPr>
              <a:defRPr/>
            </a:pPr>
            <a:endParaRPr lang="en-US">
              <a:cs typeface="Calibri"/>
            </a:endParaRPr>
          </a:p>
        </p:txBody>
      </p:sp>
      <p:sp>
        <p:nvSpPr>
          <p:cNvPr id="4" name="Slide Number Placeholder 3"/>
          <p:cNvSpPr>
            <a:spLocks noGrp="1"/>
          </p:cNvSpPr>
          <p:nvPr>
            <p:ph type="sldNum" sz="quarter" idx="5"/>
          </p:nvPr>
        </p:nvSpPr>
        <p:spPr/>
        <p:txBody>
          <a:bodyPr/>
          <a:lstStyle/>
          <a:p>
            <a:fld id="{583B173B-F9AE-4CD2-AF4D-FCB2C1644010}" type="slidenum">
              <a:rPr lang="en-US" smtClean="0"/>
              <a:t>13</a:t>
            </a:fld>
            <a:endParaRPr lang="en-US"/>
          </a:p>
        </p:txBody>
      </p:sp>
    </p:spTree>
    <p:extLst>
      <p:ext uri="{BB962C8B-B14F-4D97-AF65-F5344CB8AC3E}">
        <p14:creationId xmlns:p14="http://schemas.microsoft.com/office/powerpoint/2010/main" val="97746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77B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529CF-D707-C44E-AA1C-31A3E1C39CB0}"/>
              </a:ext>
            </a:extLst>
          </p:cNvPr>
          <p:cNvPicPr>
            <a:picLocks noChangeAspect="1"/>
          </p:cNvPicPr>
          <p:nvPr userDrawn="1"/>
        </p:nvPicPr>
        <p:blipFill>
          <a:blip r:embed="rId2"/>
          <a:stretch>
            <a:fillRect/>
          </a:stretch>
        </p:blipFill>
        <p:spPr>
          <a:xfrm>
            <a:off x="10351008" y="219456"/>
            <a:ext cx="1627632" cy="751215"/>
          </a:xfrm>
          <a:prstGeom prst="rect">
            <a:avLst/>
          </a:prstGeom>
        </p:spPr>
      </p:pic>
    </p:spTree>
    <p:extLst>
      <p:ext uri="{BB962C8B-B14F-4D97-AF65-F5344CB8AC3E}">
        <p14:creationId xmlns:p14="http://schemas.microsoft.com/office/powerpoint/2010/main" val="616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FF27C6D9-84B4-F545-998D-22565A5EBB44}"/>
              </a:ext>
            </a:extLst>
          </p:cNvPr>
          <p:cNvSpPr>
            <a:spLocks noGrp="1"/>
          </p:cNvSpPr>
          <p:nvPr>
            <p:ph type="body" sz="quarter" idx="24" hasCustomPrompt="1"/>
          </p:nvPr>
        </p:nvSpPr>
        <p:spPr>
          <a:xfrm>
            <a:off x="3407675"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8" name="Text Placeholder 5">
            <a:extLst>
              <a:ext uri="{FF2B5EF4-FFF2-40B4-BE49-F238E27FC236}">
                <a16:creationId xmlns:a16="http://schemas.microsoft.com/office/drawing/2014/main" id="{9F5564CA-68B3-2349-BE7E-061329E16CD5}"/>
              </a:ext>
            </a:extLst>
          </p:cNvPr>
          <p:cNvSpPr>
            <a:spLocks noGrp="1"/>
          </p:cNvSpPr>
          <p:nvPr>
            <p:ph type="body" sz="quarter" idx="25" hasCustomPrompt="1"/>
          </p:nvPr>
        </p:nvSpPr>
        <p:spPr>
          <a:xfrm>
            <a:off x="3407675"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9" name="Text Placeholder 16">
            <a:extLst>
              <a:ext uri="{FF2B5EF4-FFF2-40B4-BE49-F238E27FC236}">
                <a16:creationId xmlns:a16="http://schemas.microsoft.com/office/drawing/2014/main" id="{6313D732-5EAB-F541-8672-0D95CCB94D27}"/>
              </a:ext>
            </a:extLst>
          </p:cNvPr>
          <p:cNvSpPr>
            <a:spLocks noGrp="1"/>
          </p:cNvSpPr>
          <p:nvPr>
            <p:ph type="body" sz="quarter" idx="26" hasCustomPrompt="1"/>
          </p:nvPr>
        </p:nvSpPr>
        <p:spPr>
          <a:xfrm>
            <a:off x="3407675"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10" name="Text Placeholder 5">
            <a:extLst>
              <a:ext uri="{FF2B5EF4-FFF2-40B4-BE49-F238E27FC236}">
                <a16:creationId xmlns:a16="http://schemas.microsoft.com/office/drawing/2014/main" id="{FB96F8CC-5B93-DF47-83E1-0DA2493596C4}"/>
              </a:ext>
            </a:extLst>
          </p:cNvPr>
          <p:cNvSpPr>
            <a:spLocks noGrp="1"/>
          </p:cNvSpPr>
          <p:nvPr>
            <p:ph type="body" sz="quarter" idx="30" hasCustomPrompt="1"/>
          </p:nvPr>
        </p:nvSpPr>
        <p:spPr>
          <a:xfrm>
            <a:off x="492285"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11" name="Text Placeholder 5">
            <a:extLst>
              <a:ext uri="{FF2B5EF4-FFF2-40B4-BE49-F238E27FC236}">
                <a16:creationId xmlns:a16="http://schemas.microsoft.com/office/drawing/2014/main" id="{8B4D7754-8C4C-964F-BF26-DC65DFD42464}"/>
              </a:ext>
            </a:extLst>
          </p:cNvPr>
          <p:cNvSpPr>
            <a:spLocks noGrp="1"/>
          </p:cNvSpPr>
          <p:nvPr>
            <p:ph type="body" sz="quarter" idx="31" hasCustomPrompt="1"/>
          </p:nvPr>
        </p:nvSpPr>
        <p:spPr>
          <a:xfrm>
            <a:off x="492285"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2" name="Text Placeholder 16">
            <a:extLst>
              <a:ext uri="{FF2B5EF4-FFF2-40B4-BE49-F238E27FC236}">
                <a16:creationId xmlns:a16="http://schemas.microsoft.com/office/drawing/2014/main" id="{02084920-0500-074F-8129-47C7CF3E2C4C}"/>
              </a:ext>
            </a:extLst>
          </p:cNvPr>
          <p:cNvSpPr>
            <a:spLocks noGrp="1"/>
          </p:cNvSpPr>
          <p:nvPr>
            <p:ph type="body" sz="quarter" idx="32" hasCustomPrompt="1"/>
          </p:nvPr>
        </p:nvSpPr>
        <p:spPr>
          <a:xfrm>
            <a:off x="492285"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13" name="Text Placeholder 5">
            <a:extLst>
              <a:ext uri="{FF2B5EF4-FFF2-40B4-BE49-F238E27FC236}">
                <a16:creationId xmlns:a16="http://schemas.microsoft.com/office/drawing/2014/main" id="{82B4B8F7-20D3-E64A-AD3D-A00003D6ADD2}"/>
              </a:ext>
            </a:extLst>
          </p:cNvPr>
          <p:cNvSpPr>
            <a:spLocks noGrp="1"/>
          </p:cNvSpPr>
          <p:nvPr>
            <p:ph type="body" sz="quarter" idx="33" hasCustomPrompt="1"/>
          </p:nvPr>
        </p:nvSpPr>
        <p:spPr>
          <a:xfrm>
            <a:off x="939598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14" name="Text Placeholder 5">
            <a:extLst>
              <a:ext uri="{FF2B5EF4-FFF2-40B4-BE49-F238E27FC236}">
                <a16:creationId xmlns:a16="http://schemas.microsoft.com/office/drawing/2014/main" id="{D4F942CB-4D4E-8048-B931-E3DFD0F62D7E}"/>
              </a:ext>
            </a:extLst>
          </p:cNvPr>
          <p:cNvSpPr>
            <a:spLocks noGrp="1"/>
          </p:cNvSpPr>
          <p:nvPr>
            <p:ph type="body" sz="quarter" idx="34" hasCustomPrompt="1"/>
          </p:nvPr>
        </p:nvSpPr>
        <p:spPr>
          <a:xfrm>
            <a:off x="9395989"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5" name="Text Placeholder 16">
            <a:extLst>
              <a:ext uri="{FF2B5EF4-FFF2-40B4-BE49-F238E27FC236}">
                <a16:creationId xmlns:a16="http://schemas.microsoft.com/office/drawing/2014/main" id="{2A66D41F-D92F-F745-A8C5-B0236421EFC3}"/>
              </a:ext>
            </a:extLst>
          </p:cNvPr>
          <p:cNvSpPr>
            <a:spLocks noGrp="1"/>
          </p:cNvSpPr>
          <p:nvPr>
            <p:ph type="body" sz="quarter" idx="35" hasCustomPrompt="1"/>
          </p:nvPr>
        </p:nvSpPr>
        <p:spPr>
          <a:xfrm>
            <a:off x="9395989"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4</a:t>
            </a:r>
          </a:p>
        </p:txBody>
      </p:sp>
      <p:sp>
        <p:nvSpPr>
          <p:cNvPr id="16" name="Text Placeholder 5">
            <a:extLst>
              <a:ext uri="{FF2B5EF4-FFF2-40B4-BE49-F238E27FC236}">
                <a16:creationId xmlns:a16="http://schemas.microsoft.com/office/drawing/2014/main" id="{2BF05F8B-49CE-BE4D-998B-5D22C8645DC4}"/>
              </a:ext>
            </a:extLst>
          </p:cNvPr>
          <p:cNvSpPr>
            <a:spLocks noGrp="1"/>
          </p:cNvSpPr>
          <p:nvPr>
            <p:ph type="body" sz="quarter" idx="36" hasCustomPrompt="1"/>
          </p:nvPr>
        </p:nvSpPr>
        <p:spPr>
          <a:xfrm>
            <a:off x="6424560"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19" name="Text Placeholder 5">
            <a:extLst>
              <a:ext uri="{FF2B5EF4-FFF2-40B4-BE49-F238E27FC236}">
                <a16:creationId xmlns:a16="http://schemas.microsoft.com/office/drawing/2014/main" id="{1DB2F12B-343A-514B-8FE4-EEF020CF6AF0}"/>
              </a:ext>
            </a:extLst>
          </p:cNvPr>
          <p:cNvSpPr>
            <a:spLocks noGrp="1"/>
          </p:cNvSpPr>
          <p:nvPr>
            <p:ph type="body" sz="quarter" idx="37" hasCustomPrompt="1"/>
          </p:nvPr>
        </p:nvSpPr>
        <p:spPr>
          <a:xfrm>
            <a:off x="6424560"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20" name="Text Placeholder 16">
            <a:extLst>
              <a:ext uri="{FF2B5EF4-FFF2-40B4-BE49-F238E27FC236}">
                <a16:creationId xmlns:a16="http://schemas.microsoft.com/office/drawing/2014/main" id="{A58868D6-A40A-8B4C-8413-D00AC628587E}"/>
              </a:ext>
            </a:extLst>
          </p:cNvPr>
          <p:cNvSpPr>
            <a:spLocks noGrp="1"/>
          </p:cNvSpPr>
          <p:nvPr>
            <p:ph type="body" sz="quarter" idx="38" hasCustomPrompt="1"/>
          </p:nvPr>
        </p:nvSpPr>
        <p:spPr>
          <a:xfrm>
            <a:off x="6424560"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21" name="Picture 20">
            <a:extLst>
              <a:ext uri="{FF2B5EF4-FFF2-40B4-BE49-F238E27FC236}">
                <a16:creationId xmlns:a16="http://schemas.microsoft.com/office/drawing/2014/main" id="{28C9FD69-B322-1B45-8014-03A31BD62B15}"/>
              </a:ext>
            </a:extLst>
          </p:cNvPr>
          <p:cNvPicPr>
            <a:picLocks noChangeAspect="1"/>
          </p:cNvPicPr>
          <p:nvPr userDrawn="1"/>
        </p:nvPicPr>
        <p:blipFill>
          <a:blip r:embed="rId2"/>
          <a:stretch>
            <a:fillRect/>
          </a:stretch>
        </p:blipFill>
        <p:spPr>
          <a:xfrm>
            <a:off x="5867029" y="-537764"/>
            <a:ext cx="7285963" cy="3432809"/>
          </a:xfrm>
          <a:prstGeom prst="rect">
            <a:avLst/>
          </a:prstGeom>
        </p:spPr>
      </p:pic>
      <p:pic>
        <p:nvPicPr>
          <p:cNvPr id="6" name="Picture 5">
            <a:extLst>
              <a:ext uri="{FF2B5EF4-FFF2-40B4-BE49-F238E27FC236}">
                <a16:creationId xmlns:a16="http://schemas.microsoft.com/office/drawing/2014/main" id="{F5C84B2C-B604-0E46-B08F-D11FD80569D3}"/>
              </a:ext>
            </a:extLst>
          </p:cNvPr>
          <p:cNvPicPr>
            <a:picLocks noChangeAspect="1"/>
          </p:cNvPicPr>
          <p:nvPr userDrawn="1"/>
        </p:nvPicPr>
        <p:blipFill>
          <a:blip r:embed="rId3"/>
          <a:stretch>
            <a:fillRect/>
          </a:stretch>
        </p:blipFill>
        <p:spPr>
          <a:xfrm>
            <a:off x="10351008" y="219456"/>
            <a:ext cx="1623487" cy="749301"/>
          </a:xfrm>
          <a:prstGeom prst="rect">
            <a:avLst/>
          </a:prstGeom>
        </p:spPr>
      </p:pic>
      <p:sp>
        <p:nvSpPr>
          <p:cNvPr id="5" name="Text Placeholder 5">
            <a:extLst>
              <a:ext uri="{FF2B5EF4-FFF2-40B4-BE49-F238E27FC236}">
                <a16:creationId xmlns:a16="http://schemas.microsoft.com/office/drawing/2014/main" id="{CF566626-CCB9-2A4B-9F95-29460A7DAD6E}"/>
              </a:ext>
            </a:extLst>
          </p:cNvPr>
          <p:cNvSpPr>
            <a:spLocks noGrp="1"/>
          </p:cNvSpPr>
          <p:nvPr>
            <p:ph type="body" sz="quarter" idx="23" hasCustomPrompt="1"/>
          </p:nvPr>
        </p:nvSpPr>
        <p:spPr>
          <a:xfrm>
            <a:off x="492285" y="1486749"/>
            <a:ext cx="7107396" cy="1751515"/>
          </a:xfrm>
          <a:prstGeom prst="rect">
            <a:avLst/>
          </a:prstGeom>
        </p:spPr>
        <p:txBody>
          <a:bodyPr/>
          <a:lstStyle>
            <a:lvl1pPr marL="0" indent="0">
              <a:buNone/>
              <a:defRPr sz="28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p>
        </p:txBody>
      </p:sp>
    </p:spTree>
    <p:extLst>
      <p:ext uri="{BB962C8B-B14F-4D97-AF65-F5344CB8AC3E}">
        <p14:creationId xmlns:p14="http://schemas.microsoft.com/office/powerpoint/2010/main" val="337406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D64C8-ABD5-5949-91CF-69305ABDDB57}"/>
              </a:ext>
            </a:extLst>
          </p:cNvPr>
          <p:cNvSpPr/>
          <p:nvPr userDrawn="1"/>
        </p:nvSpPr>
        <p:spPr>
          <a:xfrm>
            <a:off x="0" y="1185552"/>
            <a:ext cx="6217919" cy="4451573"/>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F5C84B2C-B604-0E46-B08F-D11FD80569D3}"/>
              </a:ext>
            </a:extLst>
          </p:cNvPr>
          <p:cNvPicPr>
            <a:picLocks noChangeAspect="1"/>
          </p:cNvPicPr>
          <p:nvPr userDrawn="1"/>
        </p:nvPicPr>
        <p:blipFill>
          <a:blip r:embed="rId2"/>
          <a:stretch>
            <a:fillRect/>
          </a:stretch>
        </p:blipFill>
        <p:spPr>
          <a:xfrm>
            <a:off x="10351008" y="219456"/>
            <a:ext cx="1623487" cy="749301"/>
          </a:xfrm>
          <a:prstGeom prst="rect">
            <a:avLst/>
          </a:prstGeom>
        </p:spPr>
      </p:pic>
      <p:sp>
        <p:nvSpPr>
          <p:cNvPr id="13" name="Text Placeholder 11">
            <a:extLst>
              <a:ext uri="{FF2B5EF4-FFF2-40B4-BE49-F238E27FC236}">
                <a16:creationId xmlns:a16="http://schemas.microsoft.com/office/drawing/2014/main" id="{4CD1DFC3-1035-BE47-886C-8012505594F0}"/>
              </a:ext>
            </a:extLst>
          </p:cNvPr>
          <p:cNvSpPr>
            <a:spLocks noGrp="1"/>
          </p:cNvSpPr>
          <p:nvPr>
            <p:ph type="body" sz="quarter" idx="11" hasCustomPrompt="1"/>
          </p:nvPr>
        </p:nvSpPr>
        <p:spPr>
          <a:xfrm>
            <a:off x="787400" y="3140077"/>
            <a:ext cx="4588933" cy="1990196"/>
          </a:xfrm>
          <a:prstGeom prst="rect">
            <a:avLst/>
          </a:prstGeom>
        </p:spPr>
        <p:txBody>
          <a:bodyPr/>
          <a:lstStyle>
            <a:lvl1pPr marL="0" indent="0">
              <a:buNone/>
              <a:defRPr sz="1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Text Placeholder 7">
            <a:extLst>
              <a:ext uri="{FF2B5EF4-FFF2-40B4-BE49-F238E27FC236}">
                <a16:creationId xmlns:a16="http://schemas.microsoft.com/office/drawing/2014/main" id="{D6904BCE-9DF1-E34E-A729-D4C8CFBD4CDC}"/>
              </a:ext>
            </a:extLst>
          </p:cNvPr>
          <p:cNvSpPr>
            <a:spLocks noGrp="1"/>
          </p:cNvSpPr>
          <p:nvPr>
            <p:ph type="body" sz="quarter" idx="12" hasCustomPrompt="1"/>
          </p:nvPr>
        </p:nvSpPr>
        <p:spPr>
          <a:xfrm>
            <a:off x="787400" y="2034015"/>
            <a:ext cx="4588933" cy="1013987"/>
          </a:xfrm>
          <a:prstGeom prst="rect">
            <a:avLst/>
          </a:prstGeom>
        </p:spPr>
        <p:txBody>
          <a:bodyPr wrap="square"/>
          <a:lstStyle>
            <a:lvl1pPr marL="0" indent="0">
              <a:lnSpc>
                <a:spcPct val="100000"/>
              </a:lnSpc>
              <a:spcBef>
                <a:spcPts val="2133"/>
              </a:spcBef>
              <a:buFontTx/>
              <a:buNone/>
              <a:defRPr baseline="0">
                <a:solidFill>
                  <a:schemeClr val="bg1"/>
                </a:solidFill>
              </a:defRPr>
            </a:lvl1pPr>
          </a:lstStyle>
          <a:p>
            <a:pPr marL="0" indent="0">
              <a:lnSpc>
                <a:spcPct val="100000"/>
              </a:lnSpc>
              <a:spcBef>
                <a:spcPts val="1600"/>
              </a:spcBef>
              <a:buNone/>
            </a:pP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endParaRPr lang="en-US">
              <a:solidFill>
                <a:schemeClr val="bg1"/>
              </a:solidFill>
            </a:endParaRPr>
          </a:p>
        </p:txBody>
      </p:sp>
      <p:pic>
        <p:nvPicPr>
          <p:cNvPr id="4" name="Picture 3">
            <a:extLst>
              <a:ext uri="{FF2B5EF4-FFF2-40B4-BE49-F238E27FC236}">
                <a16:creationId xmlns:a16="http://schemas.microsoft.com/office/drawing/2014/main" id="{F681E190-A8BC-FE4D-93A8-98390163BE9A}"/>
              </a:ext>
            </a:extLst>
          </p:cNvPr>
          <p:cNvPicPr>
            <a:picLocks noChangeAspect="1"/>
          </p:cNvPicPr>
          <p:nvPr userDrawn="1"/>
        </p:nvPicPr>
        <p:blipFill rotWithShape="1">
          <a:blip r:embed="rId3"/>
          <a:srcRect l="22725"/>
          <a:stretch/>
        </p:blipFill>
        <p:spPr>
          <a:xfrm>
            <a:off x="6061436" y="1185552"/>
            <a:ext cx="6130564" cy="4451574"/>
          </a:xfrm>
          <a:prstGeom prst="rect">
            <a:avLst/>
          </a:prstGeom>
        </p:spPr>
      </p:pic>
    </p:spTree>
    <p:extLst>
      <p:ext uri="{BB962C8B-B14F-4D97-AF65-F5344CB8AC3E}">
        <p14:creationId xmlns:p14="http://schemas.microsoft.com/office/powerpoint/2010/main" val="20724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3AB88-0523-B744-94F0-33695B959270}"/>
              </a:ext>
            </a:extLst>
          </p:cNvPr>
          <p:cNvPicPr>
            <a:picLocks noChangeAspect="1"/>
          </p:cNvPicPr>
          <p:nvPr userDrawn="1"/>
        </p:nvPicPr>
        <p:blipFill>
          <a:blip r:embed="rId2"/>
          <a:stretch>
            <a:fillRect/>
          </a:stretch>
        </p:blipFill>
        <p:spPr>
          <a:xfrm>
            <a:off x="10351008" y="219456"/>
            <a:ext cx="1623487" cy="749301"/>
          </a:xfrm>
          <a:prstGeom prst="rect">
            <a:avLst/>
          </a:prstGeom>
        </p:spPr>
      </p:pic>
    </p:spTree>
    <p:extLst>
      <p:ext uri="{BB962C8B-B14F-4D97-AF65-F5344CB8AC3E}">
        <p14:creationId xmlns:p14="http://schemas.microsoft.com/office/powerpoint/2010/main" val="333959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3AB88-0523-B744-94F0-33695B959270}"/>
              </a:ext>
            </a:extLst>
          </p:cNvPr>
          <p:cNvPicPr>
            <a:picLocks noChangeAspect="1"/>
          </p:cNvPicPr>
          <p:nvPr userDrawn="1"/>
        </p:nvPicPr>
        <p:blipFill>
          <a:blip r:embed="rId2"/>
          <a:stretch>
            <a:fillRect/>
          </a:stretch>
        </p:blipFill>
        <p:spPr>
          <a:xfrm>
            <a:off x="10351008" y="219456"/>
            <a:ext cx="1623487" cy="749301"/>
          </a:xfrm>
          <a:prstGeom prst="rect">
            <a:avLst/>
          </a:prstGeom>
        </p:spPr>
      </p:pic>
    </p:spTree>
    <p:extLst>
      <p:ext uri="{BB962C8B-B14F-4D97-AF65-F5344CB8AC3E}">
        <p14:creationId xmlns:p14="http://schemas.microsoft.com/office/powerpoint/2010/main" val="121774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a:t>Slide Title Here</a:t>
            </a:r>
            <a:endParaRPr lang="en-US" b="0" i="0" u="none" strike="noStrike">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9218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53" r:id="rId4"/>
    <p:sldLayoutId id="2147483654" r:id="rId5"/>
    <p:sldLayoutId id="2147483649" r:id="rId6"/>
    <p:sldLayoutId id="2147483652" r:id="rId7"/>
    <p:sldLayoutId id="2147483655" r:id="rId8"/>
    <p:sldLayoutId id="21474836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0F3F42-8564-28AD-1414-CDDFB8A30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D238A7-A1D5-F25F-0AF3-2165F96A5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76FA-40C0-D333-CBBA-1B682B3F3E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44A6-A6DE-439D-B8CB-FF00C5787A87}" type="datetimeFigureOut">
              <a:rPr lang="en-US" smtClean="0"/>
              <a:t>1/30/2024</a:t>
            </a:fld>
            <a:endParaRPr lang="en-US"/>
          </a:p>
        </p:txBody>
      </p:sp>
      <p:sp>
        <p:nvSpPr>
          <p:cNvPr id="5" name="Footer Placeholder 4">
            <a:extLst>
              <a:ext uri="{FF2B5EF4-FFF2-40B4-BE49-F238E27FC236}">
                <a16:creationId xmlns:a16="http://schemas.microsoft.com/office/drawing/2014/main" id="{4FD816FC-2A3A-B2D2-E527-414D7FA17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C9E94-1492-EF2D-4425-AE19C48334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6F345-E562-4F19-9131-5152662B4BFC}" type="slidenum">
              <a:rPr lang="en-US" smtClean="0"/>
              <a:t>‹#›</a:t>
            </a:fld>
            <a:endParaRPr lang="en-US"/>
          </a:p>
        </p:txBody>
      </p:sp>
    </p:spTree>
    <p:extLst>
      <p:ext uri="{BB962C8B-B14F-4D97-AF65-F5344CB8AC3E}">
        <p14:creationId xmlns:p14="http://schemas.microsoft.com/office/powerpoint/2010/main" val="237844536"/>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eople/54591706@N0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creativecommons.org/publicdomain/mark/1.0/?ref=openverse" TargetMode="External"/><Relationship Id="rId4" Type="http://schemas.openxmlformats.org/officeDocument/2006/relationships/hyperlink" Target="https://www.flickr.com/photos/143213400@N0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eople/54591706@N0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research.unt.edu/sites/default/files/request_for_waiver_or_alteration.pdf" TargetMode="External"/><Relationship Id="rId4" Type="http://schemas.openxmlformats.org/officeDocument/2006/relationships/hyperlink" Target="https://research.unt.edu/research-services/research-integrity-and-compliance/human-subjects-irb/irb-forms-and-templat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untirb@unt.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research.unt.edu/cayuse-access-access-change-request"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cid:image001.jpg@01D80D41.E48B9D60" TargetMode="External"/><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hyperlink" Target="https://nam04.safelinks.protection.outlook.com/?url=https%3A%2F%2Fcreativecommons.org%2Flicenses%2Fby-nd-nc%2F2.0%2Fjp%2F%3Fref%3Dopenverse%26atype%3Drich&amp;data=04%7C01%7CDaniel.Bassett%40unt.edu%7C7f31bdfc2dee406e94a408d9db8b52d4%7C70de199207c6480fa318a1afcba03983%7C0%7C0%7C637782213692671695%7CUnknown%7CTWFpbGZsb3d8eyJWIjoiMC4wLjAwMDAiLCJQIjoiV2luMzIiLCJBTiI6Ik1haWwiLCJXVCI6Mn0%3D%7C3000&amp;sdata=QZ%2BsCVLI9tUQHq2ei5gVIpz6kvhttMAxIRLfDLg%2BaAU%3D&amp;reserved=0" TargetMode="External"/><Relationship Id="rId5" Type="http://schemas.openxmlformats.org/officeDocument/2006/relationships/hyperlink" Target="https://nam04.safelinks.protection.outlook.com/?url=https%3A%2F%2Fwww.flickr.com%2Fphotos%2F55452199%40N07&amp;data=04%7C01%7CDaniel.Bassett%40unt.edu%7C7f31bdfc2dee406e94a408d9db8b52d4%7C70de199207c6480fa318a1afcba03983%7C0%7C0%7C637782213692671695%7CUnknown%7CTWFpbGZsb3d8eyJWIjoiMC4wLjAwMDAiLCJQIjoiV2luMzIiLCJBTiI6Ik1haWwiLCJXVCI6Mn0%3D%7C3000&amp;sdata=oE2y3rk30C8tAJcc59a9zDRMKdnuYJacRBd2eZHEwHQ%3D&amp;reserved=0" TargetMode="External"/><Relationship Id="rId4" Type="http://schemas.openxmlformats.org/officeDocument/2006/relationships/hyperlink" Target="https://nam04.safelinks.protection.outlook.com/?url=https%3A%2F%2Fwww.flickr.com%2Fphotos%2F55452199%40N07%2F20189988408&amp;data=04%7C01%7CDaniel.Bassett%40unt.edu%7C7f31bdfc2dee406e94a408d9db8b52d4%7C70de199207c6480fa318a1afcba03983%7C0%7C0%7C637782213692671695%7CUnknown%7CTWFpbGZsb3d8eyJWIjoiMC4wLjAwMDAiLCJQIjoiV2luMzIiLCJBTiI6Ik1haWwiLCJXVCI6Mn0%3D%7C3000&amp;sdata=1nww35J9Hijr%2FA8082VDY%2BpcHjCJeuOq8KI8%2BKEwAyU%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creativecommons.org/licenses/by-nd/3.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theswirlworld.com/2013/04/06/15-things-to-give-up/" TargetMode="External"/><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24"/>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1924125" y="3949136"/>
            <a:ext cx="8343749" cy="439101"/>
          </a:xfrm>
        </p:spPr>
        <p:txBody>
          <a:bodyPr/>
          <a:lstStyle/>
          <a:p>
            <a:r>
              <a:rPr lang="en-US" sz="5400">
                <a:latin typeface="Agency FB" panose="020B0503020202020204" pitchFamily="34" charset="0"/>
              </a:rPr>
              <a:t>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3621664" y="4922838"/>
            <a:ext cx="4948670" cy="1655762"/>
          </a:xfrm>
        </p:spPr>
        <p:txBody>
          <a:bodyPr/>
          <a:lstStyle/>
          <a:p>
            <a:r>
              <a:rPr lang="en-US" sz="2400">
                <a:latin typeface="Agency FB" panose="020B0503020202020204" pitchFamily="34" charset="0"/>
              </a:rPr>
              <a:t>IRB Overview, Responsible Recruitment and Elements Of Informed Consent</a:t>
            </a:r>
          </a:p>
          <a:p>
            <a:endParaRPr lang="en-US">
              <a:latin typeface="Agency FB" panose="020B0503020202020204" pitchFamily="34" charset="0"/>
            </a:endParaRPr>
          </a:p>
          <a:p>
            <a:endParaRPr lang="en-US">
              <a:latin typeface="Agency FB" panose="020B0503020202020204" pitchFamily="34" charset="0"/>
            </a:endParaRPr>
          </a:p>
          <a:p>
            <a:r>
              <a:rPr lang="en-US">
                <a:latin typeface="Agency FB" panose="020B0503020202020204" pitchFamily="34" charset="0"/>
              </a:rPr>
              <a:t>January 30, 2024</a:t>
            </a:r>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6" y="4366578"/>
            <a:ext cx="5338727" cy="439101"/>
          </a:xfrm>
        </p:spPr>
        <p:txBody>
          <a:bodyPr/>
          <a:lstStyle/>
          <a:p>
            <a:r>
              <a:rPr lang="en-US" sz="4000">
                <a:latin typeface="Agency FB" panose="020B0503020202020204" pitchFamily="34" charset="0"/>
              </a:rPr>
              <a:t>Recruitment Best Practices </a:t>
            </a:r>
          </a:p>
          <a:p>
            <a:endParaRPr lang="en-US" sz="4000"/>
          </a:p>
        </p:txBody>
      </p:sp>
      <p:sp>
        <p:nvSpPr>
          <p:cNvPr id="3" name="Text Placeholder 2">
            <a:extLst>
              <a:ext uri="{FF2B5EF4-FFF2-40B4-BE49-F238E27FC236}">
                <a16:creationId xmlns:a16="http://schemas.microsoft.com/office/drawing/2014/main" id="{078B5A4C-D128-4801-BEEC-905712640F99}"/>
              </a:ext>
            </a:extLst>
          </p:cNvPr>
          <p:cNvSpPr>
            <a:spLocks noGrp="1"/>
          </p:cNvSpPr>
          <p:nvPr>
            <p:ph type="body" sz="quarter" idx="11"/>
          </p:nvPr>
        </p:nvSpPr>
        <p:spPr>
          <a:xfrm>
            <a:off x="3941761" y="5080637"/>
            <a:ext cx="4308475" cy="1655762"/>
          </a:xfrm>
        </p:spPr>
        <p:txBody>
          <a:bodyPr/>
          <a:lstStyle/>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Common recruitment methods</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Things to be mindful of</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Recruitment Templates/Examples</a:t>
            </a:r>
          </a:p>
          <a:p>
            <a:endParaRPr lang="en-US"/>
          </a:p>
        </p:txBody>
      </p:sp>
    </p:spTree>
    <p:extLst>
      <p:ext uri="{BB962C8B-B14F-4D97-AF65-F5344CB8AC3E}">
        <p14:creationId xmlns:p14="http://schemas.microsoft.com/office/powerpoint/2010/main" val="120003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a:solidFill>
                  <a:srgbClr val="004A24"/>
                </a:solidFill>
                <a:latin typeface="Agency FB" panose="020B0503020202020204" pitchFamily="34" charset="0"/>
              </a:rPr>
              <a:t>Common Recruitment Methods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98745"/>
            <a:ext cx="8424141" cy="4933952"/>
          </a:xfrm>
        </p:spPr>
        <p:txBody>
          <a:bodyPr lIns="91440" tIns="45720" rIns="91440" bIns="45720" numCol="2" anchor="t"/>
          <a:lstStyle/>
          <a:p>
            <a:pPr marL="342900" indent="-342900">
              <a:buFont typeface="Arial" panose="020B0604020202020204" pitchFamily="34" charset="0"/>
              <a:buChar char="•"/>
            </a:pPr>
            <a:r>
              <a:rPr lang="en-US" sz="2800"/>
              <a:t>Email</a:t>
            </a:r>
          </a:p>
          <a:p>
            <a:pPr marL="1028700" lvl="1" indent="-342900"/>
            <a:r>
              <a:rPr lang="en-US"/>
              <a:t>Listservs</a:t>
            </a:r>
          </a:p>
          <a:p>
            <a:pPr marL="342900" indent="-342900">
              <a:buFont typeface="Arial" panose="020B0604020202020204" pitchFamily="34" charset="0"/>
              <a:buChar char="•"/>
            </a:pPr>
            <a:r>
              <a:rPr lang="en-US" sz="2800"/>
              <a:t>Flyer</a:t>
            </a:r>
          </a:p>
          <a:p>
            <a:pPr marL="342900" indent="-342900">
              <a:buFont typeface="Arial" panose="020B0604020202020204" pitchFamily="34" charset="0"/>
              <a:buChar char="•"/>
            </a:pPr>
            <a:r>
              <a:rPr lang="en-US" sz="2800"/>
              <a:t>Social Media</a:t>
            </a:r>
          </a:p>
          <a:p>
            <a:pPr marL="1028700" lvl="1" indent="-342900"/>
            <a:r>
              <a:rPr lang="en-US"/>
              <a:t>Facebook</a:t>
            </a:r>
          </a:p>
          <a:p>
            <a:pPr marL="1028700" lvl="1" indent="-342900"/>
            <a:r>
              <a:rPr lang="en-US"/>
              <a:t>Twitter</a:t>
            </a:r>
          </a:p>
          <a:p>
            <a:pPr marL="1028700" lvl="1" indent="-342900"/>
            <a:r>
              <a:rPr lang="en-US"/>
              <a:t>Instagram </a:t>
            </a:r>
          </a:p>
          <a:p>
            <a:pPr marL="342900" indent="-342900">
              <a:buFont typeface="Arial" panose="020B0604020202020204" pitchFamily="34" charset="0"/>
              <a:buChar char="•"/>
            </a:pPr>
            <a:r>
              <a:rPr lang="en-US" sz="2800"/>
              <a:t>Snowball Sampling</a:t>
            </a:r>
          </a:p>
          <a:p>
            <a:pPr marL="342900" indent="-342900">
              <a:buFont typeface="Arial" panose="020B0604020202020204" pitchFamily="34" charset="0"/>
              <a:buChar char="•"/>
            </a:pPr>
            <a:endParaRPr lang="en-US" sz="2800"/>
          </a:p>
          <a:p>
            <a:endParaRPr lang="en-US" sz="2800"/>
          </a:p>
          <a:p>
            <a:pPr marL="342900" indent="-342900">
              <a:buFont typeface="Arial" panose="020B0604020202020204" pitchFamily="34" charset="0"/>
              <a:buChar char="•"/>
            </a:pPr>
            <a:r>
              <a:rPr lang="en-US" sz="2800"/>
              <a:t>Crowdsourcing Platforms</a:t>
            </a:r>
          </a:p>
          <a:p>
            <a:pPr marL="1028700" lvl="1" indent="-342900"/>
            <a:r>
              <a:rPr lang="en-US"/>
              <a:t>Amazon </a:t>
            </a:r>
            <a:r>
              <a:rPr lang="en-US" err="1"/>
              <a:t>MTurk</a:t>
            </a:r>
            <a:endParaRPr lang="en-US"/>
          </a:p>
          <a:p>
            <a:pPr marL="1028700" lvl="1" indent="-342900"/>
            <a:r>
              <a:rPr lang="en-US"/>
              <a:t>Qualtrics Panels</a:t>
            </a:r>
          </a:p>
          <a:p>
            <a:pPr marL="342900" indent="-342900">
              <a:buFont typeface="Arial" panose="020B0604020202020204" pitchFamily="34" charset="0"/>
              <a:buChar char="•"/>
            </a:pPr>
            <a:r>
              <a:rPr lang="en-US" sz="2800"/>
              <a:t>In Class Announcement/ Scripted Presentations</a:t>
            </a:r>
          </a:p>
          <a:p>
            <a:pPr marL="342900" indent="-342900">
              <a:buFont typeface="Arial" panose="020B0604020202020204" pitchFamily="34" charset="0"/>
              <a:buChar char="•"/>
            </a:pPr>
            <a:r>
              <a:rPr lang="en-US" sz="2800"/>
              <a:t>SONA </a:t>
            </a:r>
          </a:p>
          <a:p>
            <a:pPr marL="342900" indent="-342900">
              <a:buFont typeface="Arial" panose="020B0604020202020204" pitchFamily="34" charset="0"/>
              <a:buChar char="•"/>
            </a:pPr>
            <a:r>
              <a:rPr lang="en-US" sz="2800"/>
              <a:t>Face-to-face recruitment</a:t>
            </a:r>
          </a:p>
        </p:txBody>
      </p:sp>
      <p:pic>
        <p:nvPicPr>
          <p:cNvPr id="11" name="Picture 10" descr="Icon&#10;&#10;Description automatically generated">
            <a:extLst>
              <a:ext uri="{FF2B5EF4-FFF2-40B4-BE49-F238E27FC236}">
                <a16:creationId xmlns:a16="http://schemas.microsoft.com/office/drawing/2014/main" id="{31E3DE17-B71E-4F6F-9137-E5B408AB98F0}"/>
              </a:ext>
            </a:extLst>
          </p:cNvPr>
          <p:cNvPicPr>
            <a:picLocks noChangeAspect="1"/>
          </p:cNvPicPr>
          <p:nvPr/>
        </p:nvPicPr>
        <p:blipFill>
          <a:blip r:embed="rId3"/>
          <a:stretch>
            <a:fillRect/>
          </a:stretch>
        </p:blipFill>
        <p:spPr>
          <a:xfrm>
            <a:off x="7988532" y="5459255"/>
            <a:ext cx="1051559" cy="1051559"/>
          </a:xfrm>
          <a:prstGeom prst="rect">
            <a:avLst/>
          </a:prstGeom>
        </p:spPr>
      </p:pic>
      <p:pic>
        <p:nvPicPr>
          <p:cNvPr id="7" name="Picture 6" descr="Icon&#10;&#10;Description automatically generated">
            <a:extLst>
              <a:ext uri="{FF2B5EF4-FFF2-40B4-BE49-F238E27FC236}">
                <a16:creationId xmlns:a16="http://schemas.microsoft.com/office/drawing/2014/main" id="{AF017C6D-C328-4214-ABC8-05F6CB86E204}"/>
              </a:ext>
            </a:extLst>
          </p:cNvPr>
          <p:cNvPicPr>
            <a:picLocks noChangeAspect="1"/>
          </p:cNvPicPr>
          <p:nvPr/>
        </p:nvPicPr>
        <p:blipFill>
          <a:blip r:embed="rId4"/>
          <a:stretch>
            <a:fillRect/>
          </a:stretch>
        </p:blipFill>
        <p:spPr>
          <a:xfrm>
            <a:off x="6832198" y="5459255"/>
            <a:ext cx="1051559" cy="1051559"/>
          </a:xfrm>
          <a:prstGeom prst="rect">
            <a:avLst/>
          </a:prstGeom>
        </p:spPr>
      </p:pic>
      <p:pic>
        <p:nvPicPr>
          <p:cNvPr id="15" name="Picture 14">
            <a:extLst>
              <a:ext uri="{FF2B5EF4-FFF2-40B4-BE49-F238E27FC236}">
                <a16:creationId xmlns:a16="http://schemas.microsoft.com/office/drawing/2014/main" id="{C33BC876-3BB1-42A2-B135-07471B717EA3}"/>
              </a:ext>
            </a:extLst>
          </p:cNvPr>
          <p:cNvPicPr>
            <a:picLocks noChangeAspect="1"/>
          </p:cNvPicPr>
          <p:nvPr/>
        </p:nvPicPr>
        <p:blipFill rotWithShape="1">
          <a:blip r:embed="rId5"/>
          <a:srcRect l="6110" t="4590" r="3120" b="1870"/>
          <a:stretch/>
        </p:blipFill>
        <p:spPr>
          <a:xfrm>
            <a:off x="9043572" y="5419138"/>
            <a:ext cx="1198599" cy="1131792"/>
          </a:xfrm>
          <a:prstGeom prst="rect">
            <a:avLst/>
          </a:prstGeom>
        </p:spPr>
      </p:pic>
      <p:pic>
        <p:nvPicPr>
          <p:cNvPr id="17" name="Picture 16">
            <a:extLst>
              <a:ext uri="{FF2B5EF4-FFF2-40B4-BE49-F238E27FC236}">
                <a16:creationId xmlns:a16="http://schemas.microsoft.com/office/drawing/2014/main" id="{ABD50E05-74BF-4989-9B36-E775248DA2A4}"/>
              </a:ext>
            </a:extLst>
          </p:cNvPr>
          <p:cNvPicPr>
            <a:picLocks noChangeAspect="1"/>
          </p:cNvPicPr>
          <p:nvPr/>
        </p:nvPicPr>
        <p:blipFill>
          <a:blip r:embed="rId6"/>
          <a:stretch>
            <a:fillRect/>
          </a:stretch>
        </p:blipFill>
        <p:spPr>
          <a:xfrm>
            <a:off x="9040091" y="1357414"/>
            <a:ext cx="2778125" cy="3475716"/>
          </a:xfrm>
          <a:prstGeom prst="rect">
            <a:avLst/>
          </a:prstGeom>
        </p:spPr>
      </p:pic>
    </p:spTree>
    <p:extLst>
      <p:ext uri="{BB962C8B-B14F-4D97-AF65-F5344CB8AC3E}">
        <p14:creationId xmlns:p14="http://schemas.microsoft.com/office/powerpoint/2010/main" val="18716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864764" cy="873442"/>
          </a:xfrm>
        </p:spPr>
        <p:txBody>
          <a:bodyPr/>
          <a:lstStyle/>
          <a:p>
            <a:r>
              <a:rPr lang="en-US" sz="4000" b="1">
                <a:solidFill>
                  <a:srgbClr val="004A24"/>
                </a:solidFill>
                <a:latin typeface="Agency FB" panose="020B0503020202020204" pitchFamily="34" charset="0"/>
              </a:rPr>
              <a:t>Obtaining Permission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44247"/>
            <a:ext cx="11169650" cy="4757285"/>
          </a:xfrm>
        </p:spPr>
        <p:txBody>
          <a:bodyPr lIns="91440" tIns="45720" rIns="91440" bIns="45720" numCol="1" anchor="t"/>
          <a:lstStyle/>
          <a:p>
            <a:r>
              <a:rPr lang="en-US" sz="3200" b="1">
                <a:cs typeface="Calibri"/>
              </a:rPr>
              <a:t>Written permission required when recruiting from:</a:t>
            </a:r>
          </a:p>
          <a:p>
            <a:pPr marL="971550" lvl="1" indent="-285750"/>
            <a:r>
              <a:rPr lang="en-US" sz="3200">
                <a:cs typeface="Calibri"/>
              </a:rPr>
              <a:t>Private Social Media groups</a:t>
            </a:r>
          </a:p>
          <a:p>
            <a:pPr marL="1428750" lvl="2" indent="-285750"/>
            <a:r>
              <a:rPr lang="en-US" sz="2800">
                <a:cs typeface="Calibri"/>
              </a:rPr>
              <a:t>Ex: Facebook groups, </a:t>
            </a:r>
            <a:r>
              <a:rPr lang="en-US" sz="2800" err="1">
                <a:cs typeface="Calibri"/>
              </a:rPr>
              <a:t>subReddits</a:t>
            </a:r>
            <a:r>
              <a:rPr lang="en-US" sz="2800">
                <a:cs typeface="Calibri"/>
              </a:rPr>
              <a:t>, chats, private servers, etc. </a:t>
            </a:r>
          </a:p>
          <a:p>
            <a:pPr marL="971550" lvl="1" indent="-285750"/>
            <a:r>
              <a:rPr lang="en-US" sz="3200">
                <a:cs typeface="Calibri"/>
              </a:rPr>
              <a:t>Email Listservs</a:t>
            </a:r>
          </a:p>
          <a:p>
            <a:pPr marL="971550" lvl="1" indent="-285750"/>
            <a:r>
              <a:rPr lang="en-US" sz="3200" u="sng">
                <a:cs typeface="Calibri"/>
              </a:rPr>
              <a:t>Private</a:t>
            </a:r>
            <a:r>
              <a:rPr lang="en-US" sz="3200">
                <a:cs typeface="Calibri"/>
              </a:rPr>
              <a:t> businesses/organizations</a:t>
            </a:r>
          </a:p>
          <a:p>
            <a:pPr marL="971550" lvl="1" indent="-285750"/>
            <a:r>
              <a:rPr lang="en-US" sz="3200">
                <a:cs typeface="Calibri"/>
              </a:rPr>
              <a:t>Other universities or schools including K-12</a:t>
            </a:r>
          </a:p>
          <a:p>
            <a:pPr marL="285750"/>
            <a:r>
              <a:rPr lang="en-US" sz="3200" b="1">
                <a:cs typeface="Calibri"/>
              </a:rPr>
              <a:t>Permission is generally NOT required from:</a:t>
            </a:r>
          </a:p>
          <a:p>
            <a:pPr marL="971550" lvl="1" indent="-285750"/>
            <a:r>
              <a:rPr lang="en-US" sz="3200">
                <a:cs typeface="Calibri"/>
              </a:rPr>
              <a:t>Public spaces – e.g. notice boards</a:t>
            </a:r>
          </a:p>
          <a:p>
            <a:pPr marL="971550" lvl="1" indent="-285750"/>
            <a:r>
              <a:rPr lang="en-US" sz="3200">
                <a:cs typeface="Calibri"/>
              </a:rPr>
              <a:t>A researcher’s personal social media accounts</a:t>
            </a:r>
          </a:p>
          <a:p>
            <a:pPr marL="971550" lvl="1" indent="-285750"/>
            <a:r>
              <a:rPr lang="en-US" sz="3200">
                <a:cs typeface="Calibri"/>
              </a:rPr>
              <a:t>Publicly available information</a:t>
            </a:r>
          </a:p>
          <a:p>
            <a:pPr lvl="1" indent="0">
              <a:buNone/>
            </a:pPr>
            <a:endParaRPr lang="en-US" sz="3200">
              <a:cs typeface="Calibri"/>
            </a:endParaRPr>
          </a:p>
          <a:p>
            <a:pPr lvl="1" indent="0">
              <a:buNone/>
            </a:pPr>
            <a:endParaRPr lang="en-US" sz="1600">
              <a:cs typeface="Calibri"/>
            </a:endParaRPr>
          </a:p>
        </p:txBody>
      </p:sp>
    </p:spTree>
    <p:extLst>
      <p:ext uri="{BB962C8B-B14F-4D97-AF65-F5344CB8AC3E}">
        <p14:creationId xmlns:p14="http://schemas.microsoft.com/office/powerpoint/2010/main" val="42304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a:solidFill>
                  <a:srgbClr val="004A24"/>
                </a:solidFill>
                <a:latin typeface="Agency FB" panose="020B0503020202020204" pitchFamily="34" charset="0"/>
              </a:rPr>
              <a:t>Things to Keep in Mind</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59880" y="1398745"/>
            <a:ext cx="10872239" cy="4757285"/>
          </a:xfrm>
        </p:spPr>
        <p:txBody>
          <a:bodyPr lIns="91440" tIns="45720" rIns="91440" bIns="45720" anchor="t"/>
          <a:lstStyle/>
          <a:p>
            <a:pPr marL="0" lvl="2" indent="0">
              <a:lnSpc>
                <a:spcPct val="100000"/>
              </a:lnSpc>
              <a:spcBef>
                <a:spcPts val="0"/>
              </a:spcBef>
              <a:buNone/>
            </a:pPr>
            <a:r>
              <a:rPr lang="en-US" sz="2200" b="1">
                <a:cs typeface="Calibri"/>
              </a:rPr>
              <a:t>Participant demographics:</a:t>
            </a:r>
          </a:p>
          <a:p>
            <a:pPr marL="457200" lvl="3" indent="0">
              <a:lnSpc>
                <a:spcPct val="100000"/>
              </a:lnSpc>
              <a:spcBef>
                <a:spcPts val="0"/>
              </a:spcBef>
              <a:buNone/>
            </a:pPr>
            <a:r>
              <a:rPr lang="en-US" sz="2000" b="1">
                <a:solidFill>
                  <a:srgbClr val="079418"/>
                </a:solidFill>
                <a:cs typeface="Calibri"/>
              </a:rPr>
              <a:t>Are your recruitment methods going to reach a representative sample? </a:t>
            </a:r>
          </a:p>
          <a:p>
            <a:pPr marL="457200" lvl="3" indent="0">
              <a:lnSpc>
                <a:spcPct val="100000"/>
              </a:lnSpc>
              <a:spcBef>
                <a:spcPts val="0"/>
              </a:spcBef>
              <a:buNone/>
            </a:pPr>
            <a:endParaRPr lang="en-US" sz="2000" b="1">
              <a:solidFill>
                <a:srgbClr val="079418"/>
              </a:solidFill>
              <a:cs typeface="Calibri"/>
            </a:endParaRPr>
          </a:p>
          <a:p>
            <a:pPr marL="0" lvl="2" indent="0">
              <a:lnSpc>
                <a:spcPct val="100000"/>
              </a:lnSpc>
              <a:spcBef>
                <a:spcPts val="0"/>
              </a:spcBef>
              <a:buNone/>
            </a:pPr>
            <a:r>
              <a:rPr lang="en-US" sz="2200" b="1">
                <a:cs typeface="Calibri"/>
              </a:rPr>
              <a:t>Translated Documents for Non-English-Speaking Participants</a:t>
            </a:r>
          </a:p>
          <a:p>
            <a:pPr marL="0" lvl="2" indent="0">
              <a:lnSpc>
                <a:spcPct val="100000"/>
              </a:lnSpc>
              <a:spcBef>
                <a:spcPts val="0"/>
              </a:spcBef>
              <a:buNone/>
            </a:pPr>
            <a:r>
              <a:rPr lang="en-US" b="1">
                <a:solidFill>
                  <a:srgbClr val="079418"/>
                </a:solidFill>
                <a:cs typeface="Calibri"/>
              </a:rPr>
              <a:t>	Documents must be made available in the participant’s primary spoken language</a:t>
            </a:r>
          </a:p>
          <a:p>
            <a:pPr marL="0" lvl="2" indent="0">
              <a:lnSpc>
                <a:spcPct val="100000"/>
              </a:lnSpc>
              <a:spcBef>
                <a:spcPts val="0"/>
              </a:spcBef>
              <a:buNone/>
            </a:pPr>
            <a:endParaRPr lang="en-US" b="1">
              <a:solidFill>
                <a:srgbClr val="079418"/>
              </a:solidFill>
              <a:cs typeface="Calibri"/>
            </a:endParaRPr>
          </a:p>
          <a:p>
            <a:pPr marL="0" lvl="2" indent="0">
              <a:lnSpc>
                <a:spcPct val="100000"/>
              </a:lnSpc>
              <a:spcBef>
                <a:spcPts val="0"/>
              </a:spcBef>
              <a:buNone/>
            </a:pPr>
            <a:r>
              <a:rPr lang="en-US" sz="2200" b="1">
                <a:cs typeface="Calibri"/>
              </a:rPr>
              <a:t>Avoiding coercion and undue influence in recruiting:</a:t>
            </a:r>
          </a:p>
          <a:p>
            <a:pPr marL="0" lvl="2" indent="0">
              <a:lnSpc>
                <a:spcPct val="100000"/>
              </a:lnSpc>
              <a:spcBef>
                <a:spcPts val="0"/>
              </a:spcBef>
              <a:buNone/>
            </a:pPr>
            <a:r>
              <a:rPr lang="en-US" b="1">
                <a:solidFill>
                  <a:srgbClr val="079418"/>
                </a:solidFill>
                <a:cs typeface="Calibri"/>
              </a:rPr>
              <a:t>	Where there is an imbalance of power, there is the potential for undue influence or coercion</a:t>
            </a:r>
          </a:p>
          <a:p>
            <a:pPr marL="0" lvl="2" indent="0">
              <a:lnSpc>
                <a:spcPct val="100000"/>
              </a:lnSpc>
              <a:spcBef>
                <a:spcPts val="0"/>
              </a:spcBef>
              <a:buNone/>
            </a:pPr>
            <a:endParaRPr lang="en-US" b="1">
              <a:solidFill>
                <a:srgbClr val="079418"/>
              </a:solidFill>
              <a:cs typeface="Calibri"/>
            </a:endParaRPr>
          </a:p>
          <a:p>
            <a:pPr marL="0" lvl="2" indent="0">
              <a:lnSpc>
                <a:spcPct val="100000"/>
              </a:lnSpc>
              <a:spcBef>
                <a:spcPts val="0"/>
              </a:spcBef>
              <a:buNone/>
            </a:pPr>
            <a:r>
              <a:rPr lang="en-US" sz="2200" b="1">
                <a:cs typeface="Calibri"/>
              </a:rPr>
              <a:t>Student emails:</a:t>
            </a:r>
          </a:p>
          <a:p>
            <a:pPr marL="0" lvl="2" indent="0">
              <a:lnSpc>
                <a:spcPct val="100000"/>
              </a:lnSpc>
              <a:spcBef>
                <a:spcPts val="0"/>
              </a:spcBef>
              <a:buNone/>
            </a:pPr>
            <a:r>
              <a:rPr lang="en-US" sz="1400">
                <a:cs typeface="Calibri"/>
              </a:rPr>
              <a:t>	</a:t>
            </a:r>
            <a:r>
              <a:rPr lang="en-US" b="1">
                <a:solidFill>
                  <a:srgbClr val="079418"/>
                </a:solidFill>
                <a:cs typeface="Calibri"/>
              </a:rPr>
              <a:t>Not available at UNT – only from listservs currently available to the researcher</a:t>
            </a:r>
          </a:p>
          <a:p>
            <a:pPr marL="0" lvl="2" indent="0">
              <a:lnSpc>
                <a:spcPct val="100000"/>
              </a:lnSpc>
              <a:spcBef>
                <a:spcPts val="0"/>
              </a:spcBef>
              <a:buNone/>
            </a:pPr>
            <a:endParaRPr lang="en-US" b="1">
              <a:solidFill>
                <a:srgbClr val="079418"/>
              </a:solidFill>
              <a:cs typeface="Calibri"/>
            </a:endParaRPr>
          </a:p>
          <a:p>
            <a:pPr marL="0" lvl="2" indent="0">
              <a:lnSpc>
                <a:spcPct val="100000"/>
              </a:lnSpc>
              <a:spcBef>
                <a:spcPts val="0"/>
              </a:spcBef>
              <a:buNone/>
            </a:pPr>
            <a:r>
              <a:rPr lang="en-US" sz="2200" b="1">
                <a:cs typeface="Calibri"/>
              </a:rPr>
              <a:t>Vulnerable Populations</a:t>
            </a:r>
          </a:p>
          <a:p>
            <a:pPr marL="0" lvl="2" indent="0">
              <a:lnSpc>
                <a:spcPct val="100000"/>
              </a:lnSpc>
              <a:spcBef>
                <a:spcPts val="0"/>
              </a:spcBef>
              <a:buNone/>
            </a:pPr>
            <a:r>
              <a:rPr lang="en-US" b="1">
                <a:solidFill>
                  <a:srgbClr val="079418"/>
                </a:solidFill>
                <a:cs typeface="Calibri"/>
              </a:rPr>
              <a:t>	Federally defined as children, prisoners, people with intellectual disabilities</a:t>
            </a:r>
          </a:p>
        </p:txBody>
      </p:sp>
    </p:spTree>
    <p:extLst>
      <p:ext uri="{BB962C8B-B14F-4D97-AF65-F5344CB8AC3E}">
        <p14:creationId xmlns:p14="http://schemas.microsoft.com/office/powerpoint/2010/main" val="12810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6336145" cy="873442"/>
          </a:xfrm>
        </p:spPr>
        <p:txBody>
          <a:bodyPr/>
          <a:lstStyle/>
          <a:p>
            <a:r>
              <a:rPr lang="en-US" sz="4000" b="1">
                <a:solidFill>
                  <a:srgbClr val="004A24"/>
                </a:solidFill>
                <a:latin typeface="Agency FB" panose="020B0503020202020204" pitchFamily="34" charset="0"/>
              </a:rPr>
              <a:t>Recruitment Flyer Examples &amp; Templates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749730"/>
            <a:ext cx="5805632" cy="4757285"/>
          </a:xfrm>
        </p:spPr>
        <p:txBody>
          <a:bodyPr lIns="91440" tIns="45720" rIns="91440" bIns="45720" anchor="t"/>
          <a:lstStyle/>
          <a:p>
            <a:pPr>
              <a:lnSpc>
                <a:spcPct val="100000"/>
              </a:lnSpc>
              <a:spcBef>
                <a:spcPts val="0"/>
              </a:spcBef>
            </a:pPr>
            <a:r>
              <a:rPr lang="en-US" sz="2200"/>
              <a:t>Recruitment Material should include:</a:t>
            </a:r>
          </a:p>
          <a:p>
            <a:pPr marL="1028700" lvl="1" indent="-342900">
              <a:lnSpc>
                <a:spcPct val="100000"/>
              </a:lnSpc>
              <a:spcBef>
                <a:spcPts val="0"/>
              </a:spcBef>
            </a:pPr>
            <a:r>
              <a:rPr lang="en-US" sz="2200"/>
              <a:t> "University of North Texas“</a:t>
            </a:r>
          </a:p>
          <a:p>
            <a:pPr marL="1028700" lvl="1" indent="-342900">
              <a:lnSpc>
                <a:spcPct val="100000"/>
              </a:lnSpc>
              <a:spcBef>
                <a:spcPts val="0"/>
              </a:spcBef>
            </a:pPr>
            <a:r>
              <a:rPr lang="en-US" sz="2200"/>
              <a:t>Name of Department</a:t>
            </a:r>
          </a:p>
          <a:p>
            <a:pPr marL="1028700" lvl="1" indent="-342900">
              <a:lnSpc>
                <a:spcPct val="100000"/>
              </a:lnSpc>
              <a:spcBef>
                <a:spcPts val="0"/>
              </a:spcBef>
            </a:pPr>
            <a:r>
              <a:rPr lang="en-US" sz="2200"/>
              <a:t>The word "research“</a:t>
            </a:r>
          </a:p>
          <a:p>
            <a:pPr marL="1028700" lvl="1" indent="-342900">
              <a:lnSpc>
                <a:spcPct val="100000"/>
              </a:lnSpc>
              <a:spcBef>
                <a:spcPts val="0"/>
              </a:spcBef>
            </a:pPr>
            <a:r>
              <a:rPr lang="en-US" sz="2200"/>
              <a:t>Official title of study</a:t>
            </a:r>
          </a:p>
          <a:p>
            <a:pPr marL="1028700" lvl="1" indent="-342900">
              <a:lnSpc>
                <a:spcPct val="100000"/>
              </a:lnSpc>
              <a:spcBef>
                <a:spcPts val="0"/>
              </a:spcBef>
            </a:pPr>
            <a:r>
              <a:rPr lang="en-US" sz="2200"/>
              <a:t>Location of research (if online, use, "online")</a:t>
            </a:r>
          </a:p>
          <a:p>
            <a:pPr marL="1028700" lvl="1" indent="-342900">
              <a:lnSpc>
                <a:spcPct val="100000"/>
              </a:lnSpc>
              <a:spcBef>
                <a:spcPts val="0"/>
              </a:spcBef>
            </a:pPr>
            <a:r>
              <a:rPr lang="en-US" sz="2200"/>
              <a:t>Inclusion criteria</a:t>
            </a:r>
          </a:p>
          <a:p>
            <a:pPr marL="1028700" lvl="1" indent="-342900">
              <a:lnSpc>
                <a:spcPct val="100000"/>
              </a:lnSpc>
              <a:spcBef>
                <a:spcPts val="0"/>
              </a:spcBef>
            </a:pPr>
            <a:r>
              <a:rPr lang="en-US" sz="2200"/>
              <a:t>Purpose of study</a:t>
            </a:r>
          </a:p>
          <a:p>
            <a:pPr marL="1028700" lvl="1" indent="-342900">
              <a:lnSpc>
                <a:spcPct val="100000"/>
              </a:lnSpc>
              <a:spcBef>
                <a:spcPts val="0"/>
              </a:spcBef>
            </a:pPr>
            <a:r>
              <a:rPr lang="en-US" sz="2200"/>
              <a:t>Study procedures and time requirement</a:t>
            </a:r>
          </a:p>
          <a:p>
            <a:pPr marL="1028700" lvl="1" indent="-342900">
              <a:lnSpc>
                <a:spcPct val="100000"/>
              </a:lnSpc>
              <a:spcBef>
                <a:spcPts val="0"/>
              </a:spcBef>
            </a:pPr>
            <a:r>
              <a:rPr lang="en-US" sz="2200"/>
              <a:t>Type and amount of compensation (if any)</a:t>
            </a:r>
          </a:p>
          <a:p>
            <a:pPr marL="1028700" lvl="1" indent="-342900">
              <a:lnSpc>
                <a:spcPct val="100000"/>
              </a:lnSpc>
              <a:spcBef>
                <a:spcPts val="0"/>
              </a:spcBef>
            </a:pPr>
            <a:r>
              <a:rPr lang="en-US" sz="2200"/>
              <a:t>PI name and contact information</a:t>
            </a:r>
          </a:p>
          <a:p>
            <a:pPr lvl="2" indent="0">
              <a:lnSpc>
                <a:spcPct val="100000"/>
              </a:lnSpc>
              <a:spcBef>
                <a:spcPts val="0"/>
              </a:spcBef>
              <a:buNone/>
            </a:pPr>
            <a:endParaRPr lang="en-US" sz="2200"/>
          </a:p>
        </p:txBody>
      </p:sp>
      <p:sp>
        <p:nvSpPr>
          <p:cNvPr id="6" name="Rectangle 5">
            <a:extLst>
              <a:ext uri="{FF2B5EF4-FFF2-40B4-BE49-F238E27FC236}">
                <a16:creationId xmlns:a16="http://schemas.microsoft.com/office/drawing/2014/main" id="{63EA0FB0-EB44-4356-9672-53090750912B}"/>
              </a:ext>
            </a:extLst>
          </p:cNvPr>
          <p:cNvSpPr/>
          <p:nvPr/>
        </p:nvSpPr>
        <p:spPr>
          <a:xfrm>
            <a:off x="6892636" y="1019672"/>
            <a:ext cx="5299364" cy="5838328"/>
          </a:xfrm>
          <a:prstGeom prst="rect">
            <a:avLst/>
          </a:prstGeom>
          <a:solidFill>
            <a:srgbClr val="004A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 name="TextBox 3">
            <a:extLst>
              <a:ext uri="{FF2B5EF4-FFF2-40B4-BE49-F238E27FC236}">
                <a16:creationId xmlns:a16="http://schemas.microsoft.com/office/drawing/2014/main" id="{7887DECE-9B51-426D-B0D3-C12786AE76FD}"/>
              </a:ext>
            </a:extLst>
          </p:cNvPr>
          <p:cNvSpPr txBox="1"/>
          <p:nvPr/>
        </p:nvSpPr>
        <p:spPr>
          <a:xfrm>
            <a:off x="7480299" y="2100714"/>
            <a:ext cx="3721083" cy="2431435"/>
          </a:xfrm>
          <a:prstGeom prst="rect">
            <a:avLst/>
          </a:prstGeom>
          <a:noFill/>
        </p:spPr>
        <p:txBody>
          <a:bodyPr wrap="none" rtlCol="0">
            <a:spAutoFit/>
          </a:bodyPr>
          <a:lstStyle/>
          <a:p>
            <a:r>
              <a:rPr lang="en-US" sz="3200">
                <a:solidFill>
                  <a:schemeClr val="bg1"/>
                </a:solidFill>
              </a:rPr>
              <a:t>UNT IRB Forms:</a:t>
            </a:r>
          </a:p>
          <a:p>
            <a:pPr marL="457200" indent="-457200">
              <a:buFont typeface="Arial" panose="020B0604020202020204" pitchFamily="34" charset="0"/>
              <a:buChar char="•"/>
            </a:pPr>
            <a:r>
              <a:rPr lang="en-US" sz="3200">
                <a:solidFill>
                  <a:schemeClr val="bg1"/>
                </a:solidFill>
              </a:rPr>
              <a:t>Recruitment Flyer</a:t>
            </a:r>
          </a:p>
          <a:p>
            <a:pPr marL="457200" indent="-457200">
              <a:buFont typeface="Arial" panose="020B0604020202020204" pitchFamily="34" charset="0"/>
              <a:buChar char="•"/>
            </a:pPr>
            <a:r>
              <a:rPr lang="en-US" sz="3200">
                <a:solidFill>
                  <a:schemeClr val="bg1"/>
                </a:solidFill>
              </a:rPr>
              <a:t>Recruitment Email</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US" sz="2800"/>
          </a:p>
        </p:txBody>
      </p:sp>
      <p:sp>
        <p:nvSpPr>
          <p:cNvPr id="7" name="Rectangle 6">
            <a:extLst>
              <a:ext uri="{FF2B5EF4-FFF2-40B4-BE49-F238E27FC236}">
                <a16:creationId xmlns:a16="http://schemas.microsoft.com/office/drawing/2014/main" id="{1BE0005F-54B5-4FF9-9420-B5CCAE7806E0}"/>
              </a:ext>
            </a:extLst>
          </p:cNvPr>
          <p:cNvSpPr/>
          <p:nvPr/>
        </p:nvSpPr>
        <p:spPr>
          <a:xfrm>
            <a:off x="6892636" y="0"/>
            <a:ext cx="1408084" cy="1749730"/>
          </a:xfrm>
          <a:prstGeom prst="rect">
            <a:avLst/>
          </a:prstGeom>
          <a:solidFill>
            <a:srgbClr val="004A24"/>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75B208-242E-4C1D-873D-7E5FEF52B613}"/>
              </a:ext>
            </a:extLst>
          </p:cNvPr>
          <p:cNvSpPr txBox="1"/>
          <p:nvPr/>
        </p:nvSpPr>
        <p:spPr>
          <a:xfrm>
            <a:off x="7190834" y="1457342"/>
            <a:ext cx="4631204" cy="584775"/>
          </a:xfrm>
          <a:prstGeom prst="rect">
            <a:avLst/>
          </a:prstGeom>
          <a:noFill/>
        </p:spPr>
        <p:txBody>
          <a:bodyPr wrap="none" rtlCol="0">
            <a:spAutoFit/>
          </a:bodyPr>
          <a:lstStyle/>
          <a:p>
            <a:r>
              <a:rPr lang="en-US" sz="3200">
                <a:solidFill>
                  <a:schemeClr val="bg1"/>
                </a:solidFill>
              </a:rPr>
              <a:t>Current Internal Resources</a:t>
            </a:r>
          </a:p>
        </p:txBody>
      </p:sp>
      <p:pic>
        <p:nvPicPr>
          <p:cNvPr id="12" name="Picture 11" descr="Qr code&#10;&#10;Description automatically generated">
            <a:extLst>
              <a:ext uri="{FF2B5EF4-FFF2-40B4-BE49-F238E27FC236}">
                <a16:creationId xmlns:a16="http://schemas.microsoft.com/office/drawing/2014/main" id="{06E85D2C-C191-41E9-8618-4FD39AABB275}"/>
              </a:ext>
            </a:extLst>
          </p:cNvPr>
          <p:cNvPicPr>
            <a:picLocks noChangeAspect="1"/>
          </p:cNvPicPr>
          <p:nvPr/>
        </p:nvPicPr>
        <p:blipFill>
          <a:blip r:embed="rId3"/>
          <a:stretch>
            <a:fillRect/>
          </a:stretch>
        </p:blipFill>
        <p:spPr>
          <a:xfrm>
            <a:off x="8127076" y="3844011"/>
            <a:ext cx="2627319" cy="2663004"/>
          </a:xfrm>
          <a:prstGeom prst="rect">
            <a:avLst/>
          </a:prstGeom>
        </p:spPr>
      </p:pic>
    </p:spTree>
    <p:extLst>
      <p:ext uri="{BB962C8B-B14F-4D97-AF65-F5344CB8AC3E}">
        <p14:creationId xmlns:p14="http://schemas.microsoft.com/office/powerpoint/2010/main" val="163416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err="1">
                <a:solidFill>
                  <a:srgbClr val="004A24"/>
                </a:solidFill>
                <a:latin typeface="Agency FB" panose="020B0503020202020204" pitchFamily="34" charset="0"/>
                <a:cs typeface="Aharoni" panose="02010803020104030203" pitchFamily="2" charset="-79"/>
              </a:rPr>
              <a:t>ResearchMatch</a:t>
            </a:r>
            <a:endParaRPr lang="en-US" sz="3200" b="1">
              <a:solidFill>
                <a:srgbClr val="004A24"/>
              </a:solidFill>
              <a:latin typeface="Agency FB" panose="020B0503020202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406400" y="1398745"/>
            <a:ext cx="8356063" cy="4757285"/>
          </a:xfrm>
        </p:spPr>
        <p:txBody>
          <a:bodyPr lIns="91440" tIns="45720" rIns="91440" bIns="45720" anchor="t"/>
          <a:lstStyle/>
          <a:p>
            <a:pPr marL="342900" indent="-342900">
              <a:buFont typeface="Arial" panose="020B0604020202020204" pitchFamily="34" charset="0"/>
              <a:buChar char="•"/>
            </a:pPr>
            <a:r>
              <a:rPr lang="en-US" sz="2400" b="1" err="1"/>
              <a:t>ResearchMatch</a:t>
            </a:r>
            <a:r>
              <a:rPr lang="en-US" sz="2400" b="1"/>
              <a:t> is only available to be used for Health-related research studies. </a:t>
            </a:r>
          </a:p>
          <a:p>
            <a:pPr marL="342900" indent="-342900">
              <a:buFont typeface="Arial" panose="020B0604020202020204" pitchFamily="34" charset="0"/>
              <a:buChar char="•"/>
            </a:pPr>
            <a:r>
              <a:rPr lang="en-US" sz="2400" err="1"/>
              <a:t>ResearchMatch</a:t>
            </a:r>
            <a:r>
              <a:rPr lang="en-US" sz="2400"/>
              <a:t> is a national registry of patients interested in volunteering for medical research. Anyone can register with </a:t>
            </a:r>
            <a:r>
              <a:rPr lang="en-US" sz="2400" err="1"/>
              <a:t>ResearchMatch</a:t>
            </a:r>
            <a:r>
              <a:rPr lang="en-US" sz="2400"/>
              <a:t> – even healthy volunteers.</a:t>
            </a:r>
            <a:endParaRPr lang="en-US" sz="3200"/>
          </a:p>
          <a:p>
            <a:endParaRPr lang="en-US" sz="2800"/>
          </a:p>
          <a:p>
            <a:r>
              <a:rPr lang="en-US" sz="2800"/>
              <a:t>This can be a great tool to use if you are looking to recruit participants for a health-related project.</a:t>
            </a:r>
          </a:p>
          <a:p>
            <a:r>
              <a:rPr lang="en-US" sz="2800"/>
              <a:t> </a:t>
            </a:r>
          </a:p>
          <a:p>
            <a:r>
              <a:rPr lang="en-US" sz="2800"/>
              <a:t>If you are interested in learning about health-related research, YOU can sign up as a volunteer! </a:t>
            </a:r>
          </a:p>
        </p:txBody>
      </p:sp>
      <p:pic>
        <p:nvPicPr>
          <p:cNvPr id="5" name="Picture 4" descr="Logo&#10;&#10;Description automatically generated with medium confidence">
            <a:extLst>
              <a:ext uri="{FF2B5EF4-FFF2-40B4-BE49-F238E27FC236}">
                <a16:creationId xmlns:a16="http://schemas.microsoft.com/office/drawing/2014/main" id="{494ACD7D-7BDC-4466-8C3B-1A833D8252B0}"/>
              </a:ext>
            </a:extLst>
          </p:cNvPr>
          <p:cNvPicPr>
            <a:picLocks noChangeAspect="1"/>
          </p:cNvPicPr>
          <p:nvPr/>
        </p:nvPicPr>
        <p:blipFill>
          <a:blip r:embed="rId3"/>
          <a:stretch>
            <a:fillRect/>
          </a:stretch>
        </p:blipFill>
        <p:spPr>
          <a:xfrm>
            <a:off x="8762463" y="1398745"/>
            <a:ext cx="3023137" cy="1740782"/>
          </a:xfrm>
          <a:prstGeom prst="rect">
            <a:avLst/>
          </a:prstGeom>
        </p:spPr>
      </p:pic>
      <p:pic>
        <p:nvPicPr>
          <p:cNvPr id="8" name="Picture 7">
            <a:extLst>
              <a:ext uri="{FF2B5EF4-FFF2-40B4-BE49-F238E27FC236}">
                <a16:creationId xmlns:a16="http://schemas.microsoft.com/office/drawing/2014/main" id="{6A13F5C7-A80F-477E-99D3-F44576848DF0}"/>
              </a:ext>
            </a:extLst>
          </p:cNvPr>
          <p:cNvPicPr>
            <a:picLocks noChangeAspect="1"/>
          </p:cNvPicPr>
          <p:nvPr/>
        </p:nvPicPr>
        <p:blipFill>
          <a:blip r:embed="rId4"/>
          <a:stretch>
            <a:fillRect/>
          </a:stretch>
        </p:blipFill>
        <p:spPr>
          <a:xfrm>
            <a:off x="8973869" y="3718474"/>
            <a:ext cx="2600325" cy="2600325"/>
          </a:xfrm>
          <a:prstGeom prst="rect">
            <a:avLst/>
          </a:prstGeom>
        </p:spPr>
      </p:pic>
      <p:sp>
        <p:nvSpPr>
          <p:cNvPr id="9" name="Arrow: Right 8">
            <a:extLst>
              <a:ext uri="{FF2B5EF4-FFF2-40B4-BE49-F238E27FC236}">
                <a16:creationId xmlns:a16="http://schemas.microsoft.com/office/drawing/2014/main" id="{2CE2B161-D916-472B-AF6A-20714212BEF2}"/>
              </a:ext>
            </a:extLst>
          </p:cNvPr>
          <p:cNvSpPr/>
          <p:nvPr/>
        </p:nvSpPr>
        <p:spPr>
          <a:xfrm>
            <a:off x="6945828" y="5754812"/>
            <a:ext cx="1574717" cy="401218"/>
          </a:xfrm>
          <a:prstGeom prst="rightArrow">
            <a:avLst/>
          </a:prstGeom>
          <a:solidFill>
            <a:srgbClr val="007B3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40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6" y="4366578"/>
            <a:ext cx="5338727" cy="439101"/>
          </a:xfrm>
        </p:spPr>
        <p:txBody>
          <a:bodyPr/>
          <a:lstStyle/>
          <a:p>
            <a:r>
              <a:rPr lang="en-US" sz="4800">
                <a:latin typeface="Agency FB" panose="020B0503020202020204" pitchFamily="34" charset="0"/>
              </a:rPr>
              <a:t>Informed Consent 101</a:t>
            </a:r>
          </a:p>
          <a:p>
            <a:endParaRPr lang="en-US" sz="4000"/>
          </a:p>
        </p:txBody>
      </p:sp>
      <p:sp>
        <p:nvSpPr>
          <p:cNvPr id="3" name="Text Placeholder 2">
            <a:extLst>
              <a:ext uri="{FF2B5EF4-FFF2-40B4-BE49-F238E27FC236}">
                <a16:creationId xmlns:a16="http://schemas.microsoft.com/office/drawing/2014/main" id="{078B5A4C-D128-4801-BEEC-905712640F99}"/>
              </a:ext>
            </a:extLst>
          </p:cNvPr>
          <p:cNvSpPr>
            <a:spLocks noGrp="1"/>
          </p:cNvSpPr>
          <p:nvPr>
            <p:ph type="body" sz="quarter" idx="11"/>
          </p:nvPr>
        </p:nvSpPr>
        <p:spPr/>
        <p:txBody>
          <a:bodyPr/>
          <a:lstStyle/>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Required Elements of Informed Consent </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Documenting consent </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Resources available to UNT Investigators</a:t>
            </a:r>
          </a:p>
          <a:p>
            <a:endParaRPr lang="en-US"/>
          </a:p>
        </p:txBody>
      </p:sp>
    </p:spTree>
    <p:extLst>
      <p:ext uri="{BB962C8B-B14F-4D97-AF65-F5344CB8AC3E}">
        <p14:creationId xmlns:p14="http://schemas.microsoft.com/office/powerpoint/2010/main" val="171251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a:solidFill>
                  <a:srgbClr val="004A24"/>
                </a:solidFill>
                <a:latin typeface="Agency FB" panose="020B0503020202020204" pitchFamily="34" charset="0"/>
              </a:rPr>
              <a:t>Informed Consent as a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98745"/>
            <a:ext cx="6901269" cy="4757285"/>
          </a:xfrm>
        </p:spPr>
        <p:txBody>
          <a:bodyPr lIns="91440" tIns="45720" rIns="91440" bIns="45720" anchor="t"/>
          <a:lstStyle/>
          <a:p>
            <a:r>
              <a:rPr lang="en-US"/>
              <a:t>Informed consent is a process that begins with the recruitment and screening of a subject and </a:t>
            </a:r>
            <a:r>
              <a:rPr lang="en-US" b="1"/>
              <a:t>continues throughout the subject's involvement in the research. </a:t>
            </a:r>
            <a:endParaRPr lang="en-US"/>
          </a:p>
          <a:p>
            <a:pPr marL="285750" indent="-285750">
              <a:buFont typeface="Arial" panose="020B0604020202020204" pitchFamily="34" charset="0"/>
              <a:buChar char="•"/>
            </a:pPr>
            <a:endParaRPr lang="en-US"/>
          </a:p>
          <a:p>
            <a:r>
              <a:rPr lang="en-US"/>
              <a:t>Process includes:</a:t>
            </a:r>
            <a:endParaRPr lang="en-US">
              <a:cs typeface="Calibri" panose="020F0502020204030204"/>
            </a:endParaRPr>
          </a:p>
          <a:p>
            <a:pPr marL="857250" lvl="1" indent="-171450"/>
            <a:r>
              <a:rPr lang="en-US" sz="1800"/>
              <a:t>Providing information about the study to subjects in a </a:t>
            </a:r>
            <a:r>
              <a:rPr lang="en-US" sz="1800" u="sng"/>
              <a:t>way that is understandable to them.</a:t>
            </a:r>
            <a:endParaRPr lang="en-US" sz="1800" u="sng">
              <a:cs typeface="Calibri"/>
            </a:endParaRPr>
          </a:p>
          <a:p>
            <a:pPr marL="857250" lvl="1" indent="-171450"/>
            <a:r>
              <a:rPr lang="en-US" sz="1800" u="sng"/>
              <a:t>Answering questions </a:t>
            </a:r>
            <a:endParaRPr lang="en-US" sz="1800" u="sng">
              <a:cs typeface="Calibri"/>
            </a:endParaRPr>
          </a:p>
          <a:p>
            <a:pPr marL="1314450" lvl="2" indent="-171450"/>
            <a:r>
              <a:rPr lang="en-US" sz="1400"/>
              <a:t>Make sure the participant(s) understand the research and their role in it.</a:t>
            </a:r>
            <a:endParaRPr lang="en-US" sz="1400">
              <a:cs typeface="Calibri"/>
            </a:endParaRPr>
          </a:p>
          <a:p>
            <a:pPr marL="857250" lvl="1" indent="-171450"/>
            <a:r>
              <a:rPr lang="en-US" sz="1800"/>
              <a:t>Giving subjects sufficient time to </a:t>
            </a:r>
            <a:r>
              <a:rPr lang="en-US" sz="1800" u="sng"/>
              <a:t>consider their decisions.</a:t>
            </a:r>
            <a:endParaRPr lang="en-US" sz="1800" u="sng">
              <a:cs typeface="Calibri"/>
            </a:endParaRPr>
          </a:p>
          <a:p>
            <a:pPr marL="857250" lvl="1" indent="-171450"/>
            <a:endParaRPr lang="en-US" sz="1800"/>
          </a:p>
          <a:p>
            <a:r>
              <a:rPr lang="en-US"/>
              <a:t>Obtaining the voluntary agreement of subjects to take part in the study. </a:t>
            </a:r>
            <a:endParaRPr lang="en-US">
              <a:cs typeface="Calibri" panose="020F0502020204030204"/>
            </a:endParaRPr>
          </a:p>
          <a:p>
            <a:pPr marL="857250" lvl="1" indent="-171450"/>
            <a:r>
              <a:rPr lang="en-US" sz="1800"/>
              <a:t>The agreement is only to enter the study. </a:t>
            </a:r>
            <a:endParaRPr lang="en-US" sz="1800">
              <a:cs typeface="Calibri"/>
            </a:endParaRPr>
          </a:p>
          <a:p>
            <a:pPr marL="857250" lvl="1" indent="-171450"/>
            <a:r>
              <a:rPr lang="en-US" sz="1800"/>
              <a:t>Subjects can decide to withdraw at any time, decline to answer specific questions, or complete specific tasks during the research.</a:t>
            </a:r>
            <a:endParaRPr lang="en-US" sz="1800">
              <a:cs typeface="Calibri"/>
            </a:endParaRPr>
          </a:p>
          <a:p>
            <a:pPr marL="342900" indent="-342900">
              <a:buFont typeface="Arial" panose="020B0604020202020204" pitchFamily="34" charset="0"/>
              <a:buChar char="•"/>
            </a:pPr>
            <a:endParaRPr lang="en-US"/>
          </a:p>
        </p:txBody>
      </p:sp>
      <p:pic>
        <p:nvPicPr>
          <p:cNvPr id="8" name="Picture 7" descr="Two people sitting at a desk&#10;&#10;Description automatically generated with low confidence">
            <a:extLst>
              <a:ext uri="{FF2B5EF4-FFF2-40B4-BE49-F238E27FC236}">
                <a16:creationId xmlns:a16="http://schemas.microsoft.com/office/drawing/2014/main" id="{DC4C3C24-9082-4217-844E-98F9C4572561}"/>
              </a:ext>
            </a:extLst>
          </p:cNvPr>
          <p:cNvPicPr>
            <a:picLocks noChangeAspect="1"/>
          </p:cNvPicPr>
          <p:nvPr/>
        </p:nvPicPr>
        <p:blipFill>
          <a:blip r:embed="rId3"/>
          <a:stretch>
            <a:fillRect/>
          </a:stretch>
        </p:blipFill>
        <p:spPr>
          <a:xfrm>
            <a:off x="8048625" y="1841826"/>
            <a:ext cx="3385723" cy="2539293"/>
          </a:xfrm>
          <a:prstGeom prst="rect">
            <a:avLst/>
          </a:prstGeom>
        </p:spPr>
      </p:pic>
      <p:sp>
        <p:nvSpPr>
          <p:cNvPr id="9" name="TextBox 8">
            <a:extLst>
              <a:ext uri="{FF2B5EF4-FFF2-40B4-BE49-F238E27FC236}">
                <a16:creationId xmlns:a16="http://schemas.microsoft.com/office/drawing/2014/main" id="{59159271-8487-456F-A0A0-103875843ECB}"/>
              </a:ext>
            </a:extLst>
          </p:cNvPr>
          <p:cNvSpPr txBox="1"/>
          <p:nvPr/>
        </p:nvSpPr>
        <p:spPr>
          <a:xfrm>
            <a:off x="9836417" y="4381119"/>
            <a:ext cx="1739633" cy="184666"/>
          </a:xfrm>
          <a:prstGeom prst="rect">
            <a:avLst/>
          </a:prstGeom>
          <a:noFill/>
        </p:spPr>
        <p:txBody>
          <a:bodyPr wrap="square">
            <a:spAutoFit/>
          </a:bodyPr>
          <a:lstStyle/>
          <a:p>
            <a:r>
              <a:rPr lang="en-US" sz="600"/>
              <a:t>This image by </a:t>
            </a:r>
            <a:r>
              <a:rPr lang="en-US" sz="600">
                <a:hlinkClick r:id="rId4"/>
              </a:rPr>
              <a:t>NIAID</a:t>
            </a:r>
            <a:r>
              <a:rPr lang="en-US" sz="600"/>
              <a:t> is licensed under </a:t>
            </a:r>
            <a:r>
              <a:rPr lang="en-US" sz="600">
                <a:hlinkClick r:id="rId5"/>
              </a:rPr>
              <a:t>CC BY 2.0</a:t>
            </a:r>
            <a:r>
              <a:rPr lang="en-US" sz="600"/>
              <a:t>. </a:t>
            </a:r>
          </a:p>
        </p:txBody>
      </p:sp>
    </p:spTree>
    <p:extLst>
      <p:ext uri="{BB962C8B-B14F-4D97-AF65-F5344CB8AC3E}">
        <p14:creationId xmlns:p14="http://schemas.microsoft.com/office/powerpoint/2010/main" val="234550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600" b="1">
                <a:solidFill>
                  <a:srgbClr val="004A24"/>
                </a:solidFill>
                <a:latin typeface="Agency FB" panose="020B0503020202020204" pitchFamily="34" charset="0"/>
              </a:rPr>
              <a:t>What does an Informed Consent need to include?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575412"/>
            <a:ext cx="8942720" cy="646331"/>
          </a:xfrm>
        </p:spPr>
        <p:txBody>
          <a:bodyPr lIns="91440" tIns="45720" rIns="91440" bIns="45720" anchor="t"/>
          <a:lstStyle/>
          <a:p>
            <a:pPr>
              <a:lnSpc>
                <a:spcPct val="100000"/>
              </a:lnSpc>
              <a:spcBef>
                <a:spcPts val="0"/>
              </a:spcBef>
            </a:pPr>
            <a:r>
              <a:rPr lang="en-US"/>
              <a:t>Federal regulations at 45 CFR 46 (Protection of Human Subjects 2018) list specific, </a:t>
            </a:r>
            <a:r>
              <a:rPr lang="en-US">
                <a:solidFill>
                  <a:srgbClr val="FF0000"/>
                </a:solidFill>
              </a:rPr>
              <a:t>MANDATORY</a:t>
            </a:r>
            <a:r>
              <a:rPr lang="en-US"/>
              <a:t> elements of information that must be provided to subjects about informed consent. </a:t>
            </a:r>
          </a:p>
        </p:txBody>
      </p:sp>
      <p:pic>
        <p:nvPicPr>
          <p:cNvPr id="5" name="Picture 4" descr="A picture containing text, clipart&#10;&#10;Description automatically generated">
            <a:extLst>
              <a:ext uri="{FF2B5EF4-FFF2-40B4-BE49-F238E27FC236}">
                <a16:creationId xmlns:a16="http://schemas.microsoft.com/office/drawing/2014/main" id="{48C078F0-4DDA-4E44-8B16-A802DF83D8ED}"/>
              </a:ext>
            </a:extLst>
          </p:cNvPr>
          <p:cNvPicPr>
            <a:picLocks noChangeAspect="1"/>
          </p:cNvPicPr>
          <p:nvPr/>
        </p:nvPicPr>
        <p:blipFill>
          <a:blip r:embed="rId3"/>
          <a:stretch>
            <a:fillRect/>
          </a:stretch>
        </p:blipFill>
        <p:spPr>
          <a:xfrm>
            <a:off x="9888566" y="1663773"/>
            <a:ext cx="1912881" cy="2880000"/>
          </a:xfrm>
          <a:prstGeom prst="rect">
            <a:avLst/>
          </a:prstGeom>
        </p:spPr>
      </p:pic>
      <p:sp>
        <p:nvSpPr>
          <p:cNvPr id="10" name="TextBox 9">
            <a:extLst>
              <a:ext uri="{FF2B5EF4-FFF2-40B4-BE49-F238E27FC236}">
                <a16:creationId xmlns:a16="http://schemas.microsoft.com/office/drawing/2014/main" id="{E0813220-C050-4B1D-B5F6-7A5A36260836}"/>
              </a:ext>
            </a:extLst>
          </p:cNvPr>
          <p:cNvSpPr txBox="1"/>
          <p:nvPr/>
        </p:nvSpPr>
        <p:spPr>
          <a:xfrm>
            <a:off x="9888566" y="4543773"/>
            <a:ext cx="2434856" cy="184666"/>
          </a:xfrm>
          <a:prstGeom prst="rect">
            <a:avLst/>
          </a:prstGeom>
          <a:noFill/>
        </p:spPr>
        <p:txBody>
          <a:bodyPr wrap="square">
            <a:spAutoFit/>
          </a:bodyPr>
          <a:lstStyle/>
          <a:p>
            <a:r>
              <a:rPr lang="en-US" sz="600"/>
              <a:t>Photo by </a:t>
            </a:r>
            <a:r>
              <a:rPr lang="en-US" sz="600">
                <a:hlinkClick r:id="rId4"/>
              </a:rPr>
              <a:t>sepyle86</a:t>
            </a:r>
            <a:r>
              <a:rPr lang="en-US" sz="600"/>
              <a:t> is marked with </a:t>
            </a:r>
            <a:r>
              <a:rPr lang="en-US" sz="600">
                <a:hlinkClick r:id="rId5"/>
              </a:rPr>
              <a:t>Public Domain Mark 1.0</a:t>
            </a:r>
            <a:r>
              <a:rPr lang="en-US" sz="600"/>
              <a:t>. </a:t>
            </a:r>
          </a:p>
        </p:txBody>
      </p:sp>
      <p:sp>
        <p:nvSpPr>
          <p:cNvPr id="6" name="TextBox 5">
            <a:extLst>
              <a:ext uri="{FF2B5EF4-FFF2-40B4-BE49-F238E27FC236}">
                <a16:creationId xmlns:a16="http://schemas.microsoft.com/office/drawing/2014/main" id="{4E54FBBC-FB19-716A-27EB-491799DA2655}"/>
              </a:ext>
            </a:extLst>
          </p:cNvPr>
          <p:cNvSpPr txBox="1"/>
          <p:nvPr/>
        </p:nvSpPr>
        <p:spPr>
          <a:xfrm>
            <a:off x="3672544" y="2664357"/>
            <a:ext cx="2271712" cy="707886"/>
          </a:xfrm>
          <a:prstGeom prst="rect">
            <a:avLst/>
          </a:prstGeom>
          <a:noFill/>
        </p:spPr>
        <p:txBody>
          <a:bodyPr wrap="square">
            <a:spAutoFit/>
          </a:bodyPr>
          <a:lstStyle/>
          <a:p>
            <a:pPr marL="228600"/>
            <a:r>
              <a:rPr lang="en-US" sz="2000" b="1">
                <a:solidFill>
                  <a:srgbClr val="079418"/>
                </a:solidFill>
              </a:rPr>
              <a:t>Foreseeable risks. </a:t>
            </a:r>
            <a:endParaRPr lang="en-US" sz="2000" b="1">
              <a:solidFill>
                <a:srgbClr val="079418"/>
              </a:solidFill>
              <a:cs typeface="Calibri"/>
            </a:endParaRPr>
          </a:p>
        </p:txBody>
      </p:sp>
      <p:sp>
        <p:nvSpPr>
          <p:cNvPr id="8" name="TextBox 7">
            <a:extLst>
              <a:ext uri="{FF2B5EF4-FFF2-40B4-BE49-F238E27FC236}">
                <a16:creationId xmlns:a16="http://schemas.microsoft.com/office/drawing/2014/main" id="{E368B143-FCFC-5F95-5147-3E95DACF2719}"/>
              </a:ext>
            </a:extLst>
          </p:cNvPr>
          <p:cNvSpPr txBox="1"/>
          <p:nvPr/>
        </p:nvSpPr>
        <p:spPr>
          <a:xfrm rot="587981">
            <a:off x="97874" y="2740355"/>
            <a:ext cx="4348563" cy="1015663"/>
          </a:xfrm>
          <a:prstGeom prst="rect">
            <a:avLst/>
          </a:prstGeom>
          <a:noFill/>
        </p:spPr>
        <p:txBody>
          <a:bodyPr wrap="square">
            <a:spAutoFit/>
          </a:bodyPr>
          <a:lstStyle/>
          <a:p>
            <a:pPr marL="228600"/>
            <a:r>
              <a:rPr lang="en-US" sz="2000" b="1">
                <a:solidFill>
                  <a:srgbClr val="079418"/>
                </a:solidFill>
              </a:rPr>
              <a:t>Anticipated benefits </a:t>
            </a:r>
          </a:p>
          <a:p>
            <a:pPr marL="228600"/>
            <a:r>
              <a:rPr lang="en-US" sz="2000" b="1">
                <a:solidFill>
                  <a:srgbClr val="079418"/>
                </a:solidFill>
              </a:rPr>
              <a:t>(For the subject and/or field of study.)</a:t>
            </a:r>
            <a:endParaRPr lang="en-US" sz="2000" b="1">
              <a:solidFill>
                <a:srgbClr val="079418"/>
              </a:solidFill>
              <a:cs typeface="Calibri"/>
            </a:endParaRPr>
          </a:p>
        </p:txBody>
      </p:sp>
      <p:sp>
        <p:nvSpPr>
          <p:cNvPr id="11" name="TextBox 10">
            <a:extLst>
              <a:ext uri="{FF2B5EF4-FFF2-40B4-BE49-F238E27FC236}">
                <a16:creationId xmlns:a16="http://schemas.microsoft.com/office/drawing/2014/main" id="{E38D6684-FC00-A17E-BD7F-C0D559ECF397}"/>
              </a:ext>
            </a:extLst>
          </p:cNvPr>
          <p:cNvSpPr txBox="1"/>
          <p:nvPr/>
        </p:nvSpPr>
        <p:spPr>
          <a:xfrm rot="838629">
            <a:off x="230226" y="5375280"/>
            <a:ext cx="3997286" cy="707886"/>
          </a:xfrm>
          <a:prstGeom prst="rect">
            <a:avLst/>
          </a:prstGeom>
          <a:noFill/>
        </p:spPr>
        <p:txBody>
          <a:bodyPr wrap="square">
            <a:spAutoFit/>
          </a:bodyPr>
          <a:lstStyle/>
          <a:p>
            <a:pPr marL="228600"/>
            <a:r>
              <a:rPr lang="en-US" sz="2000" b="1">
                <a:solidFill>
                  <a:srgbClr val="079418"/>
                </a:solidFill>
              </a:rPr>
              <a:t>Alternative procedures or courses of treatment (if applicable)</a:t>
            </a:r>
            <a:endParaRPr lang="en-US" sz="2000" b="1">
              <a:solidFill>
                <a:srgbClr val="079418"/>
              </a:solidFill>
              <a:cs typeface="Calibri"/>
            </a:endParaRPr>
          </a:p>
        </p:txBody>
      </p:sp>
      <p:sp>
        <p:nvSpPr>
          <p:cNvPr id="13" name="TextBox 12">
            <a:extLst>
              <a:ext uri="{FF2B5EF4-FFF2-40B4-BE49-F238E27FC236}">
                <a16:creationId xmlns:a16="http://schemas.microsoft.com/office/drawing/2014/main" id="{918DF97B-85D0-5E08-5A2D-DBF0FA3D63EE}"/>
              </a:ext>
            </a:extLst>
          </p:cNvPr>
          <p:cNvSpPr txBox="1"/>
          <p:nvPr/>
        </p:nvSpPr>
        <p:spPr>
          <a:xfrm rot="1357808">
            <a:off x="5910579" y="3305700"/>
            <a:ext cx="3251593" cy="1015663"/>
          </a:xfrm>
          <a:prstGeom prst="rect">
            <a:avLst/>
          </a:prstGeom>
          <a:noFill/>
        </p:spPr>
        <p:txBody>
          <a:bodyPr wrap="square">
            <a:spAutoFit/>
          </a:bodyPr>
          <a:lstStyle/>
          <a:p>
            <a:pPr marL="228600"/>
            <a:r>
              <a:rPr lang="en-US" sz="2000" b="1">
                <a:solidFill>
                  <a:srgbClr val="079418"/>
                </a:solidFill>
              </a:rPr>
              <a:t>Contact information for participants to ask questions. </a:t>
            </a:r>
            <a:endParaRPr lang="en-US" sz="2000" b="1">
              <a:solidFill>
                <a:srgbClr val="079418"/>
              </a:solidFill>
              <a:cs typeface="Calibri"/>
            </a:endParaRPr>
          </a:p>
        </p:txBody>
      </p:sp>
      <p:sp>
        <p:nvSpPr>
          <p:cNvPr id="15" name="TextBox 14">
            <a:extLst>
              <a:ext uri="{FF2B5EF4-FFF2-40B4-BE49-F238E27FC236}">
                <a16:creationId xmlns:a16="http://schemas.microsoft.com/office/drawing/2014/main" id="{B571E14D-1E82-0B56-23F7-FEEB69AC56FE}"/>
              </a:ext>
            </a:extLst>
          </p:cNvPr>
          <p:cNvSpPr txBox="1"/>
          <p:nvPr/>
        </p:nvSpPr>
        <p:spPr>
          <a:xfrm rot="20578381">
            <a:off x="6380283" y="5341828"/>
            <a:ext cx="4762344" cy="1015663"/>
          </a:xfrm>
          <a:prstGeom prst="rect">
            <a:avLst/>
          </a:prstGeom>
          <a:noFill/>
        </p:spPr>
        <p:txBody>
          <a:bodyPr wrap="square">
            <a:spAutoFit/>
          </a:bodyPr>
          <a:lstStyle/>
          <a:p>
            <a:pPr marL="228600"/>
            <a:r>
              <a:rPr lang="en-US" sz="2000" b="1">
                <a:solidFill>
                  <a:srgbClr val="079418"/>
                </a:solidFill>
              </a:rPr>
              <a:t>“Participation is voluntary, the subject may discontinue participation at any time without penalty or loss of benefits”</a:t>
            </a:r>
            <a:endParaRPr lang="en-US" sz="2000" b="1">
              <a:solidFill>
                <a:srgbClr val="079418"/>
              </a:solidFill>
              <a:cs typeface="Calibri"/>
            </a:endParaRPr>
          </a:p>
        </p:txBody>
      </p:sp>
      <p:sp>
        <p:nvSpPr>
          <p:cNvPr id="19" name="TextBox 18">
            <a:extLst>
              <a:ext uri="{FF2B5EF4-FFF2-40B4-BE49-F238E27FC236}">
                <a16:creationId xmlns:a16="http://schemas.microsoft.com/office/drawing/2014/main" id="{BD340B62-D70A-68E9-7617-C84AB248310B}"/>
              </a:ext>
            </a:extLst>
          </p:cNvPr>
          <p:cNvSpPr txBox="1"/>
          <p:nvPr/>
        </p:nvSpPr>
        <p:spPr>
          <a:xfrm rot="21367000">
            <a:off x="4319637" y="5175225"/>
            <a:ext cx="3188494" cy="400110"/>
          </a:xfrm>
          <a:prstGeom prst="rect">
            <a:avLst/>
          </a:prstGeom>
          <a:noFill/>
        </p:spPr>
        <p:txBody>
          <a:bodyPr wrap="square">
            <a:spAutoFit/>
          </a:bodyPr>
          <a:lstStyle/>
          <a:p>
            <a:pPr marL="228600"/>
            <a:r>
              <a:rPr lang="en-US" sz="2000" b="1">
                <a:solidFill>
                  <a:srgbClr val="079418"/>
                </a:solidFill>
              </a:rPr>
              <a:t>Purposes of the research </a:t>
            </a:r>
          </a:p>
        </p:txBody>
      </p:sp>
      <p:sp>
        <p:nvSpPr>
          <p:cNvPr id="21" name="TextBox 20">
            <a:extLst>
              <a:ext uri="{FF2B5EF4-FFF2-40B4-BE49-F238E27FC236}">
                <a16:creationId xmlns:a16="http://schemas.microsoft.com/office/drawing/2014/main" id="{38180A38-71BA-757D-A850-3BBA8986D0CD}"/>
              </a:ext>
            </a:extLst>
          </p:cNvPr>
          <p:cNvSpPr txBox="1"/>
          <p:nvPr/>
        </p:nvSpPr>
        <p:spPr>
          <a:xfrm rot="1516494">
            <a:off x="7330259" y="2474104"/>
            <a:ext cx="1922956" cy="707886"/>
          </a:xfrm>
          <a:prstGeom prst="rect">
            <a:avLst/>
          </a:prstGeom>
          <a:noFill/>
        </p:spPr>
        <p:txBody>
          <a:bodyPr wrap="square">
            <a:spAutoFit/>
          </a:bodyPr>
          <a:lstStyle/>
          <a:p>
            <a:pPr marL="228600"/>
            <a:r>
              <a:rPr lang="en-US" sz="2000" b="1">
                <a:solidFill>
                  <a:srgbClr val="079418"/>
                </a:solidFill>
              </a:rPr>
              <a:t>Expected time commitment</a:t>
            </a:r>
          </a:p>
        </p:txBody>
      </p:sp>
      <p:sp>
        <p:nvSpPr>
          <p:cNvPr id="23" name="TextBox 22">
            <a:extLst>
              <a:ext uri="{FF2B5EF4-FFF2-40B4-BE49-F238E27FC236}">
                <a16:creationId xmlns:a16="http://schemas.microsoft.com/office/drawing/2014/main" id="{28A9F449-649F-B7C1-24AF-BCA8746E526B}"/>
              </a:ext>
            </a:extLst>
          </p:cNvPr>
          <p:cNvSpPr txBox="1"/>
          <p:nvPr/>
        </p:nvSpPr>
        <p:spPr>
          <a:xfrm rot="20525860">
            <a:off x="3360685" y="3862760"/>
            <a:ext cx="3034595" cy="1015663"/>
          </a:xfrm>
          <a:prstGeom prst="rect">
            <a:avLst/>
          </a:prstGeom>
          <a:noFill/>
        </p:spPr>
        <p:txBody>
          <a:bodyPr wrap="square">
            <a:spAutoFit/>
          </a:bodyPr>
          <a:lstStyle/>
          <a:p>
            <a:pPr marL="228600"/>
            <a:r>
              <a:rPr lang="en-US" sz="2000" b="1">
                <a:solidFill>
                  <a:srgbClr val="079418"/>
                </a:solidFill>
              </a:rPr>
              <a:t>Description of the procedures to be followed</a:t>
            </a:r>
            <a:endParaRPr lang="en-US" sz="2000" b="1">
              <a:solidFill>
                <a:srgbClr val="079418"/>
              </a:solidFill>
              <a:cs typeface="Calibri"/>
            </a:endParaRPr>
          </a:p>
        </p:txBody>
      </p:sp>
    </p:spTree>
    <p:extLst>
      <p:ext uri="{BB962C8B-B14F-4D97-AF65-F5344CB8AC3E}">
        <p14:creationId xmlns:p14="http://schemas.microsoft.com/office/powerpoint/2010/main" val="1860780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a:solidFill>
                  <a:srgbClr val="004A24"/>
                </a:solidFill>
                <a:latin typeface="Agency FB" panose="020B0503020202020204" pitchFamily="34" charset="0"/>
              </a:rPr>
              <a:t>Documenting Informed Consent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44247"/>
            <a:ext cx="7290973" cy="4757285"/>
          </a:xfrm>
        </p:spPr>
        <p:txBody>
          <a:bodyPr lIns="91440" tIns="45720" rIns="91440" bIns="45720" anchor="t"/>
          <a:lstStyle/>
          <a:p>
            <a:r>
              <a:rPr lang="en-US" sz="2000"/>
              <a:t>Ways to obtain Informed Consent:</a:t>
            </a:r>
            <a:endParaRPr lang="en-US"/>
          </a:p>
          <a:p>
            <a:pPr marL="1143000" lvl="1" indent="-457200">
              <a:buFont typeface="+mj-lt"/>
              <a:buAutoNum type="arabicPeriod"/>
            </a:pPr>
            <a:r>
              <a:rPr lang="en-US" sz="2000" b="1"/>
              <a:t>Signed signature </a:t>
            </a:r>
            <a:r>
              <a:rPr lang="en-US" sz="2000"/>
              <a:t>(preferred) </a:t>
            </a:r>
            <a:endParaRPr lang="en-US" sz="2000">
              <a:cs typeface="Calibri"/>
            </a:endParaRPr>
          </a:p>
          <a:p>
            <a:pPr marL="1485900" lvl="2" indent="-342900"/>
            <a:r>
              <a:rPr lang="en-US" sz="1600"/>
              <a:t>Physical Paper</a:t>
            </a:r>
            <a:endParaRPr lang="en-US" sz="1600">
              <a:cs typeface="Calibri"/>
            </a:endParaRPr>
          </a:p>
          <a:p>
            <a:pPr marL="1485900" lvl="2" indent="-342900"/>
            <a:r>
              <a:rPr lang="en-US" sz="1600"/>
              <a:t>Electronic via email or Adobe </a:t>
            </a:r>
            <a:endParaRPr lang="en-US" sz="1600">
              <a:cs typeface="Calibri"/>
            </a:endParaRPr>
          </a:p>
          <a:p>
            <a:pPr marL="1485900" lvl="2" indent="-342900"/>
            <a:r>
              <a:rPr lang="en-US" sz="1600"/>
              <a:t>Must have a unique signature signed by the participant or their Legal Authorized Representative </a:t>
            </a:r>
            <a:endParaRPr lang="en-US" sz="1600">
              <a:cs typeface="Calibri"/>
            </a:endParaRPr>
          </a:p>
          <a:p>
            <a:pPr marL="1143000" lvl="1" indent="-457200">
              <a:buFont typeface="+mj-lt"/>
              <a:buAutoNum type="arabicPeriod"/>
            </a:pPr>
            <a:r>
              <a:rPr lang="en-US" sz="2000" b="1"/>
              <a:t>Electronic </a:t>
            </a:r>
            <a:r>
              <a:rPr lang="en-US" sz="2000"/>
              <a:t>(requires a Waiver on file)</a:t>
            </a:r>
            <a:endParaRPr lang="en-US" sz="2000">
              <a:cs typeface="Calibri"/>
            </a:endParaRPr>
          </a:p>
          <a:p>
            <a:pPr marL="1428750" lvl="2" indent="-285750"/>
            <a:r>
              <a:rPr lang="en-US" sz="1600"/>
              <a:t>Often used for online survey studies. The participant can select a radio button that says “I have read and understand the consent information. I agree to take part in this research” </a:t>
            </a:r>
            <a:endParaRPr lang="en-US" sz="1600">
              <a:cs typeface="Calibri"/>
            </a:endParaRPr>
          </a:p>
          <a:p>
            <a:pPr marL="1143000" lvl="1" indent="-457200">
              <a:buFont typeface="+mj-lt"/>
              <a:buAutoNum type="arabicPeriod"/>
            </a:pPr>
            <a:r>
              <a:rPr lang="en-US" sz="2000" b="1"/>
              <a:t>Verbal/Oral </a:t>
            </a:r>
            <a:r>
              <a:rPr lang="en-US" sz="2000"/>
              <a:t>(requires a Waiver on file)</a:t>
            </a:r>
            <a:endParaRPr lang="en-US" sz="2000" b="1"/>
          </a:p>
          <a:p>
            <a:pPr marL="1485900" lvl="2" indent="-342900"/>
            <a:r>
              <a:rPr lang="en-US" sz="1600"/>
              <a:t>Rarely used</a:t>
            </a:r>
            <a:endParaRPr lang="en-US" sz="2000"/>
          </a:p>
          <a:p>
            <a:r>
              <a:rPr lang="en-US" sz="2000" u="sng"/>
              <a:t>Waiver/Alteration of Informed Consent </a:t>
            </a:r>
            <a:endParaRPr lang="en-US" sz="2000" u="sng">
              <a:cs typeface="Calibri" panose="020F0502020204030204"/>
            </a:endParaRPr>
          </a:p>
          <a:p>
            <a:pPr marL="1028700" lvl="1" indent="-342900"/>
            <a:r>
              <a:rPr lang="en-US" sz="1800"/>
              <a:t>The federal regulations allow researchers to modify or waive the consent process.</a:t>
            </a:r>
            <a:endParaRPr lang="en-US" sz="1800">
              <a:cs typeface="Calibri"/>
            </a:endParaRPr>
          </a:p>
        </p:txBody>
      </p:sp>
      <p:pic>
        <p:nvPicPr>
          <p:cNvPr id="8" name="Picture 7" descr="Two people sitting at a desk&#10;&#10;Description automatically generated with low confidence">
            <a:extLst>
              <a:ext uri="{FF2B5EF4-FFF2-40B4-BE49-F238E27FC236}">
                <a16:creationId xmlns:a16="http://schemas.microsoft.com/office/drawing/2014/main" id="{DC4C3C24-9082-4217-844E-98F9C4572561}"/>
              </a:ext>
            </a:extLst>
          </p:cNvPr>
          <p:cNvPicPr>
            <a:picLocks noChangeAspect="1"/>
          </p:cNvPicPr>
          <p:nvPr/>
        </p:nvPicPr>
        <p:blipFill>
          <a:blip r:embed="rId3"/>
          <a:stretch>
            <a:fillRect/>
          </a:stretch>
        </p:blipFill>
        <p:spPr>
          <a:xfrm>
            <a:off x="8048625" y="1841826"/>
            <a:ext cx="3385723" cy="2539293"/>
          </a:xfrm>
          <a:prstGeom prst="rect">
            <a:avLst/>
          </a:prstGeom>
        </p:spPr>
      </p:pic>
      <p:sp>
        <p:nvSpPr>
          <p:cNvPr id="9" name="TextBox 8">
            <a:extLst>
              <a:ext uri="{FF2B5EF4-FFF2-40B4-BE49-F238E27FC236}">
                <a16:creationId xmlns:a16="http://schemas.microsoft.com/office/drawing/2014/main" id="{59159271-8487-456F-A0A0-103875843ECB}"/>
              </a:ext>
            </a:extLst>
          </p:cNvPr>
          <p:cNvSpPr txBox="1"/>
          <p:nvPr/>
        </p:nvSpPr>
        <p:spPr>
          <a:xfrm>
            <a:off x="9836417" y="4381119"/>
            <a:ext cx="1739633" cy="184666"/>
          </a:xfrm>
          <a:prstGeom prst="rect">
            <a:avLst/>
          </a:prstGeom>
          <a:noFill/>
        </p:spPr>
        <p:txBody>
          <a:bodyPr wrap="square">
            <a:spAutoFit/>
          </a:bodyPr>
          <a:lstStyle/>
          <a:p>
            <a:r>
              <a:rPr lang="en-US" sz="600"/>
              <a:t>This image by </a:t>
            </a:r>
            <a:r>
              <a:rPr lang="en-US" sz="600">
                <a:hlinkClick r:id="rId4"/>
              </a:rPr>
              <a:t>NIAID</a:t>
            </a:r>
            <a:r>
              <a:rPr lang="en-US" sz="600"/>
              <a:t> is licensed under </a:t>
            </a:r>
            <a:r>
              <a:rPr lang="en-US" sz="600">
                <a:hlinkClick r:id="rId5"/>
              </a:rPr>
              <a:t>CC BY 2.0</a:t>
            </a:r>
            <a:r>
              <a:rPr lang="en-US" sz="600"/>
              <a:t>. </a:t>
            </a:r>
          </a:p>
        </p:txBody>
      </p:sp>
    </p:spTree>
    <p:extLst>
      <p:ext uri="{BB962C8B-B14F-4D97-AF65-F5344CB8AC3E}">
        <p14:creationId xmlns:p14="http://schemas.microsoft.com/office/powerpoint/2010/main" val="155746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C7746F-EB5D-5661-A665-BD51B5FCCEA7}"/>
              </a:ext>
            </a:extLst>
          </p:cNvPr>
          <p:cNvSpPr/>
          <p:nvPr/>
        </p:nvSpPr>
        <p:spPr>
          <a:xfrm>
            <a:off x="1226218" y="2489395"/>
            <a:ext cx="3131411" cy="992024"/>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Autumn Pinckard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Sr. Director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Research Integrity and Compliance</a:t>
            </a:r>
          </a:p>
        </p:txBody>
      </p:sp>
      <p:sp>
        <p:nvSpPr>
          <p:cNvPr id="3" name="Rectangle: Rounded Corners 2">
            <a:extLst>
              <a:ext uri="{FF2B5EF4-FFF2-40B4-BE49-F238E27FC236}">
                <a16:creationId xmlns:a16="http://schemas.microsoft.com/office/drawing/2014/main" id="{CAEB3562-6651-DB39-A295-5E9E60DA0CBA}"/>
              </a:ext>
            </a:extLst>
          </p:cNvPr>
          <p:cNvSpPr/>
          <p:nvPr/>
        </p:nvSpPr>
        <p:spPr>
          <a:xfrm>
            <a:off x="1232015" y="4644421"/>
            <a:ext cx="3131405" cy="736405"/>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Daniel Bassett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(IACUC, IRB)</a:t>
            </a:r>
          </a:p>
        </p:txBody>
      </p:sp>
      <p:sp>
        <p:nvSpPr>
          <p:cNvPr id="4" name="Rectangle: Rounded Corners 3">
            <a:extLst>
              <a:ext uri="{FF2B5EF4-FFF2-40B4-BE49-F238E27FC236}">
                <a16:creationId xmlns:a16="http://schemas.microsoft.com/office/drawing/2014/main" id="{266CCBDF-6274-388C-F92E-F8E5BF991206}"/>
              </a:ext>
            </a:extLst>
          </p:cNvPr>
          <p:cNvSpPr/>
          <p:nvPr/>
        </p:nvSpPr>
        <p:spPr>
          <a:xfrm>
            <a:off x="3895746" y="3725359"/>
            <a:ext cx="2200254" cy="723679"/>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Dr. Imelda Norton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Research Lab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Calibri" panose="020F0502020204030204"/>
              </a:rPr>
              <a:t>(IACUC)</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45F0848-C11E-D8F8-CB20-539589F55B2E}"/>
              </a:ext>
            </a:extLst>
          </p:cNvPr>
          <p:cNvSpPr/>
          <p:nvPr/>
        </p:nvSpPr>
        <p:spPr>
          <a:xfrm>
            <a:off x="705369" y="1276453"/>
            <a:ext cx="10119776" cy="660519"/>
          </a:xfrm>
          <a:prstGeom prst="roundRect">
            <a:avLst/>
          </a:prstGeom>
          <a:solidFill>
            <a:schemeClr val="bg1">
              <a:lumMod val="85000"/>
            </a:schemeClr>
          </a:solidFill>
          <a:ln w="38100">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panose="020F0502020204030204"/>
              </a:rPr>
              <a:t>Pam Padilla</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Vice President for Research and Innovation</a:t>
            </a:r>
          </a:p>
        </p:txBody>
      </p:sp>
      <p:sp>
        <p:nvSpPr>
          <p:cNvPr id="7" name="Rectangle: Rounded Corners 6">
            <a:extLst>
              <a:ext uri="{FF2B5EF4-FFF2-40B4-BE49-F238E27FC236}">
                <a16:creationId xmlns:a16="http://schemas.microsoft.com/office/drawing/2014/main" id="{A6C16D43-3845-4702-B9AC-B5B162E69867}"/>
              </a:ext>
            </a:extLst>
          </p:cNvPr>
          <p:cNvSpPr/>
          <p:nvPr/>
        </p:nvSpPr>
        <p:spPr>
          <a:xfrm>
            <a:off x="3536607" y="396620"/>
            <a:ext cx="5055132" cy="643172"/>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Division of Research and Innovation</a:t>
            </a:r>
          </a:p>
        </p:txBody>
      </p:sp>
      <p:sp>
        <p:nvSpPr>
          <p:cNvPr id="10" name="Rectangle: Rounded Corners 9">
            <a:extLst>
              <a:ext uri="{FF2B5EF4-FFF2-40B4-BE49-F238E27FC236}">
                <a16:creationId xmlns:a16="http://schemas.microsoft.com/office/drawing/2014/main" id="{2B73E0FD-C20C-554A-DF55-AC2BE491EE4F}"/>
              </a:ext>
            </a:extLst>
          </p:cNvPr>
          <p:cNvSpPr/>
          <p:nvPr/>
        </p:nvSpPr>
        <p:spPr>
          <a:xfrm>
            <a:off x="260608" y="3750609"/>
            <a:ext cx="1796599" cy="736404"/>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Dr. Veena Naik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Biosafety Officer (IBC)</a:t>
            </a:r>
          </a:p>
        </p:txBody>
      </p:sp>
      <p:sp>
        <p:nvSpPr>
          <p:cNvPr id="11" name="Rectangle: Rounded Corners 10">
            <a:extLst>
              <a:ext uri="{FF2B5EF4-FFF2-40B4-BE49-F238E27FC236}">
                <a16:creationId xmlns:a16="http://schemas.microsoft.com/office/drawing/2014/main" id="{99F570E0-EF64-B131-DB0B-6F13B48F284B}"/>
              </a:ext>
            </a:extLst>
          </p:cNvPr>
          <p:cNvSpPr/>
          <p:nvPr/>
        </p:nvSpPr>
        <p:spPr>
          <a:xfrm>
            <a:off x="8018260" y="2524812"/>
            <a:ext cx="2687254" cy="946329"/>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Sarah Romack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Calibri" panose="020F0502020204030204"/>
              </a:rPr>
              <a:t>Ethics &amp; International Research Compliance</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5FF5C6F0-389F-046F-3C76-97E160212E16}"/>
              </a:ext>
            </a:extLst>
          </p:cNvPr>
          <p:cNvSpPr/>
          <p:nvPr/>
        </p:nvSpPr>
        <p:spPr>
          <a:xfrm>
            <a:off x="4936635" y="2489395"/>
            <a:ext cx="2464670" cy="736404"/>
          </a:xfrm>
          <a:prstGeom prst="roundRect">
            <a:avLst/>
          </a:prstGeom>
          <a:solidFill>
            <a:srgbClr val="077B3B"/>
          </a:solidFill>
          <a:ln w="3810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Chris McMullen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Sr. Administrative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Calibri" panose="020F0502020204030204"/>
              </a:rPr>
              <a:t>Research Compliance</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C2FF2C85-470C-BFD0-D099-F00711DAF105}"/>
              </a:ext>
            </a:extLst>
          </p:cNvPr>
          <p:cNvPicPr>
            <a:picLocks noChangeAspect="1"/>
          </p:cNvPicPr>
          <p:nvPr/>
        </p:nvPicPr>
        <p:blipFill>
          <a:blip r:embed="rId2"/>
          <a:stretch>
            <a:fillRect/>
          </a:stretch>
        </p:blipFill>
        <p:spPr>
          <a:xfrm>
            <a:off x="9687986" y="4429211"/>
            <a:ext cx="2274319" cy="2274319"/>
          </a:xfrm>
          <a:prstGeom prst="rect">
            <a:avLst/>
          </a:prstGeom>
        </p:spPr>
      </p:pic>
      <p:sp>
        <p:nvSpPr>
          <p:cNvPr id="19" name="TextBox 18">
            <a:extLst>
              <a:ext uri="{FF2B5EF4-FFF2-40B4-BE49-F238E27FC236}">
                <a16:creationId xmlns:a16="http://schemas.microsoft.com/office/drawing/2014/main" id="{57D12AEF-CCDA-5DD3-0199-8F57EF88F8F7}"/>
              </a:ext>
            </a:extLst>
          </p:cNvPr>
          <p:cNvSpPr txBox="1"/>
          <p:nvPr/>
        </p:nvSpPr>
        <p:spPr>
          <a:xfrm>
            <a:off x="7527841" y="4599758"/>
            <a:ext cx="2231190" cy="1911747"/>
          </a:xfrm>
          <a:prstGeom prst="rect">
            <a:avLst/>
          </a:prstGeom>
          <a:solidFill>
            <a:srgbClr val="004A24"/>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Please scan the QR codes for more information on the topics in the slides!</a:t>
            </a:r>
          </a:p>
        </p:txBody>
      </p:sp>
      <p:sp>
        <p:nvSpPr>
          <p:cNvPr id="20" name="Rectangle: Rounded Corners 19">
            <a:extLst>
              <a:ext uri="{FF2B5EF4-FFF2-40B4-BE49-F238E27FC236}">
                <a16:creationId xmlns:a16="http://schemas.microsoft.com/office/drawing/2014/main" id="{967C6A90-2FF9-306D-D294-2CCC85867A17}"/>
              </a:ext>
            </a:extLst>
          </p:cNvPr>
          <p:cNvSpPr/>
          <p:nvPr/>
        </p:nvSpPr>
        <p:spPr>
          <a:xfrm>
            <a:off x="110623" y="5777390"/>
            <a:ext cx="2231190" cy="736407"/>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Joan Powers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Sr. Research Compliance Analyst (IRB)</a:t>
            </a:r>
          </a:p>
        </p:txBody>
      </p:sp>
      <p:sp>
        <p:nvSpPr>
          <p:cNvPr id="23" name="Rectangle: Rounded Corners 22">
            <a:extLst>
              <a:ext uri="{FF2B5EF4-FFF2-40B4-BE49-F238E27FC236}">
                <a16:creationId xmlns:a16="http://schemas.microsoft.com/office/drawing/2014/main" id="{FE3768CB-C310-36C5-7650-1BFE6783D72F}"/>
              </a:ext>
            </a:extLst>
          </p:cNvPr>
          <p:cNvSpPr/>
          <p:nvPr/>
        </p:nvSpPr>
        <p:spPr>
          <a:xfrm>
            <a:off x="2472913" y="5775099"/>
            <a:ext cx="2464669" cy="736406"/>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Rodney Fernandez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Sr. Research Compliance Analyst (IRB, IACUC)</a:t>
            </a:r>
          </a:p>
        </p:txBody>
      </p:sp>
      <p:sp>
        <p:nvSpPr>
          <p:cNvPr id="22" name="Rectangle: Rounded Corners 21">
            <a:extLst>
              <a:ext uri="{FF2B5EF4-FFF2-40B4-BE49-F238E27FC236}">
                <a16:creationId xmlns:a16="http://schemas.microsoft.com/office/drawing/2014/main" id="{ADAECD61-CC53-253A-D7EC-21D14AE85BE3}"/>
              </a:ext>
            </a:extLst>
          </p:cNvPr>
          <p:cNvSpPr/>
          <p:nvPr/>
        </p:nvSpPr>
        <p:spPr>
          <a:xfrm>
            <a:off x="5081594" y="5775099"/>
            <a:ext cx="2231190" cy="736407"/>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Tracee Kelly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Research Compliance Analyst (IRB)</a:t>
            </a:r>
          </a:p>
        </p:txBody>
      </p:sp>
      <p:sp>
        <p:nvSpPr>
          <p:cNvPr id="25" name="Rectangle: Rounded Corners 24">
            <a:extLst>
              <a:ext uri="{FF2B5EF4-FFF2-40B4-BE49-F238E27FC236}">
                <a16:creationId xmlns:a16="http://schemas.microsoft.com/office/drawing/2014/main" id="{5A95D20A-59AC-69F9-35F0-828099F60FDE}"/>
              </a:ext>
            </a:extLst>
          </p:cNvPr>
          <p:cNvSpPr/>
          <p:nvPr/>
        </p:nvSpPr>
        <p:spPr>
          <a:xfrm>
            <a:off x="8284482" y="3719481"/>
            <a:ext cx="2231190" cy="736407"/>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Vacant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Research Security &amp; Export Control Officer</a:t>
            </a:r>
          </a:p>
        </p:txBody>
      </p:sp>
      <p:cxnSp>
        <p:nvCxnSpPr>
          <p:cNvPr id="27" name="Straight Connector 26">
            <a:extLst>
              <a:ext uri="{FF2B5EF4-FFF2-40B4-BE49-F238E27FC236}">
                <a16:creationId xmlns:a16="http://schemas.microsoft.com/office/drawing/2014/main" id="{392EFB7D-29EA-40FE-4A39-A6F49F37A5BB}"/>
              </a:ext>
            </a:extLst>
          </p:cNvPr>
          <p:cNvCxnSpPr>
            <a:cxnSpLocks/>
            <a:endCxn id="14" idx="1"/>
          </p:cNvCxnSpPr>
          <p:nvPr/>
        </p:nvCxnSpPr>
        <p:spPr>
          <a:xfrm>
            <a:off x="4357629" y="2857597"/>
            <a:ext cx="579006"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4B47428-D559-2E3C-FE45-68A292B165FE}"/>
              </a:ext>
            </a:extLst>
          </p:cNvPr>
          <p:cNvCxnSpPr>
            <a:cxnSpLocks/>
          </p:cNvCxnSpPr>
          <p:nvPr/>
        </p:nvCxnSpPr>
        <p:spPr>
          <a:xfrm>
            <a:off x="7401305" y="2859452"/>
            <a:ext cx="616955"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0BA19E5-1C9A-0F66-0533-262728E84774}"/>
              </a:ext>
            </a:extLst>
          </p:cNvPr>
          <p:cNvCxnSpPr>
            <a:cxnSpLocks/>
          </p:cNvCxnSpPr>
          <p:nvPr/>
        </p:nvCxnSpPr>
        <p:spPr>
          <a:xfrm flipV="1">
            <a:off x="2704166" y="1936972"/>
            <a:ext cx="0" cy="552423"/>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F8CB145-F357-15FA-43DC-BB756FF81EEA}"/>
              </a:ext>
            </a:extLst>
          </p:cNvPr>
          <p:cNvCxnSpPr>
            <a:cxnSpLocks/>
          </p:cNvCxnSpPr>
          <p:nvPr/>
        </p:nvCxnSpPr>
        <p:spPr>
          <a:xfrm flipV="1">
            <a:off x="9334576" y="1953250"/>
            <a:ext cx="0" cy="552423"/>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52CF2AC-51DF-F7E9-04DD-C7C48A03DC46}"/>
              </a:ext>
            </a:extLst>
          </p:cNvPr>
          <p:cNvCxnSpPr>
            <a:cxnSpLocks/>
            <a:stCxn id="3" idx="0"/>
          </p:cNvCxnSpPr>
          <p:nvPr/>
        </p:nvCxnSpPr>
        <p:spPr>
          <a:xfrm flipH="1" flipV="1">
            <a:off x="2791923" y="3467351"/>
            <a:ext cx="5795" cy="117707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4958175-CBFD-2378-6D8E-ECD7C42AFB57}"/>
              </a:ext>
            </a:extLst>
          </p:cNvPr>
          <p:cNvCxnSpPr>
            <a:cxnSpLocks/>
          </p:cNvCxnSpPr>
          <p:nvPr/>
        </p:nvCxnSpPr>
        <p:spPr>
          <a:xfrm flipV="1">
            <a:off x="4154144" y="3491708"/>
            <a:ext cx="0" cy="258901"/>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D52A918-766E-7299-F261-F76CC4DCC0DB}"/>
              </a:ext>
            </a:extLst>
          </p:cNvPr>
          <p:cNvCxnSpPr>
            <a:cxnSpLocks/>
          </p:cNvCxnSpPr>
          <p:nvPr/>
        </p:nvCxnSpPr>
        <p:spPr>
          <a:xfrm flipV="1">
            <a:off x="1467215" y="3481418"/>
            <a:ext cx="0" cy="269191"/>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F0D0204-EAAA-3A97-56C3-0C56746FC35C}"/>
              </a:ext>
            </a:extLst>
          </p:cNvPr>
          <p:cNvCxnSpPr>
            <a:cxnSpLocks/>
          </p:cNvCxnSpPr>
          <p:nvPr/>
        </p:nvCxnSpPr>
        <p:spPr>
          <a:xfrm flipV="1">
            <a:off x="1467215" y="5391171"/>
            <a:ext cx="0" cy="393441"/>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BCDEC1DB-5A50-1012-8C6B-78EDEDB398CB}"/>
              </a:ext>
            </a:extLst>
          </p:cNvPr>
          <p:cNvCxnSpPr>
            <a:cxnSpLocks/>
          </p:cNvCxnSpPr>
          <p:nvPr/>
        </p:nvCxnSpPr>
        <p:spPr>
          <a:xfrm flipV="1">
            <a:off x="3096722" y="5380826"/>
            <a:ext cx="0" cy="40378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3694407-A152-391C-ACA1-E4D924B84D34}"/>
              </a:ext>
            </a:extLst>
          </p:cNvPr>
          <p:cNvCxnSpPr>
            <a:cxnSpLocks/>
          </p:cNvCxnSpPr>
          <p:nvPr/>
        </p:nvCxnSpPr>
        <p:spPr>
          <a:xfrm flipH="1" flipV="1">
            <a:off x="4154144" y="5380826"/>
            <a:ext cx="1570740" cy="403786"/>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1FDCD71-2B0D-9D93-E6A3-812EE3407F62}"/>
              </a:ext>
            </a:extLst>
          </p:cNvPr>
          <p:cNvCxnSpPr>
            <a:cxnSpLocks/>
          </p:cNvCxnSpPr>
          <p:nvPr/>
        </p:nvCxnSpPr>
        <p:spPr>
          <a:xfrm flipV="1">
            <a:off x="9321514" y="3357168"/>
            <a:ext cx="0" cy="41185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406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0A1A9-256D-4CB7-5E68-0D07B95C4479}"/>
              </a:ext>
            </a:extLst>
          </p:cNvPr>
          <p:cNvPicPr>
            <a:picLocks noChangeAspect="1"/>
          </p:cNvPicPr>
          <p:nvPr/>
        </p:nvPicPr>
        <p:blipFill>
          <a:blip r:embed="rId3"/>
          <a:stretch>
            <a:fillRect/>
          </a:stretch>
        </p:blipFill>
        <p:spPr>
          <a:xfrm>
            <a:off x="1382368" y="4395340"/>
            <a:ext cx="2379863" cy="2379863"/>
          </a:xfrm>
          <a:prstGeom prst="rect">
            <a:avLst/>
          </a:prstGeom>
        </p:spPr>
      </p:pic>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289379" y="525303"/>
            <a:ext cx="7642225" cy="873442"/>
          </a:xfrm>
        </p:spPr>
        <p:txBody>
          <a:bodyPr/>
          <a:lstStyle/>
          <a:p>
            <a:r>
              <a:rPr lang="en-US" sz="3200" b="1">
                <a:solidFill>
                  <a:srgbClr val="004A24"/>
                </a:solidFill>
                <a:latin typeface="Agency FB" panose="020B0503020202020204" pitchFamily="34" charset="0"/>
              </a:rPr>
              <a:t>Informed Consent Templates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289379" y="1398745"/>
            <a:ext cx="4829381" cy="5024479"/>
          </a:xfrm>
        </p:spPr>
        <p:txBody>
          <a:bodyPr lIns="91440" tIns="45720" rIns="91440" bIns="45720" anchor="t"/>
          <a:lstStyle/>
          <a:p>
            <a:pPr>
              <a:lnSpc>
                <a:spcPct val="100000"/>
              </a:lnSpc>
              <a:spcBef>
                <a:spcPts val="0"/>
              </a:spcBef>
            </a:pPr>
            <a:r>
              <a:rPr lang="en-US"/>
              <a:t>We have templates available on our </a:t>
            </a:r>
            <a:r>
              <a:rPr lang="en-US">
                <a:hlinkClick r:id="rId4"/>
              </a:rPr>
              <a:t>Forms and Templates </a:t>
            </a:r>
            <a:r>
              <a:rPr lang="en-US"/>
              <a:t>webpage! </a:t>
            </a:r>
            <a:endParaRPr lang="en-US">
              <a:cs typeface="Calibri"/>
            </a:endParaRPr>
          </a:p>
          <a:p>
            <a:pPr marL="971550" lvl="1" indent="-285750">
              <a:lnSpc>
                <a:spcPct val="100000"/>
              </a:lnSpc>
              <a:spcBef>
                <a:spcPts val="0"/>
              </a:spcBef>
            </a:pPr>
            <a:endParaRPr lang="en-US" sz="1800">
              <a:solidFill>
                <a:srgbClr val="000000"/>
              </a:solidFill>
              <a:cs typeface="Calibri"/>
            </a:endParaRPr>
          </a:p>
          <a:p>
            <a:pPr marL="971550" lvl="1" indent="-285750">
              <a:lnSpc>
                <a:spcPct val="100000"/>
              </a:lnSpc>
              <a:spcBef>
                <a:spcPts val="0"/>
              </a:spcBef>
            </a:pPr>
            <a:r>
              <a:rPr lang="en-US" sz="1600">
                <a:solidFill>
                  <a:srgbClr val="000000"/>
                </a:solidFill>
                <a:cs typeface="Calibri"/>
              </a:rPr>
              <a:t>Search: UNT IRB forms</a:t>
            </a:r>
            <a:endParaRPr lang="en-US" sz="1600">
              <a:cs typeface="Calibri"/>
            </a:endParaRPr>
          </a:p>
          <a:p>
            <a:pPr marL="285750" indent="-285750">
              <a:lnSpc>
                <a:spcPct val="100000"/>
              </a:lnSpc>
              <a:spcBef>
                <a:spcPts val="0"/>
              </a:spcBef>
              <a:buChar char="•"/>
            </a:pPr>
            <a:endParaRPr lang="en-US" sz="1800">
              <a:cs typeface="Calibri" panose="020F0502020204030204"/>
            </a:endParaRPr>
          </a:p>
          <a:p>
            <a:pPr>
              <a:lnSpc>
                <a:spcPct val="100000"/>
              </a:lnSpc>
              <a:spcBef>
                <a:spcPts val="0"/>
              </a:spcBef>
            </a:pPr>
            <a:r>
              <a:rPr lang="en-US"/>
              <a:t>If you are obtaining electronic consent through an online survey, don’t forget to complete the </a:t>
            </a:r>
            <a:r>
              <a:rPr lang="en-US">
                <a:hlinkClick r:id="rId5"/>
              </a:rPr>
              <a:t>Request for Waiver or Alteration</a:t>
            </a:r>
            <a:endParaRPr lang="en-US">
              <a:cs typeface="Calibri"/>
            </a:endParaRPr>
          </a:p>
          <a:p>
            <a:pPr marL="285750" indent="-285750">
              <a:lnSpc>
                <a:spcPct val="100000"/>
              </a:lnSpc>
              <a:spcBef>
                <a:spcPts val="0"/>
              </a:spcBef>
              <a:buFont typeface="Arial" panose="020B0604020202020204" pitchFamily="34" charset="0"/>
              <a:buChar char="•"/>
            </a:pPr>
            <a:endParaRPr lang="en-US">
              <a:cs typeface="Calibri"/>
            </a:endParaRPr>
          </a:p>
          <a:p>
            <a:pPr>
              <a:lnSpc>
                <a:spcPct val="100000"/>
              </a:lnSpc>
              <a:spcBef>
                <a:spcPts val="0"/>
              </a:spcBef>
            </a:pPr>
            <a:r>
              <a:rPr lang="en-US"/>
              <a:t>All consent documents (and waivers) should be uploaded to in Cayuse submission</a:t>
            </a:r>
            <a:endParaRPr lang="en-US">
              <a:cs typeface="Calibri"/>
            </a:endParaRPr>
          </a:p>
          <a:p>
            <a:pPr>
              <a:lnSpc>
                <a:spcPct val="100000"/>
              </a:lnSpc>
              <a:spcBef>
                <a:spcPts val="0"/>
              </a:spcBef>
            </a:pPr>
            <a:endParaRPr lang="en-US">
              <a:cs typeface="Calibri"/>
            </a:endParaRPr>
          </a:p>
          <a:p>
            <a:pPr algn="ctr">
              <a:lnSpc>
                <a:spcPct val="100000"/>
              </a:lnSpc>
              <a:spcBef>
                <a:spcPts val="0"/>
              </a:spcBef>
            </a:pPr>
            <a:endParaRPr lang="en-US" b="1">
              <a:cs typeface="Calibri"/>
            </a:endParaRPr>
          </a:p>
          <a:p>
            <a:pPr>
              <a:lnSpc>
                <a:spcPct val="100000"/>
              </a:lnSpc>
              <a:spcBef>
                <a:spcPts val="0"/>
              </a:spcBef>
            </a:pPr>
            <a:endParaRPr lang="en-US"/>
          </a:p>
        </p:txBody>
      </p:sp>
      <p:grpSp>
        <p:nvGrpSpPr>
          <p:cNvPr id="8" name="Group 7">
            <a:extLst>
              <a:ext uri="{FF2B5EF4-FFF2-40B4-BE49-F238E27FC236}">
                <a16:creationId xmlns:a16="http://schemas.microsoft.com/office/drawing/2014/main" id="{672D8943-FC10-C896-F13E-B87DECB1E9A6}"/>
              </a:ext>
            </a:extLst>
          </p:cNvPr>
          <p:cNvGrpSpPr/>
          <p:nvPr/>
        </p:nvGrpSpPr>
        <p:grpSpPr>
          <a:xfrm>
            <a:off x="5404442" y="962022"/>
            <a:ext cx="6580412" cy="5461201"/>
            <a:chOff x="5306788" y="1402148"/>
            <a:chExt cx="4769275" cy="3764656"/>
          </a:xfrm>
        </p:grpSpPr>
        <p:sp>
          <p:nvSpPr>
            <p:cNvPr id="7" name="Rectangle 6">
              <a:extLst>
                <a:ext uri="{FF2B5EF4-FFF2-40B4-BE49-F238E27FC236}">
                  <a16:creationId xmlns:a16="http://schemas.microsoft.com/office/drawing/2014/main" id="{E1991CD7-DFBC-41C5-A898-A69D6033ECC0}"/>
                </a:ext>
              </a:extLst>
            </p:cNvPr>
            <p:cNvSpPr/>
            <p:nvPr/>
          </p:nvSpPr>
          <p:spPr>
            <a:xfrm>
              <a:off x="5306788" y="1402148"/>
              <a:ext cx="4769275" cy="3764656"/>
            </a:xfrm>
            <a:prstGeom prst="rect">
              <a:avLst/>
            </a:prstGeom>
            <a:solidFill>
              <a:srgbClr val="007B3B"/>
            </a:solidFill>
            <a:ln>
              <a:solidFill>
                <a:srgbClr val="8AC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1A4C7F-D6A5-4F82-B94D-E42796DEB2D5}"/>
                </a:ext>
              </a:extLst>
            </p:cNvPr>
            <p:cNvPicPr>
              <a:picLocks noChangeAspect="1"/>
            </p:cNvPicPr>
            <p:nvPr/>
          </p:nvPicPr>
          <p:blipFill>
            <a:blip r:embed="rId6"/>
            <a:stretch>
              <a:fillRect/>
            </a:stretch>
          </p:blipFill>
          <p:spPr>
            <a:xfrm>
              <a:off x="5396982" y="1469249"/>
              <a:ext cx="4528253" cy="3611471"/>
            </a:xfrm>
            <a:prstGeom prst="rect">
              <a:avLst/>
            </a:prstGeom>
          </p:spPr>
        </p:pic>
      </p:grpSp>
    </p:spTree>
    <p:extLst>
      <p:ext uri="{BB962C8B-B14F-4D97-AF65-F5344CB8AC3E}">
        <p14:creationId xmlns:p14="http://schemas.microsoft.com/office/powerpoint/2010/main" val="144641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6" y="4366578"/>
            <a:ext cx="5338727" cy="439101"/>
          </a:xfrm>
        </p:spPr>
        <p:txBody>
          <a:bodyPr/>
          <a:lstStyle/>
          <a:p>
            <a:r>
              <a:rPr lang="en-US" sz="4400">
                <a:latin typeface="Agency FB" panose="020B0503020202020204" pitchFamily="34" charset="0"/>
              </a:rPr>
              <a:t>Upcoming RCR Workshops</a:t>
            </a:r>
          </a:p>
          <a:p>
            <a:endParaRPr lang="en-US" sz="4000"/>
          </a:p>
        </p:txBody>
      </p:sp>
    </p:spTree>
    <p:extLst>
      <p:ext uri="{BB962C8B-B14F-4D97-AF65-F5344CB8AC3E}">
        <p14:creationId xmlns:p14="http://schemas.microsoft.com/office/powerpoint/2010/main" val="94122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2DBB0-19B7-4BD1-8ACA-75B074B8DAEA}"/>
              </a:ext>
            </a:extLst>
          </p:cNvPr>
          <p:cNvSpPr>
            <a:spLocks noGrp="1"/>
          </p:cNvSpPr>
          <p:nvPr>
            <p:ph type="body" sz="quarter" idx="23"/>
          </p:nvPr>
        </p:nvSpPr>
        <p:spPr>
          <a:xfrm>
            <a:off x="1710674" y="400962"/>
            <a:ext cx="8358359" cy="959267"/>
          </a:xfrm>
        </p:spPr>
        <p:txBody>
          <a:bodyPr lIns="91440" tIns="45720" rIns="91440" bIns="45720" anchor="t"/>
          <a:lstStyle/>
          <a:p>
            <a:pPr algn="ctr"/>
            <a:r>
              <a:rPr lang="en-US" sz="3200">
                <a:solidFill>
                  <a:srgbClr val="004A24"/>
                </a:solidFill>
              </a:rPr>
              <a:t>Responsible Conduct of Research(RCR) Workshops </a:t>
            </a:r>
          </a:p>
          <a:p>
            <a:pPr algn="ctr"/>
            <a:r>
              <a:rPr lang="en-US" sz="1800">
                <a:solidFill>
                  <a:srgbClr val="004A24"/>
                </a:solidFill>
              </a:rPr>
              <a:t>Spring 2024</a:t>
            </a:r>
            <a:endParaRPr lang="en-US" sz="1800">
              <a:solidFill>
                <a:srgbClr val="004A24"/>
              </a:solidFill>
              <a:cs typeface="Calibri"/>
            </a:endParaRPr>
          </a:p>
        </p:txBody>
      </p:sp>
      <p:sp>
        <p:nvSpPr>
          <p:cNvPr id="3" name="Text Placeholder 2">
            <a:extLst>
              <a:ext uri="{FF2B5EF4-FFF2-40B4-BE49-F238E27FC236}">
                <a16:creationId xmlns:a16="http://schemas.microsoft.com/office/drawing/2014/main" id="{E27C0B73-B873-4510-99D0-0D545469EE39}"/>
              </a:ext>
            </a:extLst>
          </p:cNvPr>
          <p:cNvSpPr>
            <a:spLocks noGrp="1"/>
          </p:cNvSpPr>
          <p:nvPr>
            <p:ph type="body" sz="quarter" idx="24"/>
          </p:nvPr>
        </p:nvSpPr>
        <p:spPr>
          <a:xfrm>
            <a:off x="3404430" y="2759935"/>
            <a:ext cx="2174875" cy="355282"/>
          </a:xfrm>
        </p:spPr>
        <p:txBody>
          <a:bodyPr lIns="91440" tIns="45720" rIns="91440" bIns="45720" anchor="t"/>
          <a:lstStyle/>
          <a:p>
            <a:pPr algn="ctr"/>
            <a:r>
              <a:rPr lang="en-US">
                <a:latin typeface="Calibri"/>
                <a:cs typeface="Calibri"/>
              </a:rPr>
              <a:t>February 27</a:t>
            </a:r>
            <a:r>
              <a:rPr lang="en-US" baseline="30000">
                <a:latin typeface="Calibri"/>
                <a:cs typeface="Calibri"/>
              </a:rPr>
              <a:t>th</a:t>
            </a:r>
            <a:r>
              <a:rPr lang="en-US">
                <a:latin typeface="Calibri"/>
                <a:cs typeface="Calibri"/>
              </a:rPr>
              <a:t> </a:t>
            </a:r>
            <a:endParaRPr lang="en-US"/>
          </a:p>
        </p:txBody>
      </p:sp>
      <p:sp>
        <p:nvSpPr>
          <p:cNvPr id="4" name="Text Placeholder 3">
            <a:extLst>
              <a:ext uri="{FF2B5EF4-FFF2-40B4-BE49-F238E27FC236}">
                <a16:creationId xmlns:a16="http://schemas.microsoft.com/office/drawing/2014/main" id="{1575B209-5CC4-4106-8BCE-90039DE19DB9}"/>
              </a:ext>
            </a:extLst>
          </p:cNvPr>
          <p:cNvSpPr>
            <a:spLocks noGrp="1"/>
          </p:cNvSpPr>
          <p:nvPr>
            <p:ph type="body" sz="quarter" idx="25"/>
          </p:nvPr>
        </p:nvSpPr>
        <p:spPr>
          <a:xfrm>
            <a:off x="3231710" y="3115217"/>
            <a:ext cx="2620107" cy="1294896"/>
          </a:xfrm>
        </p:spPr>
        <p:txBody>
          <a:bodyPr/>
          <a:lstStyle/>
          <a:p>
            <a:r>
              <a:rPr lang="en-US" sz="1400" i="1" u="sng"/>
              <a:t>Via Zoom at 2:00 pm</a:t>
            </a:r>
          </a:p>
          <a:p>
            <a:pPr marL="171450" indent="-171450">
              <a:buFont typeface="Arial" panose="020B0604020202020204" pitchFamily="34" charset="0"/>
              <a:buChar char="•"/>
            </a:pPr>
            <a:r>
              <a:rPr lang="en-US" sz="1400"/>
              <a:t>Overview of the UNT COI program. </a:t>
            </a:r>
          </a:p>
          <a:p>
            <a:pPr marL="171450" indent="-171450">
              <a:buFont typeface="Arial" panose="020B0604020202020204" pitchFamily="34" charset="0"/>
              <a:buChar char="•"/>
            </a:pPr>
            <a:r>
              <a:rPr lang="en-US" sz="1400"/>
              <a:t>Difference between research conflicts of interest (RCOI) and institutional conflicts of interests (ICOI). </a:t>
            </a:r>
          </a:p>
          <a:p>
            <a:pPr marL="171450" indent="-171450">
              <a:buFont typeface="Arial" panose="020B0604020202020204" pitchFamily="34" charset="0"/>
              <a:buChar char="•"/>
            </a:pPr>
            <a:r>
              <a:rPr lang="en-US" sz="1400"/>
              <a:t>Considerations for competitive small business funding programs such as Small Business Innovation Research (SBIR) and Small Business Technology Transfer (STTR).</a:t>
            </a:r>
          </a:p>
          <a:p>
            <a:endParaRPr lang="en-US"/>
          </a:p>
        </p:txBody>
      </p:sp>
      <p:sp>
        <p:nvSpPr>
          <p:cNvPr id="6" name="Text Placeholder 5">
            <a:extLst>
              <a:ext uri="{FF2B5EF4-FFF2-40B4-BE49-F238E27FC236}">
                <a16:creationId xmlns:a16="http://schemas.microsoft.com/office/drawing/2014/main" id="{041A869E-DC0C-49DB-8367-9A65D350DCA6}"/>
              </a:ext>
            </a:extLst>
          </p:cNvPr>
          <p:cNvSpPr>
            <a:spLocks noGrp="1"/>
          </p:cNvSpPr>
          <p:nvPr>
            <p:ph type="body" sz="quarter" idx="30"/>
          </p:nvPr>
        </p:nvSpPr>
        <p:spPr>
          <a:xfrm>
            <a:off x="489040" y="2759935"/>
            <a:ext cx="2174875" cy="355282"/>
          </a:xfrm>
        </p:spPr>
        <p:txBody>
          <a:bodyPr lIns="91440" tIns="45720" rIns="91440" bIns="45720" anchor="t"/>
          <a:lstStyle/>
          <a:p>
            <a:pPr algn="ctr"/>
            <a:r>
              <a:rPr lang="en-US">
                <a:latin typeface="Calibri"/>
                <a:cs typeface="Calibri"/>
              </a:rPr>
              <a:t>January 30</a:t>
            </a:r>
            <a:r>
              <a:rPr lang="en-US" baseline="30000">
                <a:latin typeface="Calibri"/>
                <a:cs typeface="Calibri"/>
              </a:rPr>
              <a:t>th</a:t>
            </a:r>
            <a:r>
              <a:rPr lang="en-US">
                <a:latin typeface="Calibri"/>
                <a:cs typeface="Calibri"/>
              </a:rPr>
              <a:t> </a:t>
            </a:r>
            <a:endParaRPr lang="en-US"/>
          </a:p>
        </p:txBody>
      </p:sp>
      <p:sp>
        <p:nvSpPr>
          <p:cNvPr id="7" name="Text Placeholder 6">
            <a:extLst>
              <a:ext uri="{FF2B5EF4-FFF2-40B4-BE49-F238E27FC236}">
                <a16:creationId xmlns:a16="http://schemas.microsoft.com/office/drawing/2014/main" id="{2C9A094C-7F6D-4B69-B0D7-99D47FD09D7F}"/>
              </a:ext>
            </a:extLst>
          </p:cNvPr>
          <p:cNvSpPr>
            <a:spLocks noGrp="1"/>
          </p:cNvSpPr>
          <p:nvPr>
            <p:ph type="body" sz="quarter" idx="31"/>
          </p:nvPr>
        </p:nvSpPr>
        <p:spPr>
          <a:xfrm>
            <a:off x="287021" y="3126575"/>
            <a:ext cx="2620107" cy="1294896"/>
          </a:xfrm>
        </p:spPr>
        <p:txBody>
          <a:bodyPr lIns="91440" tIns="45720" rIns="91440" bIns="45720" anchor="t"/>
          <a:lstStyle/>
          <a:p>
            <a:r>
              <a:rPr lang="en-US" sz="1400" i="1" u="sng"/>
              <a:t>Via Zoom at 2:00 pm</a:t>
            </a:r>
          </a:p>
          <a:p>
            <a:pPr marL="285750" indent="-285750">
              <a:buFont typeface="Arial" panose="020B0604020202020204" pitchFamily="34" charset="0"/>
              <a:buChar char="•"/>
            </a:pPr>
            <a:r>
              <a:rPr lang="en-US" sz="1400"/>
              <a:t>Overview of UNT IRB</a:t>
            </a:r>
            <a:endParaRPr lang="en-US" sz="1400">
              <a:cs typeface="Calibri"/>
            </a:endParaRPr>
          </a:p>
          <a:p>
            <a:pPr marL="285750" indent="-285750">
              <a:buFont typeface="Arial" panose="020B0604020202020204" pitchFamily="34" charset="0"/>
              <a:buChar char="•"/>
            </a:pPr>
            <a:r>
              <a:rPr lang="en-US" sz="1400"/>
              <a:t>Information on how to prepare a human subject's application for submission</a:t>
            </a:r>
            <a:endParaRPr lang="en-US" sz="1400">
              <a:cs typeface="Calibri"/>
            </a:endParaRPr>
          </a:p>
          <a:p>
            <a:pPr marL="285750" indent="-285750">
              <a:buFont typeface="Arial" panose="020B0604020202020204" pitchFamily="34" charset="0"/>
              <a:buChar char="•"/>
            </a:pPr>
            <a:r>
              <a:rPr lang="en-US" sz="1400"/>
              <a:t>Basics of Informed Consent</a:t>
            </a:r>
          </a:p>
          <a:p>
            <a:pPr marL="285750" indent="-285750">
              <a:buFont typeface="Arial" panose="020B0604020202020204" pitchFamily="34" charset="0"/>
              <a:buChar char="•"/>
            </a:pPr>
            <a:r>
              <a:rPr lang="en-US" sz="1400"/>
              <a:t>Recruitment Methods</a:t>
            </a:r>
          </a:p>
        </p:txBody>
      </p:sp>
      <p:sp>
        <p:nvSpPr>
          <p:cNvPr id="9" name="Text Placeholder 8">
            <a:extLst>
              <a:ext uri="{FF2B5EF4-FFF2-40B4-BE49-F238E27FC236}">
                <a16:creationId xmlns:a16="http://schemas.microsoft.com/office/drawing/2014/main" id="{EE3BCA26-F672-4678-925B-38500583015F}"/>
              </a:ext>
            </a:extLst>
          </p:cNvPr>
          <p:cNvSpPr>
            <a:spLocks noGrp="1"/>
          </p:cNvSpPr>
          <p:nvPr>
            <p:ph type="body" sz="quarter" idx="33"/>
          </p:nvPr>
        </p:nvSpPr>
        <p:spPr>
          <a:xfrm>
            <a:off x="6269485" y="2835194"/>
            <a:ext cx="2174875" cy="355282"/>
          </a:xfrm>
        </p:spPr>
        <p:txBody>
          <a:bodyPr lIns="91440" tIns="45720" rIns="91440" bIns="45720" anchor="t"/>
          <a:lstStyle/>
          <a:p>
            <a:pPr algn="ctr"/>
            <a:r>
              <a:rPr lang="en-US">
                <a:latin typeface="Calibri"/>
                <a:cs typeface="Calibri"/>
              </a:rPr>
              <a:t>March 26</a:t>
            </a:r>
            <a:r>
              <a:rPr lang="en-US" baseline="30000">
                <a:latin typeface="Calibri"/>
                <a:cs typeface="Calibri"/>
              </a:rPr>
              <a:t>th</a:t>
            </a:r>
            <a:r>
              <a:rPr lang="en-US">
                <a:latin typeface="Calibri"/>
                <a:cs typeface="Calibri"/>
              </a:rPr>
              <a:t> </a:t>
            </a:r>
            <a:endParaRPr lang="en-US"/>
          </a:p>
        </p:txBody>
      </p:sp>
      <p:sp>
        <p:nvSpPr>
          <p:cNvPr id="10" name="Text Placeholder 9">
            <a:extLst>
              <a:ext uri="{FF2B5EF4-FFF2-40B4-BE49-F238E27FC236}">
                <a16:creationId xmlns:a16="http://schemas.microsoft.com/office/drawing/2014/main" id="{5C18444A-F92C-491B-8792-DE33385738E2}"/>
              </a:ext>
            </a:extLst>
          </p:cNvPr>
          <p:cNvSpPr>
            <a:spLocks noGrp="1"/>
          </p:cNvSpPr>
          <p:nvPr>
            <p:ph type="body" sz="quarter" idx="34"/>
          </p:nvPr>
        </p:nvSpPr>
        <p:spPr>
          <a:xfrm>
            <a:off x="6206861" y="3190476"/>
            <a:ext cx="2620107" cy="1294896"/>
          </a:xfrm>
        </p:spPr>
        <p:txBody>
          <a:bodyPr/>
          <a:lstStyle/>
          <a:p>
            <a:r>
              <a:rPr lang="en-US" sz="1400" i="1" u="sng"/>
              <a:t>Via Zoom at 2:00 pm</a:t>
            </a:r>
          </a:p>
          <a:p>
            <a:pPr marL="285750" indent="-285750">
              <a:buFont typeface="Arial" panose="020B0604020202020204" pitchFamily="34" charset="0"/>
              <a:buChar char="•"/>
            </a:pPr>
            <a:r>
              <a:rPr lang="en-US" sz="1400"/>
              <a:t>Overview on how to navigate international affiliations in research. </a:t>
            </a:r>
          </a:p>
          <a:p>
            <a:pPr marL="285750" indent="-285750">
              <a:buFont typeface="Arial" panose="020B0604020202020204" pitchFamily="34" charset="0"/>
              <a:buChar char="•"/>
            </a:pPr>
            <a:r>
              <a:rPr lang="en-US" sz="1400"/>
              <a:t>International affiliations disclosure process</a:t>
            </a:r>
          </a:p>
          <a:p>
            <a:pPr marL="285750" indent="-285750">
              <a:buFont typeface="Arial" panose="020B0604020202020204" pitchFamily="34" charset="0"/>
              <a:buChar char="•"/>
            </a:pPr>
            <a:r>
              <a:rPr lang="en-US" sz="1400"/>
              <a:t>Visiting Scholars program</a:t>
            </a:r>
          </a:p>
          <a:p>
            <a:pPr marL="285750" indent="-285750">
              <a:buFont typeface="Arial" panose="020B0604020202020204" pitchFamily="34" charset="0"/>
              <a:buChar char="•"/>
            </a:pPr>
            <a:r>
              <a:rPr lang="en-US" sz="1400"/>
              <a:t>Compliance requirements related to international affiliations in research.</a:t>
            </a:r>
          </a:p>
          <a:p>
            <a:endParaRPr lang="en-US"/>
          </a:p>
        </p:txBody>
      </p:sp>
      <p:sp>
        <p:nvSpPr>
          <p:cNvPr id="12" name="Text Placeholder 11">
            <a:extLst>
              <a:ext uri="{FF2B5EF4-FFF2-40B4-BE49-F238E27FC236}">
                <a16:creationId xmlns:a16="http://schemas.microsoft.com/office/drawing/2014/main" id="{9580AC67-BE26-4DDD-8097-27C95D68FA94}"/>
              </a:ext>
            </a:extLst>
          </p:cNvPr>
          <p:cNvSpPr>
            <a:spLocks noGrp="1"/>
          </p:cNvSpPr>
          <p:nvPr>
            <p:ph type="body" sz="quarter" idx="36"/>
          </p:nvPr>
        </p:nvSpPr>
        <p:spPr>
          <a:xfrm>
            <a:off x="9318796" y="2835194"/>
            <a:ext cx="2174875" cy="355282"/>
          </a:xfrm>
        </p:spPr>
        <p:txBody>
          <a:bodyPr lIns="91440" tIns="45720" rIns="91440" bIns="45720" anchor="t"/>
          <a:lstStyle/>
          <a:p>
            <a:pPr algn="ctr"/>
            <a:r>
              <a:rPr lang="en-US">
                <a:latin typeface="Calibri"/>
                <a:cs typeface="Calibri"/>
              </a:rPr>
              <a:t>April 23</a:t>
            </a:r>
            <a:r>
              <a:rPr lang="en-US" baseline="30000">
                <a:latin typeface="Calibri"/>
                <a:cs typeface="Calibri"/>
              </a:rPr>
              <a:t>rd</a:t>
            </a:r>
            <a:r>
              <a:rPr lang="en-US">
                <a:latin typeface="Calibri"/>
                <a:cs typeface="Calibri"/>
              </a:rPr>
              <a:t> </a:t>
            </a:r>
            <a:endParaRPr lang="en-US"/>
          </a:p>
        </p:txBody>
      </p:sp>
      <p:sp>
        <p:nvSpPr>
          <p:cNvPr id="13" name="Text Placeholder 12">
            <a:extLst>
              <a:ext uri="{FF2B5EF4-FFF2-40B4-BE49-F238E27FC236}">
                <a16:creationId xmlns:a16="http://schemas.microsoft.com/office/drawing/2014/main" id="{5D811624-3014-4CD2-947F-FAF47DA4998D}"/>
              </a:ext>
            </a:extLst>
          </p:cNvPr>
          <p:cNvSpPr>
            <a:spLocks noGrp="1"/>
          </p:cNvSpPr>
          <p:nvPr>
            <p:ph type="body" sz="quarter" idx="37"/>
          </p:nvPr>
        </p:nvSpPr>
        <p:spPr>
          <a:xfrm>
            <a:off x="9093730" y="3190475"/>
            <a:ext cx="2620107" cy="1294896"/>
          </a:xfrm>
        </p:spPr>
        <p:txBody>
          <a:bodyPr/>
          <a:lstStyle/>
          <a:p>
            <a:r>
              <a:rPr lang="en-US" sz="1400" i="1" u="sng"/>
              <a:t>Via Zoom at 2:00 pm</a:t>
            </a:r>
          </a:p>
          <a:p>
            <a:pPr marL="171450" indent="-171450">
              <a:buFont typeface="Arial" panose="020B0604020202020204" pitchFamily="34" charset="0"/>
              <a:buChar char="•"/>
            </a:pPr>
            <a:r>
              <a:rPr lang="en-US" sz="1400"/>
              <a:t>Overview of UNT’s IACUC and biosafety programs and how they relate.</a:t>
            </a:r>
          </a:p>
          <a:p>
            <a:pPr marL="171450" indent="-171450">
              <a:buFont typeface="Arial" panose="020B0604020202020204" pitchFamily="34" charset="0"/>
              <a:buChar char="•"/>
            </a:pPr>
            <a:r>
              <a:rPr lang="en-US" sz="1400"/>
              <a:t>General Animal Lab Safety</a:t>
            </a:r>
          </a:p>
          <a:p>
            <a:pPr marL="171450" indent="-171450">
              <a:buFont typeface="Arial" panose="020B0604020202020204" pitchFamily="34" charset="0"/>
              <a:buChar char="•"/>
            </a:pPr>
            <a:r>
              <a:rPr lang="en-US" sz="1400"/>
              <a:t>Guidance on biological safety and risk assessment for work involving animals. </a:t>
            </a:r>
          </a:p>
          <a:p>
            <a:endParaRPr lang="en-US"/>
          </a:p>
        </p:txBody>
      </p:sp>
      <p:sp>
        <p:nvSpPr>
          <p:cNvPr id="15" name="Rectangle: Top Corners Rounded 14">
            <a:extLst>
              <a:ext uri="{FF2B5EF4-FFF2-40B4-BE49-F238E27FC236}">
                <a16:creationId xmlns:a16="http://schemas.microsoft.com/office/drawing/2014/main" id="{CA7F5E23-2887-46A2-AFFE-EC4525594F04}"/>
              </a:ext>
            </a:extLst>
          </p:cNvPr>
          <p:cNvSpPr/>
          <p:nvPr/>
        </p:nvSpPr>
        <p:spPr>
          <a:xfrm>
            <a:off x="287021" y="1950059"/>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IRB- Human Subjects Research</a:t>
            </a:r>
          </a:p>
        </p:txBody>
      </p:sp>
      <p:sp>
        <p:nvSpPr>
          <p:cNvPr id="16" name="Rectangle: Top Corners Rounded 15">
            <a:extLst>
              <a:ext uri="{FF2B5EF4-FFF2-40B4-BE49-F238E27FC236}">
                <a16:creationId xmlns:a16="http://schemas.microsoft.com/office/drawing/2014/main" id="{9490B4C1-94FA-47BB-A94E-0AC79E0B82DD}"/>
              </a:ext>
            </a:extLst>
          </p:cNvPr>
          <p:cNvSpPr/>
          <p:nvPr/>
        </p:nvSpPr>
        <p:spPr>
          <a:xfrm>
            <a:off x="6161424" y="1950056"/>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International Affiliations</a:t>
            </a:r>
          </a:p>
        </p:txBody>
      </p:sp>
      <p:sp>
        <p:nvSpPr>
          <p:cNvPr id="17" name="Rectangle: Top Corners Rounded 16">
            <a:extLst>
              <a:ext uri="{FF2B5EF4-FFF2-40B4-BE49-F238E27FC236}">
                <a16:creationId xmlns:a16="http://schemas.microsoft.com/office/drawing/2014/main" id="{4C5473F4-C009-4920-85F1-B2B2B5838D65}"/>
              </a:ext>
            </a:extLst>
          </p:cNvPr>
          <p:cNvSpPr/>
          <p:nvPr/>
        </p:nvSpPr>
        <p:spPr>
          <a:xfrm>
            <a:off x="9093730" y="1950057"/>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Animal Research </a:t>
            </a:r>
          </a:p>
          <a:p>
            <a:pPr algn="ctr"/>
            <a:r>
              <a:rPr lang="en-US" sz="2000" b="1"/>
              <a:t>&amp; Biosafety</a:t>
            </a:r>
          </a:p>
        </p:txBody>
      </p:sp>
      <p:sp>
        <p:nvSpPr>
          <p:cNvPr id="18" name="Rectangle: Top Corners Rounded 17">
            <a:extLst>
              <a:ext uri="{FF2B5EF4-FFF2-40B4-BE49-F238E27FC236}">
                <a16:creationId xmlns:a16="http://schemas.microsoft.com/office/drawing/2014/main" id="{C95C1B0C-DB53-436F-AFAE-9A291F9C71E3}"/>
              </a:ext>
            </a:extLst>
          </p:cNvPr>
          <p:cNvSpPr/>
          <p:nvPr/>
        </p:nvSpPr>
        <p:spPr>
          <a:xfrm>
            <a:off x="3220703" y="1950058"/>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COI- Conflict of Interest</a:t>
            </a:r>
          </a:p>
        </p:txBody>
      </p:sp>
    </p:spTree>
    <p:extLst>
      <p:ext uri="{BB962C8B-B14F-4D97-AF65-F5344CB8AC3E}">
        <p14:creationId xmlns:p14="http://schemas.microsoft.com/office/powerpoint/2010/main" val="6015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0" s="12549" l="25098"/>
                                      </p:by>
                                    </p:animClr>
                                    <p:animClr clrSpc="hsl" dir="cw">
                                      <p:cBhvr>
                                        <p:cTn id="7" dur="500" fill="hold"/>
                                        <p:tgtEl>
                                          <p:spTgt spid="18"/>
                                        </p:tgtEl>
                                        <p:attrNameLst>
                                          <p:attrName>fillcolor</p:attrName>
                                        </p:attrNameLst>
                                      </p:cBhvr>
                                      <p:by>
                                        <p:hsl h="0" s="12549" l="25098"/>
                                      </p:by>
                                    </p:animClr>
                                    <p:animClr clrSpc="hsl" dir="cw">
                                      <p:cBhvr>
                                        <p:cTn id="8" dur="500" fill="hold"/>
                                        <p:tgtEl>
                                          <p:spTgt spid="18"/>
                                        </p:tgtEl>
                                        <p:attrNameLst>
                                          <p:attrName>stroke.color</p:attrName>
                                        </p:attrNameLst>
                                      </p:cBhvr>
                                      <p:by>
                                        <p:hsl h="0" s="12549" l="25098"/>
                                      </p:by>
                                    </p:animClr>
                                    <p:set>
                                      <p:cBhvr>
                                        <p:cTn id="9"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7B3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2762257"/>
            <a:ext cx="8667750" cy="2927969"/>
          </a:xfrm>
        </p:spPr>
        <p:txBody>
          <a:bodyPr/>
          <a:lstStyle/>
          <a:p>
            <a:pPr algn="ctr"/>
            <a:r>
              <a:rPr lang="en-US" sz="2400"/>
              <a:t>THANK YOU!</a:t>
            </a:r>
          </a:p>
          <a:p>
            <a:pPr algn="ctr"/>
            <a:endParaRPr lang="en-US" sz="2400"/>
          </a:p>
          <a:p>
            <a:pPr algn="ctr"/>
            <a:endParaRPr lang="en-US" sz="2400"/>
          </a:p>
          <a:p>
            <a:pPr algn="ctr"/>
            <a:r>
              <a:rPr lang="en-US" sz="2400"/>
              <a:t>Phone: 940-565-4643</a:t>
            </a:r>
          </a:p>
          <a:p>
            <a:pPr algn="ctr"/>
            <a:r>
              <a:rPr lang="en-US" sz="2400"/>
              <a:t>Email: </a:t>
            </a:r>
            <a:r>
              <a:rPr lang="en-US" sz="2400">
                <a:hlinkClick r:id="rId3">
                  <a:extLst>
                    <a:ext uri="{A12FA001-AC4F-418D-AE19-62706E023703}">
                      <ahyp:hlinkClr xmlns:ahyp="http://schemas.microsoft.com/office/drawing/2018/hyperlinkcolor" val="tx"/>
                    </a:ext>
                  </a:extLst>
                </a:hlinkClick>
              </a:rPr>
              <a:t>untirb@unt.edu</a:t>
            </a:r>
            <a:endParaRPr lang="en-US" sz="2400"/>
          </a:p>
          <a:p>
            <a:pPr algn="ctr"/>
            <a:r>
              <a:rPr lang="en-US" sz="2400"/>
              <a:t>Messaging on Microsoft Teams</a:t>
            </a:r>
          </a:p>
          <a:p>
            <a:pPr algn="ctr"/>
            <a:endParaRPr lang="en-US" sz="1600"/>
          </a:p>
          <a:p>
            <a:pPr algn="ctr"/>
            <a:r>
              <a:rPr lang="en-US" b="1"/>
              <a:t>One-on-one meetings </a:t>
            </a:r>
            <a:r>
              <a:rPr lang="en-US"/>
              <a:t>by appointment via Microsoft Teams or Zoom</a:t>
            </a:r>
          </a:p>
          <a:p>
            <a:pPr algn="ctr"/>
            <a:endParaRPr lang="en-US" sz="2400"/>
          </a:p>
        </p:txBody>
      </p:sp>
    </p:spTree>
    <p:extLst>
      <p:ext uri="{BB962C8B-B14F-4D97-AF65-F5344CB8AC3E}">
        <p14:creationId xmlns:p14="http://schemas.microsoft.com/office/powerpoint/2010/main" val="314772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5" y="3928428"/>
            <a:ext cx="5338727" cy="1424622"/>
          </a:xfrm>
        </p:spPr>
        <p:txBody>
          <a:bodyPr/>
          <a:lstStyle/>
          <a:p>
            <a:r>
              <a:rPr lang="en-US" sz="8800">
                <a:latin typeface="Agency FB" panose="020B0503020202020204" pitchFamily="34" charset="0"/>
              </a:rPr>
              <a:t>IRB O</a:t>
            </a:r>
            <a:r>
              <a:rPr lang="en-US" sz="6000">
                <a:latin typeface="Agency FB" panose="020B0503020202020204" pitchFamily="34" charset="0"/>
              </a:rPr>
              <a:t>verview</a:t>
            </a:r>
          </a:p>
          <a:p>
            <a:endParaRPr lang="en-US" sz="4000"/>
          </a:p>
        </p:txBody>
      </p:sp>
      <p:sp>
        <p:nvSpPr>
          <p:cNvPr id="3" name="Text Placeholder 9">
            <a:extLst>
              <a:ext uri="{FF2B5EF4-FFF2-40B4-BE49-F238E27FC236}">
                <a16:creationId xmlns:a16="http://schemas.microsoft.com/office/drawing/2014/main" id="{453803D4-C54D-A5DC-FEBC-6FB5C3A67E23}"/>
              </a:ext>
            </a:extLst>
          </p:cNvPr>
          <p:cNvSpPr txBox="1">
            <a:spLocks/>
          </p:cNvSpPr>
          <p:nvPr/>
        </p:nvSpPr>
        <p:spPr>
          <a:xfrm>
            <a:off x="1260316" y="5266382"/>
            <a:ext cx="9671368" cy="1424622"/>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latin typeface="Agency FB" panose="020B0503020202020204" pitchFamily="34" charset="0"/>
              </a:rPr>
              <a:t>“An administrative body established to protect the rights and welfare of research subjects recruited to participate in research activities conducted under the oversight of the institution with which it is affiliated.”</a:t>
            </a:r>
          </a:p>
          <a:p>
            <a:pPr algn="ctr"/>
            <a:endParaRPr lang="en-US" sz="4400"/>
          </a:p>
        </p:txBody>
      </p:sp>
    </p:spTree>
    <p:extLst>
      <p:ext uri="{BB962C8B-B14F-4D97-AF65-F5344CB8AC3E}">
        <p14:creationId xmlns:p14="http://schemas.microsoft.com/office/powerpoint/2010/main" val="88667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4294967295"/>
          </p:nvPr>
        </p:nvSpPr>
        <p:spPr>
          <a:xfrm>
            <a:off x="109331" y="296863"/>
            <a:ext cx="7642225" cy="873125"/>
          </a:xfrm>
          <a:prstGeom prst="rect">
            <a:avLst/>
          </a:prstGeom>
        </p:spPr>
        <p:txBody>
          <a:bodyPr/>
          <a:lstStyle/>
          <a:p>
            <a:pPr marL="0" indent="0">
              <a:buNone/>
            </a:pPr>
            <a:r>
              <a:rPr lang="en-US" sz="4000" b="1">
                <a:solidFill>
                  <a:srgbClr val="004A24"/>
                </a:solidFill>
                <a:latin typeface="Agency FB" panose="020B0503020202020204" pitchFamily="34" charset="0"/>
              </a:rPr>
              <a:t>The Regulations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4294967295"/>
          </p:nvPr>
        </p:nvSpPr>
        <p:spPr>
          <a:xfrm>
            <a:off x="0" y="1266825"/>
            <a:ext cx="8326438" cy="5065713"/>
          </a:xfrm>
          <a:prstGeom prst="rect">
            <a:avLst/>
          </a:prstGeom>
        </p:spPr>
        <p:txBody>
          <a:bodyPr/>
          <a:lstStyle/>
          <a:p>
            <a:pPr marL="457200" indent="-457200">
              <a:buFont typeface="Arial" panose="020B0604020202020204" pitchFamily="34" charset="0"/>
              <a:buChar char="•"/>
            </a:pPr>
            <a:r>
              <a:rPr lang="en-US">
                <a:solidFill>
                  <a:srgbClr val="004A24"/>
                </a:solidFill>
              </a:rPr>
              <a:t>45 CFR 46- Common Rule</a:t>
            </a:r>
          </a:p>
          <a:p>
            <a:pPr marL="1143000" lvl="1" indent="-457200"/>
            <a:r>
              <a:rPr lang="en-US" sz="1600">
                <a:solidFill>
                  <a:srgbClr val="004A24"/>
                </a:solidFill>
              </a:rPr>
              <a:t>Federal regulations that govern Human Subjects Research</a:t>
            </a:r>
          </a:p>
          <a:p>
            <a:pPr marL="1143000" lvl="1" indent="-457200"/>
            <a:r>
              <a:rPr lang="en-US" sz="1600">
                <a:solidFill>
                  <a:srgbClr val="004A24"/>
                </a:solidFill>
              </a:rPr>
              <a:t>Provides guidance in the protection of the rights, welfare, and wellbeing of human subjects involved in research conducted or supported by the U.S. Department of Health and Human Services (HHS)</a:t>
            </a:r>
            <a:endParaRPr lang="en-US" sz="1200">
              <a:solidFill>
                <a:srgbClr val="004A24"/>
              </a:solidFill>
            </a:endParaRPr>
          </a:p>
          <a:p>
            <a:pPr marL="457200" indent="-457200">
              <a:buFont typeface="Arial" panose="020B0604020202020204" pitchFamily="34" charset="0"/>
              <a:buChar char="•"/>
            </a:pPr>
            <a:r>
              <a:rPr lang="en-US">
                <a:solidFill>
                  <a:srgbClr val="004A24"/>
                </a:solidFill>
              </a:rPr>
              <a:t>Department of Health and Human Services</a:t>
            </a:r>
          </a:p>
          <a:p>
            <a:pPr marL="1143000" lvl="1" indent="-457200"/>
            <a:r>
              <a:rPr lang="en-US" sz="1600">
                <a:solidFill>
                  <a:srgbClr val="004A24"/>
                </a:solidFill>
              </a:rPr>
              <a:t>Office for Human Research Protections (OHRP)</a:t>
            </a:r>
          </a:p>
          <a:p>
            <a:pPr marL="457200" indent="-457200">
              <a:buFont typeface="Arial" panose="020B0604020202020204" pitchFamily="34" charset="0"/>
              <a:buChar char="•"/>
            </a:pPr>
            <a:r>
              <a:rPr lang="en-US">
                <a:solidFill>
                  <a:srgbClr val="004A24"/>
                </a:solidFill>
              </a:rPr>
              <a:t>The Declaration of Helsinki (1964)</a:t>
            </a:r>
          </a:p>
          <a:p>
            <a:pPr marL="1143000" lvl="1" indent="-457200"/>
            <a:r>
              <a:rPr lang="en-US" sz="1600">
                <a:solidFill>
                  <a:srgbClr val="004A24"/>
                </a:solidFill>
              </a:rPr>
              <a:t>World Medical Association</a:t>
            </a:r>
          </a:p>
          <a:p>
            <a:pPr marL="1143000" lvl="1" indent="-457200"/>
            <a:r>
              <a:rPr lang="en-US" sz="1600">
                <a:solidFill>
                  <a:srgbClr val="004A24"/>
                </a:solidFill>
              </a:rPr>
              <a:t>Ethical principles for medical research involving human subjects</a:t>
            </a:r>
          </a:p>
          <a:p>
            <a:pPr marL="457200" indent="-457200">
              <a:buFont typeface="Arial" panose="020B0604020202020204" pitchFamily="34" charset="0"/>
              <a:buChar char="•"/>
            </a:pPr>
            <a:r>
              <a:rPr lang="en-US">
                <a:solidFill>
                  <a:srgbClr val="004A24"/>
                </a:solidFill>
              </a:rPr>
              <a:t>The Belmont Report (1979)</a:t>
            </a:r>
          </a:p>
          <a:p>
            <a:pPr marL="1143000" lvl="1" indent="-457200"/>
            <a:r>
              <a:rPr lang="en-US" sz="1600">
                <a:solidFill>
                  <a:srgbClr val="004A24"/>
                </a:solidFill>
              </a:rPr>
              <a:t>National Commission </a:t>
            </a:r>
          </a:p>
          <a:p>
            <a:pPr marL="1143000" lvl="1" indent="-457200"/>
            <a:r>
              <a:rPr lang="en-US" sz="1600">
                <a:solidFill>
                  <a:srgbClr val="004A24"/>
                </a:solidFill>
              </a:rPr>
              <a:t>Three key ethical principals that form the ethical foundation for federal regulations </a:t>
            </a:r>
          </a:p>
          <a:p>
            <a:pPr marL="1485900" lvl="2" indent="-342900">
              <a:buFont typeface="+mj-lt"/>
              <a:buAutoNum type="arabicPeriod"/>
            </a:pPr>
            <a:r>
              <a:rPr lang="en-US" sz="1200">
                <a:solidFill>
                  <a:srgbClr val="004A24"/>
                </a:solidFill>
              </a:rPr>
              <a:t>Respect for persons</a:t>
            </a:r>
          </a:p>
          <a:p>
            <a:pPr marL="1485900" lvl="2" indent="-342900">
              <a:buFont typeface="+mj-lt"/>
              <a:buAutoNum type="arabicPeriod"/>
            </a:pPr>
            <a:r>
              <a:rPr lang="en-US" sz="1200">
                <a:solidFill>
                  <a:srgbClr val="004A24"/>
                </a:solidFill>
              </a:rPr>
              <a:t>Beneficence</a:t>
            </a:r>
          </a:p>
          <a:p>
            <a:pPr marL="1485900" lvl="2" indent="-342900">
              <a:buFont typeface="+mj-lt"/>
              <a:buAutoNum type="arabicPeriod"/>
            </a:pPr>
            <a:r>
              <a:rPr lang="en-US" sz="1200">
                <a:solidFill>
                  <a:srgbClr val="004A24"/>
                </a:solidFill>
              </a:rPr>
              <a:t>Justice</a:t>
            </a:r>
          </a:p>
          <a:p>
            <a:pPr marL="457200" indent="-457200"/>
            <a:endParaRPr lang="en-US" sz="3000">
              <a:solidFill>
                <a:srgbClr val="004A24"/>
              </a:solidFill>
              <a:highlight>
                <a:srgbClr val="FFFF00"/>
              </a:highlight>
            </a:endParaRPr>
          </a:p>
          <a:p>
            <a:pPr marL="342900" indent="-342900">
              <a:buAutoNum type="arabicPeriod"/>
            </a:pPr>
            <a:endParaRPr lang="en-US"/>
          </a:p>
        </p:txBody>
      </p:sp>
      <p:pic>
        <p:nvPicPr>
          <p:cNvPr id="7" name="Picture 6" descr="A picture containing text, stack&#10;&#10;Description automatically generated">
            <a:extLst>
              <a:ext uri="{FF2B5EF4-FFF2-40B4-BE49-F238E27FC236}">
                <a16:creationId xmlns:a16="http://schemas.microsoft.com/office/drawing/2014/main" id="{EDA55828-02C0-440F-9ADE-2C45F72AED55}"/>
              </a:ext>
            </a:extLst>
          </p:cNvPr>
          <p:cNvPicPr>
            <a:picLocks noChangeAspect="1"/>
          </p:cNvPicPr>
          <p:nvPr/>
        </p:nvPicPr>
        <p:blipFill rotWithShape="1">
          <a:blip r:embed="rId3"/>
          <a:srcRect t="1" r="32120" b="2159"/>
          <a:stretch/>
        </p:blipFill>
        <p:spPr>
          <a:xfrm>
            <a:off x="8942832" y="1266825"/>
            <a:ext cx="2680460" cy="2169486"/>
          </a:xfrm>
          <a:prstGeom prst="rect">
            <a:avLst/>
          </a:prstGeom>
        </p:spPr>
      </p:pic>
      <p:pic>
        <p:nvPicPr>
          <p:cNvPr id="5" name="Picture 4">
            <a:extLst>
              <a:ext uri="{FF2B5EF4-FFF2-40B4-BE49-F238E27FC236}">
                <a16:creationId xmlns:a16="http://schemas.microsoft.com/office/drawing/2014/main" id="{4F28DE1A-FE10-3659-4730-5423402F11B6}"/>
              </a:ext>
            </a:extLst>
          </p:cNvPr>
          <p:cNvPicPr>
            <a:picLocks noChangeAspect="1"/>
          </p:cNvPicPr>
          <p:nvPr/>
        </p:nvPicPr>
        <p:blipFill rotWithShape="1">
          <a:blip r:embed="rId4"/>
          <a:srcRect l="7594" t="7773" r="7072" b="7089"/>
          <a:stretch/>
        </p:blipFill>
        <p:spPr>
          <a:xfrm>
            <a:off x="8942833" y="3921906"/>
            <a:ext cx="2680460" cy="2674312"/>
          </a:xfrm>
          <a:prstGeom prst="rect">
            <a:avLst/>
          </a:prstGeom>
        </p:spPr>
      </p:pic>
    </p:spTree>
    <p:extLst>
      <p:ext uri="{BB962C8B-B14F-4D97-AF65-F5344CB8AC3E}">
        <p14:creationId xmlns:p14="http://schemas.microsoft.com/office/powerpoint/2010/main" val="317567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D270A54-0D17-4C1B-6DB0-5A8781CE3EBA}"/>
              </a:ext>
            </a:extLst>
          </p:cNvPr>
          <p:cNvSpPr txBox="1">
            <a:spLocks/>
          </p:cNvSpPr>
          <p:nvPr/>
        </p:nvSpPr>
        <p:spPr>
          <a:xfrm>
            <a:off x="1463356" y="1316071"/>
            <a:ext cx="4176077" cy="84743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Research</a:t>
            </a:r>
            <a:endParaRPr lang="en-US"/>
          </a:p>
        </p:txBody>
      </p:sp>
      <p:sp>
        <p:nvSpPr>
          <p:cNvPr id="5" name="Text Placeholder 2">
            <a:extLst>
              <a:ext uri="{FF2B5EF4-FFF2-40B4-BE49-F238E27FC236}">
                <a16:creationId xmlns:a16="http://schemas.microsoft.com/office/drawing/2014/main" id="{5F59D32D-6A02-DD15-69EC-DE970A0BEA14}"/>
              </a:ext>
            </a:extLst>
          </p:cNvPr>
          <p:cNvSpPr txBox="1">
            <a:spLocks/>
          </p:cNvSpPr>
          <p:nvPr/>
        </p:nvSpPr>
        <p:spPr>
          <a:xfrm>
            <a:off x="1463356" y="1671354"/>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The systematic investigation, including research development, testing and evaluation, designed to develop or contribute to generalizable knowledge.</a:t>
            </a:r>
          </a:p>
          <a:p>
            <a:endParaRPr lang="en-US" sz="1600"/>
          </a:p>
        </p:txBody>
      </p:sp>
      <p:sp>
        <p:nvSpPr>
          <p:cNvPr id="6" name="Text Placeholder 3">
            <a:extLst>
              <a:ext uri="{FF2B5EF4-FFF2-40B4-BE49-F238E27FC236}">
                <a16:creationId xmlns:a16="http://schemas.microsoft.com/office/drawing/2014/main" id="{1D3AEC89-AF6A-A210-FE5E-77C651179C31}"/>
              </a:ext>
            </a:extLst>
          </p:cNvPr>
          <p:cNvSpPr txBox="1">
            <a:spLocks/>
          </p:cNvSpPr>
          <p:nvPr/>
        </p:nvSpPr>
        <p:spPr>
          <a:xfrm>
            <a:off x="579436" y="1493712"/>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t>  1</a:t>
            </a:r>
          </a:p>
        </p:txBody>
      </p:sp>
      <p:sp>
        <p:nvSpPr>
          <p:cNvPr id="7" name="Text Placeholder 6">
            <a:extLst>
              <a:ext uri="{FF2B5EF4-FFF2-40B4-BE49-F238E27FC236}">
                <a16:creationId xmlns:a16="http://schemas.microsoft.com/office/drawing/2014/main" id="{2BAF0C51-E470-A56C-AE95-F4ECA7097774}"/>
              </a:ext>
            </a:extLst>
          </p:cNvPr>
          <p:cNvSpPr txBox="1">
            <a:spLocks/>
          </p:cNvSpPr>
          <p:nvPr/>
        </p:nvSpPr>
        <p:spPr>
          <a:xfrm>
            <a:off x="1463356" y="2524794"/>
            <a:ext cx="4176077" cy="355282"/>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Human Subject</a:t>
            </a:r>
          </a:p>
          <a:p>
            <a:pPr marL="0" indent="0">
              <a:buNone/>
            </a:pPr>
            <a:endParaRPr lang="en-US" sz="2400"/>
          </a:p>
        </p:txBody>
      </p:sp>
      <p:sp>
        <p:nvSpPr>
          <p:cNvPr id="8" name="Text Placeholder 7">
            <a:extLst>
              <a:ext uri="{FF2B5EF4-FFF2-40B4-BE49-F238E27FC236}">
                <a16:creationId xmlns:a16="http://schemas.microsoft.com/office/drawing/2014/main" id="{D1931CF4-0148-4587-213A-9BD1B65BB6CF}"/>
              </a:ext>
            </a:extLst>
          </p:cNvPr>
          <p:cNvSpPr txBox="1">
            <a:spLocks/>
          </p:cNvSpPr>
          <p:nvPr/>
        </p:nvSpPr>
        <p:spPr>
          <a:xfrm>
            <a:off x="1463356" y="2880076"/>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A living individual about whom an investigator conducting research obtains data through the intervention, or interaction with the individual or their identifiable private information.</a:t>
            </a:r>
          </a:p>
          <a:p>
            <a:endParaRPr lang="en-US" sz="3200"/>
          </a:p>
        </p:txBody>
      </p:sp>
      <p:pic>
        <p:nvPicPr>
          <p:cNvPr id="12" name="Picture 11">
            <a:extLst>
              <a:ext uri="{FF2B5EF4-FFF2-40B4-BE49-F238E27FC236}">
                <a16:creationId xmlns:a16="http://schemas.microsoft.com/office/drawing/2014/main" id="{CCDA051A-5FC9-71FC-93C0-970BC63D640E}"/>
              </a:ext>
            </a:extLst>
          </p:cNvPr>
          <p:cNvPicPr>
            <a:picLocks noChangeAspect="1"/>
          </p:cNvPicPr>
          <p:nvPr/>
        </p:nvPicPr>
        <p:blipFill>
          <a:blip r:embed="rId2"/>
          <a:stretch>
            <a:fillRect/>
          </a:stretch>
        </p:blipFill>
        <p:spPr>
          <a:xfrm>
            <a:off x="7055175" y="1445135"/>
            <a:ext cx="2514600" cy="2514600"/>
          </a:xfrm>
          <a:prstGeom prst="rect">
            <a:avLst/>
          </a:prstGeom>
        </p:spPr>
      </p:pic>
      <p:sp>
        <p:nvSpPr>
          <p:cNvPr id="13" name="Text Placeholder 3">
            <a:extLst>
              <a:ext uri="{FF2B5EF4-FFF2-40B4-BE49-F238E27FC236}">
                <a16:creationId xmlns:a16="http://schemas.microsoft.com/office/drawing/2014/main" id="{5460FD87-28BD-101F-F32A-B2016D23BCD1}"/>
              </a:ext>
            </a:extLst>
          </p:cNvPr>
          <p:cNvSpPr txBox="1">
            <a:spLocks/>
          </p:cNvSpPr>
          <p:nvPr/>
        </p:nvSpPr>
        <p:spPr>
          <a:xfrm>
            <a:off x="579435" y="2524794"/>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t>  2</a:t>
            </a:r>
          </a:p>
        </p:txBody>
      </p:sp>
      <p:sp>
        <p:nvSpPr>
          <p:cNvPr id="15" name="TextBox 14">
            <a:extLst>
              <a:ext uri="{FF2B5EF4-FFF2-40B4-BE49-F238E27FC236}">
                <a16:creationId xmlns:a16="http://schemas.microsoft.com/office/drawing/2014/main" id="{5E803998-DE86-F921-4CBD-185193473E16}"/>
              </a:ext>
            </a:extLst>
          </p:cNvPr>
          <p:cNvSpPr txBox="1"/>
          <p:nvPr/>
        </p:nvSpPr>
        <p:spPr>
          <a:xfrm>
            <a:off x="366087" y="887308"/>
            <a:ext cx="9051923" cy="461665"/>
          </a:xfrm>
          <a:prstGeom prst="rect">
            <a:avLst/>
          </a:prstGeom>
          <a:noFill/>
        </p:spPr>
        <p:txBody>
          <a:bodyPr wrap="square" rtlCol="0">
            <a:spAutoFit/>
          </a:bodyPr>
          <a:lstStyle/>
          <a:p>
            <a:r>
              <a:rPr lang="en-US" sz="2400"/>
              <a:t>“Does my work with Human Subjects require review at UNT?”</a:t>
            </a:r>
          </a:p>
        </p:txBody>
      </p:sp>
      <p:sp>
        <p:nvSpPr>
          <p:cNvPr id="17" name="TextBox 16">
            <a:extLst>
              <a:ext uri="{FF2B5EF4-FFF2-40B4-BE49-F238E27FC236}">
                <a16:creationId xmlns:a16="http://schemas.microsoft.com/office/drawing/2014/main" id="{D32200A4-9B74-3C8F-A8B2-A6727324C53B}"/>
              </a:ext>
            </a:extLst>
          </p:cNvPr>
          <p:cNvSpPr txBox="1"/>
          <p:nvPr/>
        </p:nvSpPr>
        <p:spPr>
          <a:xfrm>
            <a:off x="9569775" y="1859789"/>
            <a:ext cx="2897814" cy="1200329"/>
          </a:xfrm>
          <a:prstGeom prst="rect">
            <a:avLst/>
          </a:prstGeom>
          <a:noFill/>
        </p:spPr>
        <p:txBody>
          <a:bodyPr wrap="square" rtlCol="0">
            <a:spAutoFit/>
          </a:bodyPr>
          <a:lstStyle/>
          <a:p>
            <a:r>
              <a:rPr lang="en-US"/>
              <a:t>Submit an HSR Determination </a:t>
            </a:r>
          </a:p>
          <a:p>
            <a:r>
              <a:rPr lang="en-US"/>
              <a:t>request to get a </a:t>
            </a:r>
          </a:p>
          <a:p>
            <a:r>
              <a:rPr lang="en-US"/>
              <a:t>formal letter from the IRB!</a:t>
            </a:r>
          </a:p>
        </p:txBody>
      </p:sp>
      <p:sp>
        <p:nvSpPr>
          <p:cNvPr id="2" name="Text Placeholder 1">
            <a:extLst>
              <a:ext uri="{FF2B5EF4-FFF2-40B4-BE49-F238E27FC236}">
                <a16:creationId xmlns:a16="http://schemas.microsoft.com/office/drawing/2014/main" id="{7D0A2814-4FF8-5A6D-FC0B-97FE7875F14D}"/>
              </a:ext>
            </a:extLst>
          </p:cNvPr>
          <p:cNvSpPr txBox="1">
            <a:spLocks/>
          </p:cNvSpPr>
          <p:nvPr/>
        </p:nvSpPr>
        <p:spPr>
          <a:xfrm>
            <a:off x="366087" y="281687"/>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
        <p:nvSpPr>
          <p:cNvPr id="3" name="Text Placeholder 1">
            <a:extLst>
              <a:ext uri="{FF2B5EF4-FFF2-40B4-BE49-F238E27FC236}">
                <a16:creationId xmlns:a16="http://schemas.microsoft.com/office/drawing/2014/main" id="{0F284A6A-25F1-80C5-BDCB-087209E4DAEE}"/>
              </a:ext>
            </a:extLst>
          </p:cNvPr>
          <p:cNvSpPr txBox="1">
            <a:spLocks/>
          </p:cNvSpPr>
          <p:nvPr/>
        </p:nvSpPr>
        <p:spPr>
          <a:xfrm>
            <a:off x="1463356" y="5199627"/>
            <a:ext cx="4176077" cy="84743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Cayuse Access</a:t>
            </a:r>
            <a:endParaRPr lang="en-US"/>
          </a:p>
        </p:txBody>
      </p:sp>
      <p:sp>
        <p:nvSpPr>
          <p:cNvPr id="11" name="Text Placeholder 2">
            <a:extLst>
              <a:ext uri="{FF2B5EF4-FFF2-40B4-BE49-F238E27FC236}">
                <a16:creationId xmlns:a16="http://schemas.microsoft.com/office/drawing/2014/main" id="{2754AAFD-7A7B-04A9-674F-4C87EC3CAEE4}"/>
              </a:ext>
            </a:extLst>
          </p:cNvPr>
          <p:cNvSpPr txBox="1">
            <a:spLocks/>
          </p:cNvSpPr>
          <p:nvPr/>
        </p:nvSpPr>
        <p:spPr>
          <a:xfrm>
            <a:off x="1463356" y="5548902"/>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To get access to Cayuse Human Ethics submission portal, submit access request form: </a:t>
            </a:r>
            <a:r>
              <a:rPr lang="en-US" sz="1600">
                <a:hlinkClick r:id="rId3">
                  <a:extLst>
                    <a:ext uri="{A12FA001-AC4F-418D-AE19-62706E023703}">
                      <ahyp:hlinkClr xmlns:ahyp="http://schemas.microsoft.com/office/drawing/2018/hyperlinkcolor" val="tx"/>
                    </a:ext>
                  </a:extLst>
                </a:hlinkClick>
              </a:rPr>
              <a:t>https://research.unt.edu/cayuse-access-access-change-request</a:t>
            </a:r>
            <a:r>
              <a:rPr lang="en-US" sz="1600"/>
              <a:t>  </a:t>
            </a:r>
          </a:p>
          <a:p>
            <a:endParaRPr lang="en-US" sz="1400"/>
          </a:p>
        </p:txBody>
      </p:sp>
      <p:sp>
        <p:nvSpPr>
          <p:cNvPr id="16" name="Text Placeholder 3">
            <a:extLst>
              <a:ext uri="{FF2B5EF4-FFF2-40B4-BE49-F238E27FC236}">
                <a16:creationId xmlns:a16="http://schemas.microsoft.com/office/drawing/2014/main" id="{3E68E13F-90B4-4C6C-B43B-B2EBB1426C28}"/>
              </a:ext>
            </a:extLst>
          </p:cNvPr>
          <p:cNvSpPr txBox="1">
            <a:spLocks/>
          </p:cNvSpPr>
          <p:nvPr/>
        </p:nvSpPr>
        <p:spPr>
          <a:xfrm>
            <a:off x="579434" y="5186646"/>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solidFill>
                  <a:schemeClr val="bg1"/>
                </a:solidFill>
              </a:rPr>
              <a:t>  3</a:t>
            </a:r>
          </a:p>
        </p:txBody>
      </p:sp>
      <p:sp>
        <p:nvSpPr>
          <p:cNvPr id="18" name="TextBox 17">
            <a:extLst>
              <a:ext uri="{FF2B5EF4-FFF2-40B4-BE49-F238E27FC236}">
                <a16:creationId xmlns:a16="http://schemas.microsoft.com/office/drawing/2014/main" id="{436C8B7F-A51E-8EB9-5673-709827C9B960}"/>
              </a:ext>
            </a:extLst>
          </p:cNvPr>
          <p:cNvSpPr txBox="1"/>
          <p:nvPr/>
        </p:nvSpPr>
        <p:spPr>
          <a:xfrm>
            <a:off x="366087" y="4496933"/>
            <a:ext cx="9051923" cy="461665"/>
          </a:xfrm>
          <a:prstGeom prst="rect">
            <a:avLst/>
          </a:prstGeom>
          <a:noFill/>
        </p:spPr>
        <p:txBody>
          <a:bodyPr wrap="square" rtlCol="0">
            <a:spAutoFit/>
          </a:bodyPr>
          <a:lstStyle/>
          <a:p>
            <a:r>
              <a:rPr lang="en-US" sz="2400"/>
              <a:t>If the answer is YES, submit for review through Cayuse!</a:t>
            </a:r>
          </a:p>
        </p:txBody>
      </p:sp>
      <p:pic>
        <p:nvPicPr>
          <p:cNvPr id="20" name="Picture 19">
            <a:extLst>
              <a:ext uri="{FF2B5EF4-FFF2-40B4-BE49-F238E27FC236}">
                <a16:creationId xmlns:a16="http://schemas.microsoft.com/office/drawing/2014/main" id="{6F6AF698-45C6-AAB4-A9F0-01128AF103BA}"/>
              </a:ext>
            </a:extLst>
          </p:cNvPr>
          <p:cNvPicPr>
            <a:picLocks noChangeAspect="1"/>
          </p:cNvPicPr>
          <p:nvPr/>
        </p:nvPicPr>
        <p:blipFill>
          <a:blip r:embed="rId4"/>
          <a:stretch>
            <a:fillRect/>
          </a:stretch>
        </p:blipFill>
        <p:spPr>
          <a:xfrm>
            <a:off x="9569777" y="4094818"/>
            <a:ext cx="2514600" cy="2514600"/>
          </a:xfrm>
          <a:prstGeom prst="rect">
            <a:avLst/>
          </a:prstGeom>
        </p:spPr>
      </p:pic>
      <p:sp>
        <p:nvSpPr>
          <p:cNvPr id="21" name="TextBox 20">
            <a:extLst>
              <a:ext uri="{FF2B5EF4-FFF2-40B4-BE49-F238E27FC236}">
                <a16:creationId xmlns:a16="http://schemas.microsoft.com/office/drawing/2014/main" id="{CB5DFC3E-2ED1-1D26-2D2F-2A572D323816}"/>
              </a:ext>
            </a:extLst>
          </p:cNvPr>
          <p:cNvSpPr txBox="1"/>
          <p:nvPr/>
        </p:nvSpPr>
        <p:spPr>
          <a:xfrm>
            <a:off x="7055175" y="4930261"/>
            <a:ext cx="2514600" cy="646331"/>
          </a:xfrm>
          <a:prstGeom prst="rect">
            <a:avLst/>
          </a:prstGeom>
          <a:noFill/>
        </p:spPr>
        <p:txBody>
          <a:bodyPr wrap="square" rtlCol="0">
            <a:spAutoFit/>
          </a:bodyPr>
          <a:lstStyle/>
          <a:p>
            <a:pPr algn="r"/>
            <a:r>
              <a:rPr lang="en-US"/>
              <a:t>Access Cayuse through this QR Code!</a:t>
            </a:r>
          </a:p>
        </p:txBody>
      </p:sp>
    </p:spTree>
    <p:extLst>
      <p:ext uri="{BB962C8B-B14F-4D97-AF65-F5344CB8AC3E}">
        <p14:creationId xmlns:p14="http://schemas.microsoft.com/office/powerpoint/2010/main" val="294561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7F1B37-DDEE-F14A-BEFC-26B632F38F62}"/>
              </a:ext>
            </a:extLst>
          </p:cNvPr>
          <p:cNvSpPr>
            <a:spLocks noGrp="1"/>
          </p:cNvSpPr>
          <p:nvPr>
            <p:ph type="body" sz="quarter" idx="11"/>
          </p:nvPr>
        </p:nvSpPr>
        <p:spPr>
          <a:xfrm>
            <a:off x="366086" y="3075003"/>
            <a:ext cx="4588933" cy="1990196"/>
          </a:xfrm>
        </p:spPr>
        <p:txBody>
          <a:bodyPr/>
          <a:lstStyle/>
          <a:p>
            <a:pPr marL="342900" indent="-342900">
              <a:buFont typeface="Arial" panose="020B0604020202020204" pitchFamily="34" charset="0"/>
              <a:buChar char="•"/>
            </a:pPr>
            <a:r>
              <a:rPr lang="en-US" sz="2000"/>
              <a:t>Cannot be:</a:t>
            </a:r>
            <a:endParaRPr lang="en-US" sz="2000">
              <a:cs typeface="Calibri"/>
            </a:endParaRPr>
          </a:p>
          <a:p>
            <a:pPr marL="1028700" lvl="1" indent="-342900">
              <a:buFont typeface="Arial" panose="020B0604020202020204" pitchFamily="34" charset="0"/>
              <a:buChar char="•"/>
            </a:pPr>
            <a:r>
              <a:rPr lang="en-US" sz="1600" b="1" u="sng">
                <a:solidFill>
                  <a:schemeClr val="bg1"/>
                </a:solidFill>
              </a:rPr>
              <a:t>A Student</a:t>
            </a:r>
            <a:endParaRPr lang="en-US" sz="1600" b="1" u="sng">
              <a:solidFill>
                <a:schemeClr val="bg1"/>
              </a:solidFill>
              <a:cs typeface="Calibri"/>
            </a:endParaRPr>
          </a:p>
          <a:p>
            <a:pPr marL="1028700" lvl="1" indent="-342900">
              <a:buFont typeface="Arial" panose="020B0604020202020204" pitchFamily="34" charset="0"/>
              <a:buChar char="•"/>
            </a:pPr>
            <a:r>
              <a:rPr lang="en-US" sz="1600">
                <a:solidFill>
                  <a:schemeClr val="bg1"/>
                </a:solidFill>
              </a:rPr>
              <a:t>A Lecturer*</a:t>
            </a:r>
            <a:endParaRPr lang="en-US" sz="1600">
              <a:solidFill>
                <a:schemeClr val="bg1"/>
              </a:solidFill>
              <a:cs typeface="Calibri"/>
            </a:endParaRPr>
          </a:p>
          <a:p>
            <a:pPr marL="1028700" lvl="1" indent="-342900">
              <a:buFont typeface="Arial" panose="020B0604020202020204" pitchFamily="34" charset="0"/>
              <a:buChar char="•"/>
            </a:pPr>
            <a:r>
              <a:rPr lang="en-US" sz="1600">
                <a:solidFill>
                  <a:schemeClr val="bg1"/>
                </a:solidFill>
              </a:rPr>
              <a:t>An Adjunct Instructor*</a:t>
            </a:r>
          </a:p>
          <a:p>
            <a:pPr marL="1028700" lvl="1" indent="-342900"/>
            <a:endParaRPr lang="en-US" sz="1100">
              <a:solidFill>
                <a:schemeClr val="bg1"/>
              </a:solidFill>
              <a:cs typeface="Calibri"/>
            </a:endParaRPr>
          </a:p>
        </p:txBody>
      </p:sp>
      <p:sp>
        <p:nvSpPr>
          <p:cNvPr id="3" name="Text Placeholder 2">
            <a:extLst>
              <a:ext uri="{FF2B5EF4-FFF2-40B4-BE49-F238E27FC236}">
                <a16:creationId xmlns:a16="http://schemas.microsoft.com/office/drawing/2014/main" id="{D2A27868-269B-0D48-98F6-DF2CF36CC15F}"/>
              </a:ext>
            </a:extLst>
          </p:cNvPr>
          <p:cNvSpPr>
            <a:spLocks noGrp="1"/>
          </p:cNvSpPr>
          <p:nvPr>
            <p:ph type="body" sz="quarter" idx="12"/>
          </p:nvPr>
        </p:nvSpPr>
        <p:spPr>
          <a:xfrm>
            <a:off x="366086" y="1631679"/>
            <a:ext cx="4931139" cy="1443324"/>
          </a:xfrm>
        </p:spPr>
        <p:txBody>
          <a:bodyPr>
            <a:normAutofit/>
          </a:bodyPr>
          <a:lstStyle/>
          <a:p>
            <a:pPr marL="342900" indent="-342900">
              <a:buFont typeface="Arial" panose="020B0604020202020204" pitchFamily="34" charset="0"/>
              <a:buChar char="•"/>
            </a:pPr>
            <a:r>
              <a:rPr lang="en-US" sz="1800"/>
              <a:t>Principal Investigators (and Co-PI’s) must be:</a:t>
            </a:r>
          </a:p>
          <a:p>
            <a:pPr marL="1028700" lvl="1" indent="-342900"/>
            <a:r>
              <a:rPr lang="en-US" sz="1600">
                <a:solidFill>
                  <a:schemeClr val="bg1"/>
                </a:solidFill>
              </a:rPr>
              <a:t>A Full-time UNT faculty member </a:t>
            </a:r>
            <a:endParaRPr lang="en-US" sz="1600">
              <a:solidFill>
                <a:schemeClr val="bg1"/>
              </a:solidFill>
              <a:cs typeface="Calibri"/>
            </a:endParaRPr>
          </a:p>
          <a:p>
            <a:pPr marL="1028700" lvl="1" indent="-342900"/>
            <a:r>
              <a:rPr lang="en-US" sz="1600">
                <a:solidFill>
                  <a:schemeClr val="bg1"/>
                </a:solidFill>
              </a:rPr>
              <a:t>A Full-time staff employee whose job responsibilities include conducting human subjects research</a:t>
            </a:r>
            <a:endParaRPr lang="en-US" sz="1600">
              <a:solidFill>
                <a:schemeClr val="bg1"/>
              </a:solidFill>
              <a:cs typeface="Calibri"/>
            </a:endParaRPr>
          </a:p>
          <a:p>
            <a:endParaRPr lang="en-US" sz="1800"/>
          </a:p>
        </p:txBody>
      </p:sp>
      <p:sp>
        <p:nvSpPr>
          <p:cNvPr id="4" name="TextBox 3">
            <a:extLst>
              <a:ext uri="{FF2B5EF4-FFF2-40B4-BE49-F238E27FC236}">
                <a16:creationId xmlns:a16="http://schemas.microsoft.com/office/drawing/2014/main" id="{7A3A952F-FC57-CCC1-C3BF-2261A3E82F54}"/>
              </a:ext>
            </a:extLst>
          </p:cNvPr>
          <p:cNvSpPr txBox="1"/>
          <p:nvPr/>
        </p:nvSpPr>
        <p:spPr>
          <a:xfrm>
            <a:off x="366086" y="740677"/>
            <a:ext cx="9051923" cy="461665"/>
          </a:xfrm>
          <a:prstGeom prst="rect">
            <a:avLst/>
          </a:prstGeom>
          <a:noFill/>
        </p:spPr>
        <p:txBody>
          <a:bodyPr wrap="square" rtlCol="0">
            <a:spAutoFit/>
          </a:bodyPr>
          <a:lstStyle/>
          <a:p>
            <a:r>
              <a:rPr lang="en-US" sz="2400"/>
              <a:t>“Who can be a Principal Investigator on an IRB at UNT?”</a:t>
            </a:r>
          </a:p>
        </p:txBody>
      </p:sp>
      <p:sp>
        <p:nvSpPr>
          <p:cNvPr id="6" name="TextBox 5">
            <a:extLst>
              <a:ext uri="{FF2B5EF4-FFF2-40B4-BE49-F238E27FC236}">
                <a16:creationId xmlns:a16="http://schemas.microsoft.com/office/drawing/2014/main" id="{768317B6-992A-4DE6-7C9C-077DBFB9FA40}"/>
              </a:ext>
            </a:extLst>
          </p:cNvPr>
          <p:cNvSpPr txBox="1"/>
          <p:nvPr/>
        </p:nvSpPr>
        <p:spPr>
          <a:xfrm>
            <a:off x="72107" y="4557422"/>
            <a:ext cx="5861304" cy="861774"/>
          </a:xfrm>
          <a:prstGeom prst="rect">
            <a:avLst/>
          </a:prstGeom>
          <a:noFill/>
        </p:spPr>
        <p:txBody>
          <a:bodyPr wrap="square" rtlCol="0">
            <a:spAutoFit/>
          </a:bodyPr>
          <a:lstStyle/>
          <a:p>
            <a:pPr algn="ctr"/>
            <a:r>
              <a:rPr lang="en-US" sz="1600">
                <a:solidFill>
                  <a:schemeClr val="bg1"/>
                </a:solidFill>
              </a:rPr>
              <a:t>*May provide a letter or email from your Department Chair that acknowledges your research endeavors. </a:t>
            </a:r>
            <a:endParaRPr lang="en-US" sz="1600">
              <a:solidFill>
                <a:schemeClr val="bg1"/>
              </a:solidFill>
              <a:cs typeface="Calibri"/>
            </a:endParaRPr>
          </a:p>
          <a:p>
            <a:endParaRPr lang="en-US"/>
          </a:p>
        </p:txBody>
      </p:sp>
      <p:pic>
        <p:nvPicPr>
          <p:cNvPr id="7" name="Picture 1" descr="Scientist">
            <a:extLst>
              <a:ext uri="{FF2B5EF4-FFF2-40B4-BE49-F238E27FC236}">
                <a16:creationId xmlns:a16="http://schemas.microsoft.com/office/drawing/2014/main" id="{3A540972-23E0-5A06-81A3-04D219A5FDEA}"/>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887" r="17442"/>
          <a:stretch>
            <a:fillRect/>
          </a:stretch>
        </p:blipFill>
        <p:spPr bwMode="auto">
          <a:xfrm>
            <a:off x="6026870" y="1202342"/>
            <a:ext cx="6165130" cy="4424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932ACF-2856-3EFA-AC8B-78E5791E5D66}"/>
              </a:ext>
            </a:extLst>
          </p:cNvPr>
          <p:cNvSpPr txBox="1"/>
          <p:nvPr/>
        </p:nvSpPr>
        <p:spPr>
          <a:xfrm>
            <a:off x="10113759" y="5627077"/>
            <a:ext cx="2171700" cy="184666"/>
          </a:xfrm>
          <a:prstGeom prst="rect">
            <a:avLst/>
          </a:prstGeom>
          <a:noFill/>
        </p:spPr>
        <p:txBody>
          <a:bodyPr wrap="square" rtlCol="0">
            <a:spAutoFit/>
          </a:bodyPr>
          <a:lstStyle/>
          <a:p>
            <a:pPr marL="0" marR="0">
              <a:spcBef>
                <a:spcPts val="0"/>
              </a:spcBef>
              <a:spcAft>
                <a:spcPts val="0"/>
              </a:spcAft>
            </a:pPr>
            <a:r>
              <a:rPr lang="en-US" sz="600" u="none" strike="noStrike">
                <a:solidFill>
                  <a:srgbClr val="3E58E1"/>
                </a:solidFill>
                <a:effectLst/>
                <a:latin typeface="Arial" panose="020B0604020202020204" pitchFamily="34" charset="0"/>
                <a:ea typeface="Calibri" panose="020F0502020204030204" pitchFamily="34" charset="0"/>
                <a:hlinkClick r:id="rId4"/>
              </a:rPr>
              <a:t>"Scientist"</a:t>
            </a:r>
            <a:r>
              <a:rPr lang="en-US" sz="600">
                <a:solidFill>
                  <a:srgbClr val="333333"/>
                </a:solidFill>
                <a:effectLst/>
                <a:latin typeface="Arial" panose="020B0604020202020204" pitchFamily="34" charset="0"/>
                <a:ea typeface="Calibri" panose="020F0502020204030204" pitchFamily="34" charset="0"/>
              </a:rPr>
              <a:t> by </a:t>
            </a:r>
            <a:r>
              <a:rPr lang="en-US" sz="600" u="none" strike="noStrike" err="1">
                <a:solidFill>
                  <a:srgbClr val="3E58E1"/>
                </a:solidFill>
                <a:effectLst/>
                <a:latin typeface="Arial" panose="020B0604020202020204" pitchFamily="34" charset="0"/>
                <a:ea typeface="Calibri" panose="020F0502020204030204" pitchFamily="34" charset="0"/>
                <a:hlinkClick r:id="rId5"/>
              </a:rPr>
              <a:t>stavos</a:t>
            </a:r>
            <a:r>
              <a:rPr lang="en-US" sz="600">
                <a:solidFill>
                  <a:srgbClr val="333333"/>
                </a:solidFill>
                <a:effectLst/>
                <a:latin typeface="Arial" panose="020B0604020202020204" pitchFamily="34" charset="0"/>
                <a:ea typeface="Calibri" panose="020F0502020204030204" pitchFamily="34" charset="0"/>
              </a:rPr>
              <a:t> is licensed under </a:t>
            </a:r>
            <a:r>
              <a:rPr lang="en-US" sz="600" u="none" strike="noStrike">
                <a:solidFill>
                  <a:srgbClr val="3E58E1"/>
                </a:solidFill>
                <a:effectLst/>
                <a:latin typeface="Arial" panose="020B0604020202020204" pitchFamily="34" charset="0"/>
                <a:ea typeface="Calibri" panose="020F0502020204030204" pitchFamily="34" charset="0"/>
                <a:hlinkClick r:id="rId6"/>
              </a:rPr>
              <a:t>CC BY-NC-ND 2.0</a:t>
            </a:r>
            <a:endParaRPr lang="en-US" sz="600">
              <a:effectLst/>
              <a:latin typeface="Calibri" panose="020F0502020204030204" pitchFamily="34" charset="0"/>
              <a:ea typeface="Calibri" panose="020F0502020204030204" pitchFamily="34" charset="0"/>
            </a:endParaRPr>
          </a:p>
        </p:txBody>
      </p:sp>
      <p:sp>
        <p:nvSpPr>
          <p:cNvPr id="9" name="Text Placeholder 1">
            <a:extLst>
              <a:ext uri="{FF2B5EF4-FFF2-40B4-BE49-F238E27FC236}">
                <a16:creationId xmlns:a16="http://schemas.microsoft.com/office/drawing/2014/main" id="{E4729481-9EE1-3FAE-883A-1A89256A63E4}"/>
              </a:ext>
            </a:extLst>
          </p:cNvPr>
          <p:cNvSpPr txBox="1">
            <a:spLocks/>
          </p:cNvSpPr>
          <p:nvPr/>
        </p:nvSpPr>
        <p:spPr>
          <a:xfrm>
            <a:off x="366086" y="209898"/>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141860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7851C-C083-A26A-8C52-7390B9909201}"/>
              </a:ext>
            </a:extLst>
          </p:cNvPr>
          <p:cNvSpPr txBox="1"/>
          <p:nvPr/>
        </p:nvSpPr>
        <p:spPr>
          <a:xfrm>
            <a:off x="366086" y="740677"/>
            <a:ext cx="9051923" cy="461665"/>
          </a:xfrm>
          <a:prstGeom prst="rect">
            <a:avLst/>
          </a:prstGeom>
          <a:noFill/>
        </p:spPr>
        <p:txBody>
          <a:bodyPr wrap="square" rtlCol="0">
            <a:spAutoFit/>
          </a:bodyPr>
          <a:lstStyle/>
          <a:p>
            <a:r>
              <a:rPr lang="en-US" sz="2400"/>
              <a:t>“How can I prepare my study for IRB submission?”</a:t>
            </a:r>
          </a:p>
        </p:txBody>
      </p:sp>
      <p:pic>
        <p:nvPicPr>
          <p:cNvPr id="6" name="Picture 5">
            <a:extLst>
              <a:ext uri="{FF2B5EF4-FFF2-40B4-BE49-F238E27FC236}">
                <a16:creationId xmlns:a16="http://schemas.microsoft.com/office/drawing/2014/main" id="{0AA0A03C-0A85-D975-FCB1-A29AC52CEAA4}"/>
              </a:ext>
            </a:extLst>
          </p:cNvPr>
          <p:cNvPicPr>
            <a:picLocks noChangeAspect="1"/>
          </p:cNvPicPr>
          <p:nvPr/>
        </p:nvPicPr>
        <p:blipFill>
          <a:blip r:embed="rId3"/>
          <a:stretch>
            <a:fillRect/>
          </a:stretch>
        </p:blipFill>
        <p:spPr>
          <a:xfrm>
            <a:off x="8963046" y="3535016"/>
            <a:ext cx="3228954" cy="3322984"/>
          </a:xfrm>
          <a:prstGeom prst="rect">
            <a:avLst/>
          </a:prstGeom>
        </p:spPr>
      </p:pic>
      <p:pic>
        <p:nvPicPr>
          <p:cNvPr id="11" name="Picture 10" descr="A picture containing food, flower&#10;&#10;Description automatically generated">
            <a:extLst>
              <a:ext uri="{FF2B5EF4-FFF2-40B4-BE49-F238E27FC236}">
                <a16:creationId xmlns:a16="http://schemas.microsoft.com/office/drawing/2014/main" id="{DF2F8486-C4F0-8708-51D6-3834F9AA5B0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837473B0-CC2E-450A-ABE3-18F120FF3D39}">
                <a1611:picAttrSrcUrl xmlns:a1611="http://schemas.microsoft.com/office/drawing/2016/11/main" r:id="rId6"/>
              </a:ext>
            </a:extLst>
          </a:blip>
          <a:stretch>
            <a:fillRect/>
          </a:stretch>
        </p:blipFill>
        <p:spPr>
          <a:xfrm>
            <a:off x="6096000" y="1211523"/>
            <a:ext cx="2867046" cy="4353941"/>
          </a:xfrm>
          <a:prstGeom prst="rect">
            <a:avLst/>
          </a:prstGeom>
          <a:solidFill>
            <a:srgbClr val="007B3B"/>
          </a:solidFill>
        </p:spPr>
      </p:pic>
      <p:sp>
        <p:nvSpPr>
          <p:cNvPr id="12" name="TextBox 11">
            <a:extLst>
              <a:ext uri="{FF2B5EF4-FFF2-40B4-BE49-F238E27FC236}">
                <a16:creationId xmlns:a16="http://schemas.microsoft.com/office/drawing/2014/main" id="{B9394BB7-A121-925C-C37A-B0E9F65ECB59}"/>
              </a:ext>
            </a:extLst>
          </p:cNvPr>
          <p:cNvSpPr txBox="1"/>
          <p:nvPr/>
        </p:nvSpPr>
        <p:spPr>
          <a:xfrm>
            <a:off x="7089874" y="5480826"/>
            <a:ext cx="1770662" cy="169277"/>
          </a:xfrm>
          <a:prstGeom prst="rect">
            <a:avLst/>
          </a:prstGeom>
          <a:noFill/>
        </p:spPr>
        <p:txBody>
          <a:bodyPr wrap="square" rtlCol="0">
            <a:spAutoFit/>
          </a:bodyPr>
          <a:lstStyle/>
          <a:p>
            <a:r>
              <a:rPr lang="en-US" sz="500">
                <a:hlinkClick r:id="rId6" tooltip="http://theswirlworld.com/2013/04/06/15-things-to-give-up/"/>
              </a:rPr>
              <a:t>This Photo</a:t>
            </a:r>
            <a:r>
              <a:rPr lang="en-US" sz="500"/>
              <a:t> by Unknown Author is licensed under </a:t>
            </a:r>
            <a:r>
              <a:rPr lang="en-US" sz="500">
                <a:hlinkClick r:id="rId7" tooltip="https://creativecommons.org/licenses/by-nd/3.0/"/>
              </a:rPr>
              <a:t>CC BY-ND</a:t>
            </a:r>
            <a:endParaRPr lang="en-US" sz="500"/>
          </a:p>
        </p:txBody>
      </p:sp>
      <p:sp>
        <p:nvSpPr>
          <p:cNvPr id="8" name="TextBox 7">
            <a:extLst>
              <a:ext uri="{FF2B5EF4-FFF2-40B4-BE49-F238E27FC236}">
                <a16:creationId xmlns:a16="http://schemas.microsoft.com/office/drawing/2014/main" id="{984A86E3-092B-F353-B893-BFD23AEFAF35}"/>
              </a:ext>
            </a:extLst>
          </p:cNvPr>
          <p:cNvSpPr txBox="1"/>
          <p:nvPr/>
        </p:nvSpPr>
        <p:spPr>
          <a:xfrm>
            <a:off x="6788073" y="1186891"/>
            <a:ext cx="2374263" cy="1323439"/>
          </a:xfrm>
          <a:prstGeom prst="rect">
            <a:avLst/>
          </a:prstGeom>
          <a:noFill/>
        </p:spPr>
        <p:txBody>
          <a:bodyPr wrap="square" rtlCol="0">
            <a:spAutoFit/>
          </a:bodyPr>
          <a:lstStyle/>
          <a:p>
            <a:pPr algn="ctr"/>
            <a:r>
              <a:rPr lang="en-US" sz="2000" b="1"/>
              <a:t>Please use our </a:t>
            </a:r>
          </a:p>
          <a:p>
            <a:pPr algn="ctr"/>
            <a:r>
              <a:rPr lang="en-US" sz="2000" b="1"/>
              <a:t>UNT IRB </a:t>
            </a:r>
          </a:p>
          <a:p>
            <a:pPr algn="ctr"/>
            <a:r>
              <a:rPr lang="en-US" sz="2000" b="1"/>
              <a:t>templates and guides!</a:t>
            </a:r>
            <a:endParaRPr lang="en-US" sz="1600" b="1"/>
          </a:p>
        </p:txBody>
      </p:sp>
      <p:cxnSp>
        <p:nvCxnSpPr>
          <p:cNvPr id="14" name="Connector: Curved 13">
            <a:extLst>
              <a:ext uri="{FF2B5EF4-FFF2-40B4-BE49-F238E27FC236}">
                <a16:creationId xmlns:a16="http://schemas.microsoft.com/office/drawing/2014/main" id="{07A99A52-6E41-ECC3-D328-C30CD2DA298F}"/>
              </a:ext>
            </a:extLst>
          </p:cNvPr>
          <p:cNvCxnSpPr>
            <a:cxnSpLocks/>
            <a:endCxn id="6" idx="0"/>
          </p:cNvCxnSpPr>
          <p:nvPr/>
        </p:nvCxnSpPr>
        <p:spPr>
          <a:xfrm>
            <a:off x="8719127" y="1690255"/>
            <a:ext cx="1858396" cy="1844761"/>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3" name="Text Placeholder 1">
            <a:extLst>
              <a:ext uri="{FF2B5EF4-FFF2-40B4-BE49-F238E27FC236}">
                <a16:creationId xmlns:a16="http://schemas.microsoft.com/office/drawing/2014/main" id="{A268EE15-1551-22EF-2210-7EA7ED174A76}"/>
              </a:ext>
            </a:extLst>
          </p:cNvPr>
          <p:cNvSpPr txBox="1">
            <a:spLocks/>
          </p:cNvSpPr>
          <p:nvPr/>
        </p:nvSpPr>
        <p:spPr>
          <a:xfrm>
            <a:off x="366087" y="248131"/>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
        <p:nvSpPr>
          <p:cNvPr id="10" name="TextBox 9">
            <a:extLst>
              <a:ext uri="{FF2B5EF4-FFF2-40B4-BE49-F238E27FC236}">
                <a16:creationId xmlns:a16="http://schemas.microsoft.com/office/drawing/2014/main" id="{E11838EA-33F5-4A7C-3184-735E89457D77}"/>
              </a:ext>
            </a:extLst>
          </p:cNvPr>
          <p:cNvSpPr txBox="1"/>
          <p:nvPr/>
        </p:nvSpPr>
        <p:spPr>
          <a:xfrm>
            <a:off x="52822" y="1202342"/>
            <a:ext cx="5914793" cy="4278094"/>
          </a:xfrm>
          <a:prstGeom prst="rect">
            <a:avLst/>
          </a:prstGeom>
          <a:noFill/>
        </p:spPr>
        <p:txBody>
          <a:bodyPr wrap="square" rtlCol="0">
            <a:spAutoFit/>
          </a:bodyPr>
          <a:lstStyle/>
          <a:p>
            <a:r>
              <a:rPr lang="en-US" sz="2000" b="1">
                <a:solidFill>
                  <a:schemeClr val="bg1"/>
                </a:solidFill>
              </a:rPr>
              <a:t>Plan ahead! </a:t>
            </a:r>
          </a:p>
          <a:p>
            <a:endParaRPr lang="en-US" sz="2000" b="1">
              <a:solidFill>
                <a:schemeClr val="bg1"/>
              </a:solidFill>
            </a:endParaRPr>
          </a:p>
          <a:p>
            <a:pPr marL="342900" indent="-342900">
              <a:buFont typeface="Arial" panose="020B0604020202020204" pitchFamily="34" charset="0"/>
              <a:buChar char="•"/>
            </a:pPr>
            <a:r>
              <a:rPr lang="en-US" sz="1600">
                <a:solidFill>
                  <a:schemeClr val="bg1"/>
                </a:solidFill>
              </a:rPr>
              <a:t>Timeline will depend on the volume of submissions received by the IRB office. </a:t>
            </a:r>
          </a:p>
          <a:p>
            <a:pPr marL="342900" indent="-342900">
              <a:buFont typeface="Arial" panose="020B0604020202020204" pitchFamily="34" charset="0"/>
              <a:buChar char="•"/>
            </a:pPr>
            <a:r>
              <a:rPr lang="en-US" sz="1600" b="1" u="sng">
                <a:solidFill>
                  <a:schemeClr val="bg1"/>
                </a:solidFill>
              </a:rPr>
              <a:t>Protocols that are incomplete or lack details will be returned.</a:t>
            </a:r>
          </a:p>
          <a:p>
            <a:endParaRPr lang="en-US" sz="1600">
              <a:solidFill>
                <a:schemeClr val="bg1"/>
              </a:solidFill>
            </a:endParaRPr>
          </a:p>
          <a:p>
            <a:r>
              <a:rPr lang="en-US" sz="2000" b="1">
                <a:solidFill>
                  <a:schemeClr val="bg1"/>
                </a:solidFill>
              </a:rPr>
              <a:t>Gather all your attachments. </a:t>
            </a:r>
          </a:p>
          <a:p>
            <a:endParaRPr lang="en-US" sz="2000" b="1">
              <a:solidFill>
                <a:schemeClr val="bg1"/>
              </a:solidFill>
            </a:endParaRPr>
          </a:p>
          <a:p>
            <a:pPr marL="285750" indent="-285750">
              <a:buFont typeface="Arial" panose="020B0604020202020204" pitchFamily="34" charset="0"/>
              <a:buChar char="•"/>
            </a:pPr>
            <a:r>
              <a:rPr lang="en-US" sz="1600">
                <a:solidFill>
                  <a:schemeClr val="bg1"/>
                </a:solidFill>
              </a:rPr>
              <a:t>Informed Consent Forms/Alteration of informed consent</a:t>
            </a:r>
          </a:p>
          <a:p>
            <a:pPr marL="285750" indent="-285750">
              <a:buFont typeface="Arial" panose="020B0604020202020204" pitchFamily="34" charset="0"/>
              <a:buChar char="•"/>
            </a:pPr>
            <a:r>
              <a:rPr lang="en-US" sz="1600">
                <a:solidFill>
                  <a:schemeClr val="bg1"/>
                </a:solidFill>
              </a:rPr>
              <a:t>Surveys/Questionnaires, interview scripts, and intervention protocols.</a:t>
            </a:r>
          </a:p>
          <a:p>
            <a:pPr marL="285750" indent="-285750">
              <a:buFont typeface="Arial" panose="020B0604020202020204" pitchFamily="34" charset="0"/>
              <a:buChar char="•"/>
            </a:pPr>
            <a:r>
              <a:rPr lang="en-US" sz="1600">
                <a:solidFill>
                  <a:schemeClr val="bg1"/>
                </a:solidFill>
              </a:rPr>
              <a:t>CITI Training Certificates – Renew every 3 years</a:t>
            </a:r>
          </a:p>
          <a:p>
            <a:pPr marL="742950" lvl="1" indent="-285750">
              <a:buFont typeface="Arial" panose="020B0604020202020204" pitchFamily="34" charset="0"/>
              <a:buChar char="•"/>
            </a:pPr>
            <a:r>
              <a:rPr lang="en-US" sz="1600">
                <a:solidFill>
                  <a:schemeClr val="bg1"/>
                </a:solidFill>
              </a:rPr>
              <a:t>Social Behavioral/Biomedical/RCR</a:t>
            </a:r>
          </a:p>
          <a:p>
            <a:pPr marL="285750" indent="-285750">
              <a:buFont typeface="Arial" panose="020B0604020202020204" pitchFamily="34" charset="0"/>
              <a:buChar char="•"/>
            </a:pPr>
            <a:r>
              <a:rPr lang="en-US" sz="1600">
                <a:solidFill>
                  <a:schemeClr val="bg1"/>
                </a:solidFill>
              </a:rPr>
              <a:t>Scope of work for any proposal for internal or external funding for the study.</a:t>
            </a:r>
          </a:p>
          <a:p>
            <a:pPr marL="285750" indent="-285750">
              <a:buFont typeface="Arial" panose="020B0604020202020204" pitchFamily="34" charset="0"/>
              <a:buChar char="•"/>
            </a:pPr>
            <a:r>
              <a:rPr lang="en-US" sz="1600">
                <a:solidFill>
                  <a:schemeClr val="bg1"/>
                </a:solidFill>
              </a:rPr>
              <a:t>Recruitment Materials</a:t>
            </a:r>
          </a:p>
        </p:txBody>
      </p:sp>
    </p:spTree>
    <p:extLst>
      <p:ext uri="{BB962C8B-B14F-4D97-AF65-F5344CB8AC3E}">
        <p14:creationId xmlns:p14="http://schemas.microsoft.com/office/powerpoint/2010/main" val="27961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30C6D64-85EB-6E3A-379D-78576228B297}"/>
              </a:ext>
            </a:extLst>
          </p:cNvPr>
          <p:cNvPicPr>
            <a:picLocks noChangeAspect="1"/>
          </p:cNvPicPr>
          <p:nvPr/>
        </p:nvPicPr>
        <p:blipFill>
          <a:blip r:embed="rId2"/>
          <a:stretch>
            <a:fillRect/>
          </a:stretch>
        </p:blipFill>
        <p:spPr>
          <a:xfrm>
            <a:off x="8959234" y="3587377"/>
            <a:ext cx="3180398" cy="3180398"/>
          </a:xfrm>
          <a:prstGeom prst="rect">
            <a:avLst/>
          </a:prstGeom>
          <a:noFill/>
          <a:ln>
            <a:noFill/>
          </a:ln>
        </p:spPr>
      </p:pic>
      <p:sp>
        <p:nvSpPr>
          <p:cNvPr id="2" name="Text Placeholder 1">
            <a:extLst>
              <a:ext uri="{FF2B5EF4-FFF2-40B4-BE49-F238E27FC236}">
                <a16:creationId xmlns:a16="http://schemas.microsoft.com/office/drawing/2014/main" id="{179742E2-C0AD-994F-A44F-B37B0E2830FD}"/>
              </a:ext>
            </a:extLst>
          </p:cNvPr>
          <p:cNvSpPr>
            <a:spLocks noGrp="1"/>
          </p:cNvSpPr>
          <p:nvPr>
            <p:ph type="body" sz="quarter" idx="24"/>
          </p:nvPr>
        </p:nvSpPr>
        <p:spPr>
          <a:xfrm>
            <a:off x="2527342" y="3726160"/>
            <a:ext cx="1105322" cy="355282"/>
          </a:xfrm>
        </p:spPr>
        <p:txBody>
          <a:bodyPr>
            <a:normAutofit lnSpcReduction="10000"/>
          </a:bodyPr>
          <a:lstStyle/>
          <a:p>
            <a:r>
              <a:rPr lang="en-US"/>
              <a:t>Respond</a:t>
            </a:r>
          </a:p>
        </p:txBody>
      </p:sp>
      <p:sp>
        <p:nvSpPr>
          <p:cNvPr id="3" name="Text Placeholder 2">
            <a:extLst>
              <a:ext uri="{FF2B5EF4-FFF2-40B4-BE49-F238E27FC236}">
                <a16:creationId xmlns:a16="http://schemas.microsoft.com/office/drawing/2014/main" id="{CB0DB0A0-21DC-3541-B206-D4BE338A725F}"/>
              </a:ext>
            </a:extLst>
          </p:cNvPr>
          <p:cNvSpPr>
            <a:spLocks noGrp="1"/>
          </p:cNvSpPr>
          <p:nvPr>
            <p:ph type="body" sz="quarter" idx="25"/>
          </p:nvPr>
        </p:nvSpPr>
        <p:spPr>
          <a:xfrm>
            <a:off x="2132031" y="4204598"/>
            <a:ext cx="2002155" cy="2523804"/>
          </a:xfrm>
        </p:spPr>
        <p:txBody>
          <a:bodyPr/>
          <a:lstStyle/>
          <a:p>
            <a:r>
              <a:rPr lang="en-US" sz="1200">
                <a:solidFill>
                  <a:srgbClr val="004A24"/>
                </a:solidFill>
              </a:rPr>
              <a:t>Please complete the revisions in their entirety ASAP and resubmit the revised documents within the Cayuse IRB System.</a:t>
            </a:r>
          </a:p>
          <a:p>
            <a:endParaRPr lang="en-US" sz="1200">
              <a:solidFill>
                <a:srgbClr val="004A24"/>
              </a:solidFill>
            </a:endParaRPr>
          </a:p>
          <a:p>
            <a:endParaRPr lang="en-US"/>
          </a:p>
        </p:txBody>
      </p:sp>
      <p:sp>
        <p:nvSpPr>
          <p:cNvPr id="4" name="Text Placeholder 3">
            <a:extLst>
              <a:ext uri="{FF2B5EF4-FFF2-40B4-BE49-F238E27FC236}">
                <a16:creationId xmlns:a16="http://schemas.microsoft.com/office/drawing/2014/main" id="{C7AB6677-4B4C-3248-8A5B-29702FC01C83}"/>
              </a:ext>
            </a:extLst>
          </p:cNvPr>
          <p:cNvSpPr>
            <a:spLocks noGrp="1"/>
          </p:cNvSpPr>
          <p:nvPr>
            <p:ph type="body" sz="quarter" idx="26"/>
          </p:nvPr>
        </p:nvSpPr>
        <p:spPr>
          <a:xfrm>
            <a:off x="2712604" y="2914187"/>
            <a:ext cx="732155" cy="732155"/>
          </a:xfrm>
          <a:solidFill>
            <a:srgbClr val="007B3B"/>
          </a:solidFill>
        </p:spPr>
        <p:txBody>
          <a:bodyPr/>
          <a:lstStyle/>
          <a:p>
            <a:endParaRPr lang="en-US"/>
          </a:p>
        </p:txBody>
      </p:sp>
      <p:sp>
        <p:nvSpPr>
          <p:cNvPr id="5" name="Text Placeholder 4">
            <a:extLst>
              <a:ext uri="{FF2B5EF4-FFF2-40B4-BE49-F238E27FC236}">
                <a16:creationId xmlns:a16="http://schemas.microsoft.com/office/drawing/2014/main" id="{1FC55789-BECC-DD44-8E62-C67C6F946D7C}"/>
              </a:ext>
            </a:extLst>
          </p:cNvPr>
          <p:cNvSpPr>
            <a:spLocks noGrp="1"/>
          </p:cNvSpPr>
          <p:nvPr>
            <p:ph type="body" sz="quarter" idx="30"/>
          </p:nvPr>
        </p:nvSpPr>
        <p:spPr>
          <a:xfrm>
            <a:off x="-7381" y="3752023"/>
            <a:ext cx="2354699" cy="329419"/>
          </a:xfrm>
        </p:spPr>
        <p:txBody>
          <a:bodyPr>
            <a:noAutofit/>
          </a:bodyPr>
          <a:lstStyle/>
          <a:p>
            <a:pPr algn="ctr"/>
            <a:r>
              <a:rPr lang="en-US"/>
              <a:t>Analyst Pre-Review</a:t>
            </a:r>
          </a:p>
        </p:txBody>
      </p:sp>
      <p:sp>
        <p:nvSpPr>
          <p:cNvPr id="6" name="Text Placeholder 5">
            <a:extLst>
              <a:ext uri="{FF2B5EF4-FFF2-40B4-BE49-F238E27FC236}">
                <a16:creationId xmlns:a16="http://schemas.microsoft.com/office/drawing/2014/main" id="{6C4FD804-644D-B34F-B30F-61B5B057CBAD}"/>
              </a:ext>
            </a:extLst>
          </p:cNvPr>
          <p:cNvSpPr>
            <a:spLocks noGrp="1"/>
          </p:cNvSpPr>
          <p:nvPr>
            <p:ph type="body" sz="quarter" idx="31"/>
          </p:nvPr>
        </p:nvSpPr>
        <p:spPr>
          <a:xfrm>
            <a:off x="181712" y="4204166"/>
            <a:ext cx="1841404" cy="2490701"/>
          </a:xfrm>
        </p:spPr>
        <p:txBody>
          <a:bodyPr>
            <a:normAutofit/>
          </a:bodyPr>
          <a:lstStyle/>
          <a:p>
            <a:r>
              <a:rPr lang="en-US" sz="1200">
                <a:solidFill>
                  <a:srgbClr val="004A24"/>
                </a:solidFill>
              </a:rPr>
              <a:t>Research Compliance Analysts will conduct an initial review.</a:t>
            </a:r>
          </a:p>
          <a:p>
            <a:r>
              <a:rPr lang="en-US" sz="1200">
                <a:solidFill>
                  <a:srgbClr val="004A24"/>
                </a:solidFill>
              </a:rPr>
              <a:t>If revisions are needed, we will return the study to you in the Cayuse IRB System for edits. </a:t>
            </a:r>
          </a:p>
          <a:p>
            <a:endParaRPr lang="en-US"/>
          </a:p>
        </p:txBody>
      </p:sp>
      <p:sp>
        <p:nvSpPr>
          <p:cNvPr id="7" name="Text Placeholder 6">
            <a:extLst>
              <a:ext uri="{FF2B5EF4-FFF2-40B4-BE49-F238E27FC236}">
                <a16:creationId xmlns:a16="http://schemas.microsoft.com/office/drawing/2014/main" id="{E6453FAD-CB6C-1F43-9A2A-67F12504B256}"/>
              </a:ext>
            </a:extLst>
          </p:cNvPr>
          <p:cNvSpPr>
            <a:spLocks noGrp="1"/>
          </p:cNvSpPr>
          <p:nvPr>
            <p:ph type="body" sz="quarter" idx="32"/>
          </p:nvPr>
        </p:nvSpPr>
        <p:spPr>
          <a:xfrm>
            <a:off x="704692" y="2923478"/>
            <a:ext cx="732155" cy="732155"/>
          </a:xfrm>
          <a:solidFill>
            <a:srgbClr val="007B3B"/>
          </a:solidFill>
        </p:spPr>
        <p:txBody>
          <a:bodyPr/>
          <a:lstStyle/>
          <a:p>
            <a:endParaRPr lang="en-US"/>
          </a:p>
        </p:txBody>
      </p:sp>
      <p:sp>
        <p:nvSpPr>
          <p:cNvPr id="8" name="Text Placeholder 7">
            <a:extLst>
              <a:ext uri="{FF2B5EF4-FFF2-40B4-BE49-F238E27FC236}">
                <a16:creationId xmlns:a16="http://schemas.microsoft.com/office/drawing/2014/main" id="{5F07DDAA-2D8A-7B4A-84B5-19A4F119552A}"/>
              </a:ext>
            </a:extLst>
          </p:cNvPr>
          <p:cNvSpPr>
            <a:spLocks noGrp="1"/>
          </p:cNvSpPr>
          <p:nvPr>
            <p:ph type="body" sz="quarter" idx="33"/>
          </p:nvPr>
        </p:nvSpPr>
        <p:spPr>
          <a:xfrm>
            <a:off x="6738893" y="3726160"/>
            <a:ext cx="2553204" cy="355282"/>
          </a:xfrm>
        </p:spPr>
        <p:txBody>
          <a:bodyPr>
            <a:normAutofit lnSpcReduction="10000"/>
          </a:bodyPr>
          <a:lstStyle/>
          <a:p>
            <a:r>
              <a:rPr lang="en-US"/>
              <a:t>Approval Documents</a:t>
            </a:r>
          </a:p>
        </p:txBody>
      </p:sp>
      <p:sp>
        <p:nvSpPr>
          <p:cNvPr id="9" name="Text Placeholder 8">
            <a:extLst>
              <a:ext uri="{FF2B5EF4-FFF2-40B4-BE49-F238E27FC236}">
                <a16:creationId xmlns:a16="http://schemas.microsoft.com/office/drawing/2014/main" id="{51522FB9-AD7F-244C-8422-58CFC8D74510}"/>
              </a:ext>
            </a:extLst>
          </p:cNvPr>
          <p:cNvSpPr>
            <a:spLocks noGrp="1"/>
          </p:cNvSpPr>
          <p:nvPr>
            <p:ph type="body" sz="quarter" idx="34"/>
          </p:nvPr>
        </p:nvSpPr>
        <p:spPr>
          <a:xfrm>
            <a:off x="6843873" y="4214128"/>
            <a:ext cx="2343245" cy="2591778"/>
          </a:xfrm>
        </p:spPr>
        <p:txBody>
          <a:bodyPr>
            <a:normAutofit/>
          </a:bodyPr>
          <a:lstStyle/>
          <a:p>
            <a:r>
              <a:rPr lang="en-US">
                <a:solidFill>
                  <a:srgbClr val="004A24"/>
                </a:solidFill>
              </a:rPr>
              <a:t>Once you have satisfied all necessary requirements, and approval is issued, we will:</a:t>
            </a:r>
          </a:p>
          <a:p>
            <a:pPr marL="171450" indent="-171450">
              <a:buFont typeface="Arial" panose="020B0604020202020204" pitchFamily="34" charset="0"/>
              <a:buChar char="•"/>
            </a:pPr>
            <a:r>
              <a:rPr lang="en-US">
                <a:solidFill>
                  <a:srgbClr val="004A24"/>
                </a:solidFill>
              </a:rPr>
              <a:t>Email study contacts a copy of the Approval Letter</a:t>
            </a:r>
          </a:p>
          <a:p>
            <a:pPr marL="171450" indent="-171450">
              <a:buFont typeface="Arial" panose="020B0604020202020204" pitchFamily="34" charset="0"/>
              <a:buChar char="•"/>
            </a:pPr>
            <a:r>
              <a:rPr lang="en-US">
                <a:solidFill>
                  <a:srgbClr val="004A24"/>
                </a:solidFill>
              </a:rPr>
              <a:t>Attach your stamped informed consent document to your Cayuse IRB Study</a:t>
            </a:r>
          </a:p>
          <a:p>
            <a:endParaRPr lang="en-US"/>
          </a:p>
        </p:txBody>
      </p:sp>
      <p:sp>
        <p:nvSpPr>
          <p:cNvPr id="10" name="Text Placeholder 9">
            <a:extLst>
              <a:ext uri="{FF2B5EF4-FFF2-40B4-BE49-F238E27FC236}">
                <a16:creationId xmlns:a16="http://schemas.microsoft.com/office/drawing/2014/main" id="{9FEDF40A-5572-D14B-821C-CF53340C6DF8}"/>
              </a:ext>
            </a:extLst>
          </p:cNvPr>
          <p:cNvSpPr>
            <a:spLocks noGrp="1"/>
          </p:cNvSpPr>
          <p:nvPr>
            <p:ph type="body" sz="quarter" idx="35"/>
          </p:nvPr>
        </p:nvSpPr>
        <p:spPr>
          <a:xfrm>
            <a:off x="7616022" y="2890927"/>
            <a:ext cx="732155" cy="732155"/>
          </a:xfrm>
          <a:solidFill>
            <a:srgbClr val="007B3B"/>
          </a:solidFill>
        </p:spPr>
        <p:txBody>
          <a:bodyPr/>
          <a:lstStyle/>
          <a:p>
            <a:endParaRPr lang="en-US"/>
          </a:p>
        </p:txBody>
      </p:sp>
      <p:sp>
        <p:nvSpPr>
          <p:cNvPr id="11" name="Text Placeholder 10">
            <a:extLst>
              <a:ext uri="{FF2B5EF4-FFF2-40B4-BE49-F238E27FC236}">
                <a16:creationId xmlns:a16="http://schemas.microsoft.com/office/drawing/2014/main" id="{EB9EBF0C-1148-0443-A994-F198C626002C}"/>
              </a:ext>
            </a:extLst>
          </p:cNvPr>
          <p:cNvSpPr>
            <a:spLocks noGrp="1"/>
          </p:cNvSpPr>
          <p:nvPr>
            <p:ph type="body" sz="quarter" idx="36"/>
          </p:nvPr>
        </p:nvSpPr>
        <p:spPr>
          <a:xfrm>
            <a:off x="4802069" y="3726160"/>
            <a:ext cx="1105321" cy="355282"/>
          </a:xfrm>
        </p:spPr>
        <p:txBody>
          <a:bodyPr>
            <a:normAutofit lnSpcReduction="10000"/>
          </a:bodyPr>
          <a:lstStyle/>
          <a:p>
            <a:r>
              <a:rPr lang="en-US"/>
              <a:t>Review</a:t>
            </a:r>
          </a:p>
        </p:txBody>
      </p:sp>
      <p:sp>
        <p:nvSpPr>
          <p:cNvPr id="12" name="Text Placeholder 11">
            <a:extLst>
              <a:ext uri="{FF2B5EF4-FFF2-40B4-BE49-F238E27FC236}">
                <a16:creationId xmlns:a16="http://schemas.microsoft.com/office/drawing/2014/main" id="{799490EB-5548-AA49-822D-8EE8F05E5870}"/>
              </a:ext>
            </a:extLst>
          </p:cNvPr>
          <p:cNvSpPr>
            <a:spLocks noGrp="1"/>
          </p:cNvSpPr>
          <p:nvPr>
            <p:ph type="body" sz="quarter" idx="37"/>
          </p:nvPr>
        </p:nvSpPr>
        <p:spPr>
          <a:xfrm>
            <a:off x="4142405" y="4208788"/>
            <a:ext cx="2424650" cy="2576280"/>
          </a:xfrm>
        </p:spPr>
        <p:txBody>
          <a:bodyPr>
            <a:normAutofit lnSpcReduction="10000"/>
          </a:bodyPr>
          <a:lstStyle/>
          <a:p>
            <a:r>
              <a:rPr lang="en-US" sz="1200">
                <a:solidFill>
                  <a:srgbClr val="004A24"/>
                </a:solidFill>
              </a:rPr>
              <a:t>Based on the risk of your study, you will be assigned a review category by the Research Compliance Analyst or Board Member:</a:t>
            </a:r>
          </a:p>
          <a:p>
            <a:r>
              <a:rPr lang="en-US" sz="1200" b="1">
                <a:solidFill>
                  <a:srgbClr val="004A24"/>
                </a:solidFill>
              </a:rPr>
              <a:t>Exempt :: </a:t>
            </a:r>
            <a:r>
              <a:rPr lang="en-US" sz="1200">
                <a:solidFill>
                  <a:srgbClr val="004A24"/>
                </a:solidFill>
              </a:rPr>
              <a:t>Minimal Risk :: Reviewed and approved within the Compliance Office.</a:t>
            </a:r>
          </a:p>
          <a:p>
            <a:r>
              <a:rPr lang="en-US" sz="1200" b="1">
                <a:solidFill>
                  <a:srgbClr val="004A24"/>
                </a:solidFill>
              </a:rPr>
              <a:t>Expedited :: </a:t>
            </a:r>
            <a:r>
              <a:rPr lang="en-US" sz="1200">
                <a:solidFill>
                  <a:srgbClr val="004A24"/>
                </a:solidFill>
              </a:rPr>
              <a:t>Sent to a secondary reviewer (IRB Board Member) for final review and approval.</a:t>
            </a:r>
          </a:p>
          <a:p>
            <a:r>
              <a:rPr lang="en-US" sz="1200" b="1">
                <a:solidFill>
                  <a:srgbClr val="004A24"/>
                </a:solidFill>
              </a:rPr>
              <a:t>Full Board :: </a:t>
            </a:r>
            <a:r>
              <a:rPr lang="en-US" sz="1200">
                <a:solidFill>
                  <a:srgbClr val="004A24"/>
                </a:solidFill>
              </a:rPr>
              <a:t>Reviewed by the IRB Members at a monthly meeting:: Requires annual renewal.</a:t>
            </a:r>
            <a:endParaRPr lang="en-US"/>
          </a:p>
        </p:txBody>
      </p:sp>
      <p:sp>
        <p:nvSpPr>
          <p:cNvPr id="13" name="Text Placeholder 12">
            <a:extLst>
              <a:ext uri="{FF2B5EF4-FFF2-40B4-BE49-F238E27FC236}">
                <a16:creationId xmlns:a16="http://schemas.microsoft.com/office/drawing/2014/main" id="{4EA6B2B1-29BC-EC44-918F-432E1E2A2E02}"/>
              </a:ext>
            </a:extLst>
          </p:cNvPr>
          <p:cNvSpPr>
            <a:spLocks noGrp="1"/>
          </p:cNvSpPr>
          <p:nvPr>
            <p:ph type="body" sz="quarter" idx="38"/>
          </p:nvPr>
        </p:nvSpPr>
        <p:spPr>
          <a:xfrm>
            <a:off x="4935953" y="2930332"/>
            <a:ext cx="731520" cy="732155"/>
          </a:xfrm>
          <a:solidFill>
            <a:srgbClr val="007B3B"/>
          </a:solidFill>
        </p:spPr>
        <p:txBody>
          <a:bodyPr/>
          <a:lstStyle/>
          <a:p>
            <a:endParaRPr lang="en-US"/>
          </a:p>
        </p:txBody>
      </p:sp>
      <p:sp>
        <p:nvSpPr>
          <p:cNvPr id="16" name="Text Placeholder 15">
            <a:extLst>
              <a:ext uri="{FF2B5EF4-FFF2-40B4-BE49-F238E27FC236}">
                <a16:creationId xmlns:a16="http://schemas.microsoft.com/office/drawing/2014/main" id="{9ACEF3A3-C472-C599-E932-4908F22C322F}"/>
              </a:ext>
            </a:extLst>
          </p:cNvPr>
          <p:cNvSpPr txBox="1">
            <a:spLocks noGrp="1"/>
          </p:cNvSpPr>
          <p:nvPr>
            <p:ph type="body" sz="quarter" idx="23"/>
          </p:nvPr>
        </p:nvSpPr>
        <p:spPr>
          <a:xfrm>
            <a:off x="144414" y="969358"/>
            <a:ext cx="6109293" cy="2139047"/>
          </a:xfrm>
          <a:prstGeom prst="rect">
            <a:avLst/>
          </a:prstGeom>
          <a:noFill/>
        </p:spPr>
        <p:txBody>
          <a:bodyPr wrap="square" rtlCol="0">
            <a:spAutoFit/>
          </a:bodyPr>
          <a:lstStyle/>
          <a:p>
            <a:r>
              <a:rPr lang="en-US" sz="2400" b="1"/>
              <a:t>“What does the IRB review process entail?”</a:t>
            </a:r>
          </a:p>
          <a:p>
            <a:pPr marL="342900" indent="-342900">
              <a:buFont typeface="Arial" panose="020B0604020202020204" pitchFamily="34" charset="0"/>
              <a:buChar char="•"/>
            </a:pPr>
            <a:r>
              <a:rPr lang="en-US" sz="1800"/>
              <a:t>IRB submissions are reviewed in the order that they are received.</a:t>
            </a:r>
          </a:p>
          <a:p>
            <a:pPr marL="342900" indent="-342900">
              <a:buFont typeface="Arial" panose="020B0604020202020204" pitchFamily="34" charset="0"/>
              <a:buChar char="•"/>
            </a:pPr>
            <a:r>
              <a:rPr lang="en-US" sz="1800"/>
              <a:t>Check the status of your protocol in the Cayuse IRB System from your Cayuse Dashboard.</a:t>
            </a:r>
          </a:p>
          <a:p>
            <a:endParaRPr lang="en-US" sz="2400"/>
          </a:p>
        </p:txBody>
      </p:sp>
      <p:sp>
        <p:nvSpPr>
          <p:cNvPr id="14" name="Text Placeholder 1">
            <a:extLst>
              <a:ext uri="{FF2B5EF4-FFF2-40B4-BE49-F238E27FC236}">
                <a16:creationId xmlns:a16="http://schemas.microsoft.com/office/drawing/2014/main" id="{77951E68-ED75-5369-0170-42D82F6C8B6C}"/>
              </a:ext>
            </a:extLst>
          </p:cNvPr>
          <p:cNvSpPr txBox="1">
            <a:spLocks/>
          </p:cNvSpPr>
          <p:nvPr/>
        </p:nvSpPr>
        <p:spPr>
          <a:xfrm>
            <a:off x="374052" y="225430"/>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226095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24"/>
          </p:nvPr>
        </p:nvSpPr>
        <p:spPr>
          <a:xfrm>
            <a:off x="362546" y="1598456"/>
            <a:ext cx="8552854" cy="5050821"/>
          </a:xfrm>
        </p:spPr>
        <p:txBody>
          <a:bodyPr>
            <a:normAutofit/>
          </a:bodyPr>
          <a:lstStyle/>
          <a:p>
            <a:pPr marL="342900" indent="-342900">
              <a:buFont typeface="Arial" panose="020B0604020202020204" pitchFamily="34" charset="0"/>
              <a:buChar char="•"/>
            </a:pPr>
            <a:r>
              <a:rPr lang="en-US"/>
              <a:t>Modifications:</a:t>
            </a:r>
          </a:p>
          <a:p>
            <a:pPr marL="1028700" lvl="1" indent="-342900"/>
            <a:r>
              <a:rPr lang="en-US" sz="1800" b="1" u="sng"/>
              <a:t>Any changes to your final approved study </a:t>
            </a:r>
            <a:r>
              <a:rPr lang="en-US" sz="1800"/>
              <a:t>must be approved by the IRB</a:t>
            </a:r>
          </a:p>
          <a:p>
            <a:pPr marL="1028700" lvl="1" indent="-342900"/>
            <a:r>
              <a:rPr lang="en-US" sz="1800"/>
              <a:t>Submit a modification form before you implement any changes (i.e. adding key personnel, increasing recruitment, changes in study procedures, etc.)</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Continuing Reviews:</a:t>
            </a:r>
          </a:p>
          <a:p>
            <a:pPr marL="1028700" lvl="1" indent="-342900"/>
            <a:r>
              <a:rPr lang="en-US" sz="1800" b="1"/>
              <a:t>Full Board </a:t>
            </a:r>
            <a:r>
              <a:rPr lang="en-US" sz="1800"/>
              <a:t>studies MUST be renewed each year before it is set to expire.  </a:t>
            </a:r>
          </a:p>
          <a:p>
            <a:pPr marL="1028700" lvl="1" indent="-342900"/>
            <a:r>
              <a:rPr lang="en-US" sz="1800" b="1"/>
              <a:t>Exempt</a:t>
            </a:r>
            <a:r>
              <a:rPr lang="en-US" sz="1800"/>
              <a:t> and </a:t>
            </a:r>
            <a:r>
              <a:rPr lang="en-US" sz="1800" b="1"/>
              <a:t>Expedited</a:t>
            </a:r>
            <a:r>
              <a:rPr lang="en-US" sz="1800"/>
              <a:t> studies do not expire</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Reportable Events:</a:t>
            </a:r>
          </a:p>
          <a:p>
            <a:pPr marL="1028700" lvl="1" indent="-342900"/>
            <a:r>
              <a:rPr lang="en-US" sz="1800"/>
              <a:t>Any adverse effects, unanticipated problems, and protocol deviations or errors must be reported to our office.</a:t>
            </a:r>
          </a:p>
          <a:p>
            <a:pPr marL="342900" indent="-342900">
              <a:buFont typeface="Arial" panose="020B0604020202020204" pitchFamily="34" charset="0"/>
              <a:buChar char="•"/>
            </a:pPr>
            <a:endParaRPr lang="en-US"/>
          </a:p>
        </p:txBody>
      </p:sp>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23"/>
          </p:nvPr>
        </p:nvSpPr>
        <p:spPr>
          <a:xfrm>
            <a:off x="174232" y="333810"/>
            <a:ext cx="8661919" cy="1077547"/>
          </a:xfrm>
        </p:spPr>
        <p:txBody>
          <a:bodyPr>
            <a:normAutofit lnSpcReduction="10000"/>
          </a:bodyPr>
          <a:lstStyle/>
          <a:p>
            <a:r>
              <a:rPr lang="en-US" sz="4000" b="1">
                <a:latin typeface="Agency FB" panose="020B0503020202020204" pitchFamily="34" charset="0"/>
              </a:rPr>
              <a:t>My study is approved! What else do I need to worry about?</a:t>
            </a:r>
          </a:p>
        </p:txBody>
      </p:sp>
      <p:pic>
        <p:nvPicPr>
          <p:cNvPr id="18" name="Picture 17">
            <a:extLst>
              <a:ext uri="{FF2B5EF4-FFF2-40B4-BE49-F238E27FC236}">
                <a16:creationId xmlns:a16="http://schemas.microsoft.com/office/drawing/2014/main" id="{30995120-69CA-2563-C300-691BDE93DF8F}"/>
              </a:ext>
            </a:extLst>
          </p:cNvPr>
          <p:cNvPicPr>
            <a:picLocks noChangeAspect="1"/>
          </p:cNvPicPr>
          <p:nvPr/>
        </p:nvPicPr>
        <p:blipFill>
          <a:blip r:embed="rId3"/>
          <a:stretch>
            <a:fillRect/>
          </a:stretch>
        </p:blipFill>
        <p:spPr>
          <a:xfrm>
            <a:off x="8836152" y="3502152"/>
            <a:ext cx="3355848" cy="3355848"/>
          </a:xfrm>
          <a:prstGeom prst="rect">
            <a:avLst/>
          </a:prstGeom>
        </p:spPr>
      </p:pic>
    </p:spTree>
    <p:extLst>
      <p:ext uri="{BB962C8B-B14F-4D97-AF65-F5344CB8AC3E}">
        <p14:creationId xmlns:p14="http://schemas.microsoft.com/office/powerpoint/2010/main" val="1783599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a428317df899741666f305af4154b680">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3d313dda23eafefc0475e4360c206758"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SharedWithUsers xmlns="14996934-da95-4fdd-8e71-d3b67b28427a">
      <UserInfo>
        <DisplayName>Bassett, Daniel</DisplayName>
        <AccountId>5682</AccountId>
        <AccountType/>
      </UserInfo>
      <UserInfo>
        <DisplayName>Fernandez, Rodney</DisplayName>
        <AccountId>11404</AccountId>
        <AccountType/>
      </UserInfo>
      <UserInfo>
        <DisplayName>Pinckard, Autumn</DisplayName>
        <AccountId>32</AccountId>
        <AccountType/>
      </UserInfo>
    </SharedWithUsers>
  </documentManagement>
</p:properties>
</file>

<file path=customXml/itemProps1.xml><?xml version="1.0" encoding="utf-8"?>
<ds:datastoreItem xmlns:ds="http://schemas.openxmlformats.org/officeDocument/2006/customXml" ds:itemID="{8B5631DE-D41F-40AF-B898-AB2C4D47E4D8}">
  <ds:schemaRefs>
    <ds:schemaRef ds:uri="14996934-da95-4fdd-8e71-d3b67b28427a"/>
    <ds:schemaRef ds:uri="998d7131-16a9-4ada-8185-97495aeeb6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609E1B-3170-4105-9D34-C1DC3125E7C1}">
  <ds:schemaRefs>
    <ds:schemaRef ds:uri="http://schemas.microsoft.com/sharepoint/v3/contenttype/forms"/>
  </ds:schemaRefs>
</ds:datastoreItem>
</file>

<file path=customXml/itemProps3.xml><?xml version="1.0" encoding="utf-8"?>
<ds:datastoreItem xmlns:ds="http://schemas.openxmlformats.org/officeDocument/2006/customXml" ds:itemID="{3A40F1A9-DF2B-48D2-AC61-EF1083AD0871}">
  <ds:schemaRefs>
    <ds:schemaRef ds:uri="14996934-da95-4fdd-8e71-d3b67b28427a"/>
    <ds:schemaRef ds:uri="998d7131-16a9-4ada-8185-97495aeeb6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19</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revision>1</cp:revision>
  <cp:lastPrinted>2019-10-14T17:07:34Z</cp:lastPrinted>
  <dcterms:created xsi:type="dcterms:W3CDTF">2019-07-08T18:39:15Z</dcterms:created>
  <dcterms:modified xsi:type="dcterms:W3CDTF">2024-01-30T19:27:07Z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