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Aileron Bold" panose="020B0604020202020204" charset="0"/>
      <p:regular r:id="rId22"/>
    </p:embeddedFont>
    <p:embeddedFont>
      <p:font typeface="Aptos Bold" panose="020B0604020202020204" charset="0"/>
      <p:regular r:id="rId23"/>
    </p:embeddedFont>
    <p:embeddedFont>
      <p:font typeface="Calibri (MS)" panose="020B0604020202020204" charset="0"/>
      <p:regular r:id="rId24"/>
    </p:embeddedFont>
    <p:embeddedFont>
      <p:font typeface="Calibri (MS) Bold" panose="020B0604020202020204" charset="0"/>
      <p:regular r:id="rId25"/>
    </p:embeddedFont>
    <p:embeddedFont>
      <p:font typeface="Calibri (MS) Italics" panose="020B0604020202020204" charset="0"/>
      <p:regular r:id="rId26"/>
    </p:embeddedFont>
    <p:embeddedFont>
      <p:font typeface="Canva Sans" panose="020B0604020202020204" charset="0"/>
      <p:regular r:id="rId27"/>
    </p:embeddedFont>
    <p:embeddedFont>
      <p:font typeface="Canva Sans Bold" panose="020B0604020202020204" charset="0"/>
      <p:regular r:id="rId28"/>
    </p:embeddedFont>
    <p:embeddedFont>
      <p:font typeface="League Spartan" panose="020B0604020202020204" charset="0"/>
      <p:regular r:id="rId29"/>
    </p:embeddedFont>
    <p:embeddedFont>
      <p:font typeface="Nunito Sans" pitchFamily="2" charset="0"/>
      <p:regular r:id="rId30"/>
    </p:embeddedFont>
    <p:embeddedFont>
      <p:font typeface="Nunito Sans Heavy" panose="020B0604020202020204" charset="0"/>
      <p:regular r:id="rId31"/>
    </p:embeddedFont>
    <p:embeddedFont>
      <p:font typeface="Permanent Marker"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498" y="9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hyperlink" Target="mailto:oric@unt.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8929" y="-62402"/>
            <a:ext cx="18288000" cy="10411805"/>
          </a:xfrm>
          <a:custGeom>
            <a:avLst/>
            <a:gdLst/>
            <a:ahLst/>
            <a:cxnLst/>
            <a:rect l="l" t="t" r="r" b="b"/>
            <a:pathLst>
              <a:path w="18288000" h="10411805">
                <a:moveTo>
                  <a:pt x="0" y="0"/>
                </a:moveTo>
                <a:lnTo>
                  <a:pt x="18288000" y="0"/>
                </a:lnTo>
                <a:lnTo>
                  <a:pt x="18288000" y="10411804"/>
                </a:lnTo>
                <a:lnTo>
                  <a:pt x="0" y="10411804"/>
                </a:lnTo>
                <a:lnTo>
                  <a:pt x="0" y="0"/>
                </a:lnTo>
                <a:close/>
              </a:path>
            </a:pathLst>
          </a:custGeom>
          <a:blipFill>
            <a:blip r:embed="rId2"/>
            <a:stretch>
              <a:fillRect t="-8495" r="-90" b="-8495"/>
            </a:stretch>
          </a:blipFill>
        </p:spPr>
        <p:txBody>
          <a:bodyPr/>
          <a:lstStyle/>
          <a:p>
            <a:endParaRPr lang="en-US"/>
          </a:p>
        </p:txBody>
      </p:sp>
      <p:grpSp>
        <p:nvGrpSpPr>
          <p:cNvPr id="3" name="Group 3"/>
          <p:cNvGrpSpPr/>
          <p:nvPr/>
        </p:nvGrpSpPr>
        <p:grpSpPr>
          <a:xfrm>
            <a:off x="-111851"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6A31"/>
            </a:solidFill>
          </p:spPr>
          <p:txBody>
            <a:bodyPr/>
            <a:lstStyle/>
            <a:p>
              <a:endParaRPr lang="en-US"/>
            </a:p>
          </p:txBody>
        </p:sp>
        <p:sp>
          <p:nvSpPr>
            <p:cNvPr id="5" name="TextBox 5"/>
            <p:cNvSpPr txBox="1"/>
            <p:nvPr/>
          </p:nvSpPr>
          <p:spPr>
            <a:xfrm>
              <a:off x="0" y="-38100"/>
              <a:ext cx="812800" cy="2747433"/>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530698" y="7200900"/>
            <a:ext cx="3508802" cy="41148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40418" y="2202680"/>
            <a:ext cx="4138235" cy="4852941"/>
          </a:xfrm>
          <a:custGeom>
            <a:avLst/>
            <a:gdLst/>
            <a:ahLst/>
            <a:cxnLst/>
            <a:rect l="l" t="t" r="r" b="b"/>
            <a:pathLst>
              <a:path w="4138235" h="4852941">
                <a:moveTo>
                  <a:pt x="0" y="0"/>
                </a:moveTo>
                <a:lnTo>
                  <a:pt x="4138236" y="0"/>
                </a:lnTo>
                <a:lnTo>
                  <a:pt x="4138236" y="4852940"/>
                </a:lnTo>
                <a:lnTo>
                  <a:pt x="0" y="4852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534554" y="-2057400"/>
            <a:ext cx="3508802" cy="41148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AutoShape 9">
            <a:extLst>
              <a:ext uri="{C183D7F6-B498-43B3-948B-1728B52AA6E4}">
                <adec:decorative xmlns:adec="http://schemas.microsoft.com/office/drawing/2017/decorative" val="1"/>
              </a:ext>
            </a:extLst>
          </p:cNvPr>
          <p:cNvSpPr/>
          <p:nvPr/>
        </p:nvSpPr>
        <p:spPr>
          <a:xfrm>
            <a:off x="1223704" y="7131009"/>
            <a:ext cx="9771437" cy="0"/>
          </a:xfrm>
          <a:prstGeom prst="line">
            <a:avLst/>
          </a:prstGeom>
          <a:ln w="342900" cap="flat">
            <a:solidFill>
              <a:srgbClr val="000000"/>
            </a:solidFill>
            <a:prstDash val="solid"/>
            <a:headEnd type="none" w="sm" len="sm"/>
            <a:tailEnd type="none" w="sm" len="sm"/>
          </a:ln>
        </p:spPr>
        <p:txBody>
          <a:bodyPr/>
          <a:lstStyle/>
          <a:p>
            <a:endParaRPr lang="en-US"/>
          </a:p>
        </p:txBody>
      </p:sp>
      <p:sp>
        <p:nvSpPr>
          <p:cNvPr id="10" name="AutoShape 10">
            <a:extLst>
              <a:ext uri="{C183D7F6-B498-43B3-948B-1728B52AA6E4}">
                <adec:decorative xmlns:adec="http://schemas.microsoft.com/office/drawing/2017/decorative" val="1"/>
              </a:ext>
            </a:extLst>
          </p:cNvPr>
          <p:cNvSpPr/>
          <p:nvPr/>
        </p:nvSpPr>
        <p:spPr>
          <a:xfrm>
            <a:off x="1223704" y="1195743"/>
            <a:ext cx="9771437" cy="5782866"/>
          </a:xfrm>
          <a:prstGeom prst="rect">
            <a:avLst/>
          </a:prstGeom>
          <a:solidFill>
            <a:srgbClr val="FAFAFA"/>
          </a:solidFill>
        </p:spPr>
        <p:txBody>
          <a:bodyPr/>
          <a:lstStyle/>
          <a:p>
            <a:endParaRPr lang="en-US"/>
          </a:p>
        </p:txBody>
      </p:sp>
      <p:sp>
        <p:nvSpPr>
          <p:cNvPr id="11" name="TextBox 11"/>
          <p:cNvSpPr txBox="1"/>
          <p:nvPr/>
        </p:nvSpPr>
        <p:spPr>
          <a:xfrm>
            <a:off x="2143461" y="2325035"/>
            <a:ext cx="7931921" cy="3514758"/>
          </a:xfrm>
          <a:prstGeom prst="rect">
            <a:avLst/>
          </a:prstGeom>
        </p:spPr>
        <p:txBody>
          <a:bodyPr lIns="0" tIns="0" rIns="0" bIns="0" rtlCol="0" anchor="t">
            <a:spAutoFit/>
          </a:bodyPr>
          <a:lstStyle/>
          <a:p>
            <a:pPr algn="l">
              <a:lnSpc>
                <a:spcPts val="9600"/>
              </a:lnSpc>
            </a:pPr>
            <a:r>
              <a:rPr lang="en-US" sz="8000" b="1">
                <a:solidFill>
                  <a:srgbClr val="000000"/>
                </a:solidFill>
                <a:latin typeface="Nunito Sans Heavy"/>
                <a:ea typeface="Nunito Sans Heavy"/>
                <a:cs typeface="Nunito Sans Heavy"/>
                <a:sym typeface="Nunito Sans Heavy"/>
              </a:rPr>
              <a:t>Export Control</a:t>
            </a:r>
          </a:p>
          <a:p>
            <a:pPr algn="l">
              <a:lnSpc>
                <a:spcPts val="6000"/>
              </a:lnSpc>
            </a:pPr>
            <a:endParaRPr lang="en-US" sz="8000" b="1">
              <a:solidFill>
                <a:srgbClr val="000000"/>
              </a:solidFill>
              <a:latin typeface="Nunito Sans Heavy"/>
              <a:ea typeface="Nunito Sans Heavy"/>
              <a:cs typeface="Nunito Sans Heavy"/>
              <a:sym typeface="Nunito Sans Heavy"/>
            </a:endParaRPr>
          </a:p>
          <a:p>
            <a:pPr algn="l">
              <a:lnSpc>
                <a:spcPts val="6000"/>
              </a:lnSpc>
            </a:pPr>
            <a:r>
              <a:rPr lang="en-US" sz="5000">
                <a:solidFill>
                  <a:srgbClr val="000000"/>
                </a:solidFill>
                <a:latin typeface="Nunito Sans"/>
                <a:ea typeface="Nunito Sans"/>
                <a:cs typeface="Nunito Sans"/>
                <a:sym typeface="Nunito Sans"/>
              </a:rPr>
              <a:t>Office of Research Integrity &amp; Compliance</a:t>
            </a:r>
          </a:p>
        </p:txBody>
      </p:sp>
      <p:grpSp>
        <p:nvGrpSpPr>
          <p:cNvPr id="12" name="Group 12"/>
          <p:cNvGrpSpPr/>
          <p:nvPr/>
        </p:nvGrpSpPr>
        <p:grpSpPr>
          <a:xfrm>
            <a:off x="9570958" y="5554427"/>
            <a:ext cx="1424182" cy="1424182"/>
            <a:chOff x="0" y="0"/>
            <a:chExt cx="3230872" cy="3230872"/>
          </a:xfrm>
        </p:grpSpPr>
        <p:sp>
          <p:nvSpPr>
            <p:cNvPr id="13" name="Freeform 1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7"/>
              <a:stretch>
                <a:fillRect/>
              </a:stretch>
            </a:blipFill>
          </p:spPr>
          <p:txBody>
            <a:bodyPr/>
            <a:lstStyle/>
            <a:p>
              <a:endParaRPr lang="en-US"/>
            </a:p>
          </p:txBody>
        </p:sp>
      </p:grpSp>
      <p:grpSp>
        <p:nvGrpSpPr>
          <p:cNvPr id="14" name="Group 14"/>
          <p:cNvGrpSpPr/>
          <p:nvPr/>
        </p:nvGrpSpPr>
        <p:grpSpPr>
          <a:xfrm>
            <a:off x="0" y="9258300"/>
            <a:ext cx="10283049" cy="1134284"/>
            <a:chOff x="0" y="0"/>
            <a:chExt cx="2708293" cy="298741"/>
          </a:xfrm>
        </p:grpSpPr>
        <p:sp>
          <p:nvSpPr>
            <p:cNvPr id="15" name="Freeform 15"/>
            <p:cNvSpPr/>
            <p:nvPr/>
          </p:nvSpPr>
          <p:spPr>
            <a:xfrm>
              <a:off x="0" y="0"/>
              <a:ext cx="2708293" cy="298741"/>
            </a:xfrm>
            <a:custGeom>
              <a:avLst/>
              <a:gdLst/>
              <a:ahLst/>
              <a:cxnLst/>
              <a:rect l="l" t="t" r="r" b="b"/>
              <a:pathLst>
                <a:path w="2708293" h="298741">
                  <a:moveTo>
                    <a:pt x="2505093" y="0"/>
                  </a:moveTo>
                  <a:lnTo>
                    <a:pt x="0" y="0"/>
                  </a:lnTo>
                  <a:lnTo>
                    <a:pt x="0" y="298741"/>
                  </a:lnTo>
                  <a:lnTo>
                    <a:pt x="2505093" y="298741"/>
                  </a:lnTo>
                  <a:lnTo>
                    <a:pt x="2708293" y="149371"/>
                  </a:lnTo>
                  <a:lnTo>
                    <a:pt x="2505093" y="0"/>
                  </a:lnTo>
                  <a:close/>
                </a:path>
              </a:pathLst>
            </a:custGeom>
            <a:solidFill>
              <a:srgbClr val="000000"/>
            </a:solidFill>
          </p:spPr>
          <p:txBody>
            <a:bodyPr/>
            <a:lstStyle/>
            <a:p>
              <a:endParaRPr lang="en-US"/>
            </a:p>
          </p:txBody>
        </p:sp>
        <p:sp>
          <p:nvSpPr>
            <p:cNvPr id="16" name="TextBox 16"/>
            <p:cNvSpPr txBox="1"/>
            <p:nvPr/>
          </p:nvSpPr>
          <p:spPr>
            <a:xfrm>
              <a:off x="0" y="-28575"/>
              <a:ext cx="2593993" cy="327316"/>
            </a:xfrm>
            <a:prstGeom prst="rect">
              <a:avLst/>
            </a:prstGeom>
          </p:spPr>
          <p:txBody>
            <a:bodyPr lIns="50800" tIns="50800" rIns="50800" bIns="50800" rtlCol="0" anchor="ctr"/>
            <a:lstStyle/>
            <a:p>
              <a:pPr algn="ctr">
                <a:lnSpc>
                  <a:spcPts val="2134"/>
                </a:lnSpc>
              </a:pPr>
              <a:endParaRPr/>
            </a:p>
          </p:txBody>
        </p:sp>
      </p:grpSp>
      <p:sp>
        <p:nvSpPr>
          <p:cNvPr id="17" name="TextBox 17"/>
          <p:cNvSpPr txBox="1"/>
          <p:nvPr/>
        </p:nvSpPr>
        <p:spPr>
          <a:xfrm>
            <a:off x="2143461" y="9573434"/>
            <a:ext cx="4697634" cy="405819"/>
          </a:xfrm>
          <a:prstGeom prst="rect">
            <a:avLst/>
          </a:prstGeom>
        </p:spPr>
        <p:txBody>
          <a:bodyPr lIns="0" tIns="0" rIns="0" bIns="0" rtlCol="0" anchor="t">
            <a:spAutoFit/>
          </a:bodyPr>
          <a:lstStyle/>
          <a:p>
            <a:pPr algn="ctr">
              <a:lnSpc>
                <a:spcPts val="3359"/>
              </a:lnSpc>
            </a:pPr>
            <a:r>
              <a:rPr lang="en-US" sz="2400">
                <a:solidFill>
                  <a:srgbClr val="FFFFFF"/>
                </a:solidFill>
                <a:latin typeface="League Spartan"/>
                <a:ea typeface="League Spartan"/>
                <a:cs typeface="League Spartan"/>
                <a:sym typeface="League Spartan"/>
              </a:rPr>
              <a:t>Presented by: Meg Cochran</a:t>
            </a:r>
          </a:p>
        </p:txBody>
      </p:sp>
      <p:grpSp>
        <p:nvGrpSpPr>
          <p:cNvPr id="18" name="Group 18"/>
          <p:cNvGrpSpPr/>
          <p:nvPr/>
        </p:nvGrpSpPr>
        <p:grpSpPr>
          <a:xfrm rot="-10800000">
            <a:off x="11971411" y="0"/>
            <a:ext cx="6608272" cy="1134284"/>
            <a:chOff x="0" y="0"/>
            <a:chExt cx="1740450" cy="298741"/>
          </a:xfrm>
        </p:grpSpPr>
        <p:sp>
          <p:nvSpPr>
            <p:cNvPr id="19" name="Freeform 19"/>
            <p:cNvSpPr/>
            <p:nvPr/>
          </p:nvSpPr>
          <p:spPr>
            <a:xfrm>
              <a:off x="0" y="0"/>
              <a:ext cx="1740450" cy="298741"/>
            </a:xfrm>
            <a:custGeom>
              <a:avLst/>
              <a:gdLst/>
              <a:ahLst/>
              <a:cxnLst/>
              <a:rect l="l" t="t" r="r" b="b"/>
              <a:pathLst>
                <a:path w="1740450" h="298741">
                  <a:moveTo>
                    <a:pt x="1537250" y="0"/>
                  </a:moveTo>
                  <a:lnTo>
                    <a:pt x="0" y="0"/>
                  </a:lnTo>
                  <a:lnTo>
                    <a:pt x="0" y="298741"/>
                  </a:lnTo>
                  <a:lnTo>
                    <a:pt x="1537250" y="298741"/>
                  </a:lnTo>
                  <a:lnTo>
                    <a:pt x="1740450" y="149371"/>
                  </a:lnTo>
                  <a:lnTo>
                    <a:pt x="1537250" y="0"/>
                  </a:lnTo>
                  <a:close/>
                </a:path>
              </a:pathLst>
            </a:custGeom>
            <a:solidFill>
              <a:srgbClr val="000000"/>
            </a:solidFill>
          </p:spPr>
          <p:txBody>
            <a:bodyPr/>
            <a:lstStyle/>
            <a:p>
              <a:endParaRPr lang="en-US"/>
            </a:p>
          </p:txBody>
        </p:sp>
        <p:sp>
          <p:nvSpPr>
            <p:cNvPr id="20" name="TextBox 20"/>
            <p:cNvSpPr txBox="1"/>
            <p:nvPr/>
          </p:nvSpPr>
          <p:spPr>
            <a:xfrm>
              <a:off x="0" y="-28575"/>
              <a:ext cx="1626150" cy="327316"/>
            </a:xfrm>
            <a:prstGeom prst="rect">
              <a:avLst/>
            </a:prstGeom>
          </p:spPr>
          <p:txBody>
            <a:bodyPr lIns="50800" tIns="50800" rIns="50800" bIns="50800" rtlCol="0" anchor="ctr"/>
            <a:lstStyle/>
            <a:p>
              <a:pPr algn="ctr">
                <a:lnSpc>
                  <a:spcPts val="2134"/>
                </a:lnSpc>
              </a:pPr>
              <a:endParaRPr/>
            </a:p>
          </p:txBody>
        </p:sp>
      </p:grpSp>
      <p:sp>
        <p:nvSpPr>
          <p:cNvPr id="21" name="TextBox 21"/>
          <p:cNvSpPr txBox="1"/>
          <p:nvPr/>
        </p:nvSpPr>
        <p:spPr>
          <a:xfrm>
            <a:off x="13959062" y="340420"/>
            <a:ext cx="3300238" cy="419346"/>
          </a:xfrm>
          <a:prstGeom prst="rect">
            <a:avLst/>
          </a:prstGeom>
        </p:spPr>
        <p:txBody>
          <a:bodyPr lIns="0" tIns="0" rIns="0" bIns="0" rtlCol="0" anchor="t">
            <a:spAutoFit/>
          </a:bodyPr>
          <a:lstStyle/>
          <a:p>
            <a:pPr algn="ctr">
              <a:lnSpc>
                <a:spcPts val="3359"/>
              </a:lnSpc>
            </a:pPr>
            <a:r>
              <a:rPr lang="en-US" sz="2400" dirty="0">
                <a:solidFill>
                  <a:srgbClr val="FFFFFF"/>
                </a:solidFill>
                <a:latin typeface="League Spartan"/>
                <a:ea typeface="League Spartan"/>
                <a:cs typeface="League Spartan"/>
                <a:sym typeface="League Spartan"/>
              </a:rPr>
              <a:t>October 15,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48053"/>
            <a:ext cx="15115375" cy="7397415"/>
          </a:xfrm>
          <a:prstGeom prst="rect">
            <a:avLst/>
          </a:prstGeom>
        </p:spPr>
        <p:txBody>
          <a:bodyPr lIns="0" tIns="0" rIns="0" bIns="0" rtlCol="0" anchor="t">
            <a:spAutoFit/>
          </a:bodyPr>
          <a:lstStyle/>
          <a:p>
            <a:pPr algn="l">
              <a:lnSpc>
                <a:spcPts val="3239"/>
              </a:lnSpc>
            </a:pPr>
            <a:r>
              <a:rPr lang="en-US" sz="2999" b="1">
                <a:solidFill>
                  <a:srgbClr val="000000"/>
                </a:solidFill>
                <a:latin typeface="Calibri (MS) Bold"/>
                <a:ea typeface="Calibri (MS) Bold"/>
                <a:cs typeface="Calibri (MS) Bold"/>
                <a:sym typeface="Calibri (MS) Bold"/>
              </a:rPr>
              <a:t>What is a Deemed Export?</a:t>
            </a:r>
          </a:p>
          <a:p>
            <a:pPr algn="l">
              <a:lnSpc>
                <a:spcPts val="3023"/>
              </a:lnSpc>
            </a:pPr>
            <a:endParaRPr lang="en-US" sz="2999" b="1">
              <a:solidFill>
                <a:srgbClr val="000000"/>
              </a:solidFill>
              <a:latin typeface="Calibri (MS) Bold"/>
              <a:ea typeface="Calibri (MS) Bold"/>
              <a:cs typeface="Calibri (MS) Bold"/>
              <a:sym typeface="Calibri (MS) Bold"/>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Any release of technology or source code subject to the EAR/ITAR to a foreign national</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Such “release” is deemed to be an export to the home country or countries of the foreign national</a:t>
            </a:r>
          </a:p>
          <a:p>
            <a:pPr algn="l">
              <a:lnSpc>
                <a:spcPts val="3023"/>
              </a:lnSpc>
            </a:pPr>
            <a:endParaRPr lang="en-US" sz="2799">
              <a:solidFill>
                <a:srgbClr val="000000"/>
              </a:solidFill>
              <a:latin typeface="Calibri (MS)"/>
              <a:ea typeface="Calibri (MS)"/>
              <a:cs typeface="Calibri (MS)"/>
              <a:sym typeface="Calibri (MS)"/>
            </a:endParaRPr>
          </a:p>
          <a:p>
            <a:pPr algn="l">
              <a:lnSpc>
                <a:spcPts val="3239"/>
              </a:lnSpc>
            </a:pPr>
            <a:r>
              <a:rPr lang="en-US" sz="2999" b="1">
                <a:solidFill>
                  <a:srgbClr val="000000"/>
                </a:solidFill>
                <a:latin typeface="Calibri (MS) Bold"/>
                <a:ea typeface="Calibri (MS) Bold"/>
                <a:cs typeface="Calibri (MS) Bold"/>
                <a:sym typeface="Calibri (MS) Bold"/>
              </a:rPr>
              <a:t>What does “release” mean? </a:t>
            </a:r>
          </a:p>
          <a:p>
            <a:pPr algn="l">
              <a:lnSpc>
                <a:spcPts val="3023"/>
              </a:lnSpc>
            </a:pPr>
            <a:endParaRPr lang="en-US" sz="2999" b="1">
              <a:solidFill>
                <a:srgbClr val="000000"/>
              </a:solidFill>
              <a:latin typeface="Calibri (MS) Bold"/>
              <a:ea typeface="Calibri (MS) Bold"/>
              <a:cs typeface="Calibri (MS) Bold"/>
              <a:sym typeface="Calibri (MS) Bold"/>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Visual inspection by foreign nationals of U.S.-origin equipment and facilities </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Oral exchanges of information in the United States</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The application of  personal knowledge or technical experience acquired in the United States – i.e. training</a:t>
            </a:r>
          </a:p>
          <a:p>
            <a:pPr algn="l">
              <a:lnSpc>
                <a:spcPts val="3023"/>
              </a:lnSpc>
            </a:pPr>
            <a:endParaRPr lang="en-US" sz="2799">
              <a:solidFill>
                <a:srgbClr val="000000"/>
              </a:solidFill>
              <a:latin typeface="Calibri (MS)"/>
              <a:ea typeface="Calibri (MS)"/>
              <a:cs typeface="Calibri (MS)"/>
              <a:sym typeface="Calibri (MS)"/>
            </a:endParaRPr>
          </a:p>
          <a:p>
            <a:pPr algn="l">
              <a:lnSpc>
                <a:spcPts val="3239"/>
              </a:lnSpc>
            </a:pPr>
            <a:r>
              <a:rPr lang="en-US" sz="2999" b="1">
                <a:solidFill>
                  <a:srgbClr val="000000"/>
                </a:solidFill>
                <a:latin typeface="Calibri (MS) Bold"/>
                <a:ea typeface="Calibri (MS) Bold"/>
                <a:cs typeface="Calibri (MS) Bold"/>
                <a:sym typeface="Calibri (MS) Bold"/>
              </a:rPr>
              <a:t>What Technology? </a:t>
            </a:r>
          </a:p>
          <a:p>
            <a:pPr algn="l">
              <a:lnSpc>
                <a:spcPts val="3023"/>
              </a:lnSpc>
            </a:pPr>
            <a:endParaRPr lang="en-US" sz="2999" b="1">
              <a:solidFill>
                <a:srgbClr val="000000"/>
              </a:solidFill>
              <a:latin typeface="Calibri (MS) Bold"/>
              <a:ea typeface="Calibri (MS) Bold"/>
              <a:cs typeface="Calibri (MS) Bold"/>
              <a:sym typeface="Calibri (MS) Bold"/>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All technology except: </a:t>
            </a:r>
          </a:p>
          <a:p>
            <a:pPr marL="1209039" lvl="2" indent="-403013" algn="l">
              <a:lnSpc>
                <a:spcPts val="3023"/>
              </a:lnSpc>
              <a:buFont typeface="Arial"/>
              <a:buChar char="⚬"/>
            </a:pPr>
            <a:r>
              <a:rPr lang="en-US" sz="2799">
                <a:solidFill>
                  <a:srgbClr val="000000"/>
                </a:solidFill>
                <a:latin typeface="Calibri (MS)"/>
                <a:ea typeface="Calibri (MS)"/>
                <a:cs typeface="Calibri (MS)"/>
                <a:sym typeface="Calibri (MS)"/>
              </a:rPr>
              <a:t>Technology under the jurisdiction of another agency</a:t>
            </a:r>
          </a:p>
          <a:p>
            <a:pPr marL="1209039" lvl="2" indent="-403013" algn="l">
              <a:lnSpc>
                <a:spcPts val="3023"/>
              </a:lnSpc>
              <a:buFont typeface="Arial"/>
              <a:buChar char="⚬"/>
            </a:pPr>
            <a:r>
              <a:rPr lang="en-US" sz="2799">
                <a:solidFill>
                  <a:srgbClr val="000000"/>
                </a:solidFill>
                <a:latin typeface="Calibri (MS)"/>
                <a:ea typeface="Calibri (MS)"/>
                <a:cs typeface="Calibri (MS)"/>
                <a:sym typeface="Calibri (MS)"/>
              </a:rPr>
              <a:t>Printed books </a:t>
            </a:r>
          </a:p>
          <a:p>
            <a:pPr marL="1209039" lvl="2" indent="-403013" algn="l">
              <a:lnSpc>
                <a:spcPts val="3023"/>
              </a:lnSpc>
              <a:buFont typeface="Arial"/>
              <a:buChar char="⚬"/>
            </a:pPr>
            <a:r>
              <a:rPr lang="en-US" sz="2799">
                <a:solidFill>
                  <a:srgbClr val="000000"/>
                </a:solidFill>
                <a:latin typeface="Calibri (MS)"/>
                <a:ea typeface="Calibri (MS)"/>
                <a:cs typeface="Calibri (MS)"/>
                <a:sym typeface="Calibri (MS)"/>
              </a:rPr>
              <a:t>Publicly available technology</a:t>
            </a:r>
          </a:p>
          <a:p>
            <a:pPr marL="1209039" lvl="2" indent="-403013" algn="l">
              <a:lnSpc>
                <a:spcPts val="3023"/>
              </a:lnSpc>
              <a:buFont typeface="Arial"/>
              <a:buChar char="⚬"/>
            </a:pPr>
            <a:r>
              <a:rPr lang="en-US" sz="2799">
                <a:solidFill>
                  <a:srgbClr val="000000"/>
                </a:solidFill>
                <a:latin typeface="Calibri (MS)"/>
                <a:ea typeface="Calibri (MS)"/>
                <a:cs typeface="Calibri (MS)"/>
                <a:sym typeface="Calibri (MS)"/>
              </a:rPr>
              <a:t>Technology that arises during or results from fundamental research</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2400274" y="6020974"/>
            <a:ext cx="4859026" cy="3237326"/>
          </a:xfrm>
          <a:custGeom>
            <a:avLst/>
            <a:gdLst/>
            <a:ahLst/>
            <a:cxnLst/>
            <a:rect l="l" t="t" r="r" b="b"/>
            <a:pathLst>
              <a:path w="4859026" h="3237326">
                <a:moveTo>
                  <a:pt x="0" y="0"/>
                </a:moveTo>
                <a:lnTo>
                  <a:pt x="4859026" y="0"/>
                </a:lnTo>
                <a:lnTo>
                  <a:pt x="4859026" y="3237326"/>
                </a:lnTo>
                <a:lnTo>
                  <a:pt x="0" y="3237326"/>
                </a:lnTo>
                <a:lnTo>
                  <a:pt x="0" y="0"/>
                </a:lnTo>
                <a:close/>
              </a:path>
            </a:pathLst>
          </a:custGeom>
          <a:blipFill>
            <a:blip r:embed="rId3"/>
            <a:stretch>
              <a:fillRect/>
            </a:stretch>
          </a:blipFill>
        </p:spPr>
        <p:txBody>
          <a:bodyPr/>
          <a:lstStyle/>
          <a:p>
            <a:endParaRPr lang="en-US"/>
          </a:p>
        </p:txBody>
      </p:sp>
      <p:sp>
        <p:nvSpPr>
          <p:cNvPr id="6" name="Freeform 6"/>
          <p:cNvSpPr/>
          <p:nvPr/>
        </p:nvSpPr>
        <p:spPr>
          <a:xfrm>
            <a:off x="13315217" y="3794311"/>
            <a:ext cx="2549629" cy="1349189"/>
          </a:xfrm>
          <a:custGeom>
            <a:avLst/>
            <a:gdLst/>
            <a:ahLst/>
            <a:cxnLst/>
            <a:rect l="l" t="t" r="r" b="b"/>
            <a:pathLst>
              <a:path w="2549629" h="1349189">
                <a:moveTo>
                  <a:pt x="0" y="0"/>
                </a:moveTo>
                <a:lnTo>
                  <a:pt x="2549629" y="0"/>
                </a:lnTo>
                <a:lnTo>
                  <a:pt x="2549629" y="1349189"/>
                </a:lnTo>
                <a:lnTo>
                  <a:pt x="0" y="1349189"/>
                </a:lnTo>
                <a:lnTo>
                  <a:pt x="0" y="0"/>
                </a:lnTo>
                <a:close/>
              </a:path>
            </a:pathLst>
          </a:custGeom>
          <a:blipFill>
            <a:blip r:embed="rId4"/>
            <a:stretch>
              <a:fillRect l="-23935" t="-53987" r="-19229" b="-26264"/>
            </a:stretch>
          </a:blipFill>
        </p:spPr>
        <p:txBody>
          <a:bodyPr/>
          <a:lstStyle/>
          <a:p>
            <a:endParaRPr lang="en-US"/>
          </a:p>
        </p:txBody>
      </p:sp>
      <p:sp>
        <p:nvSpPr>
          <p:cNvPr id="7" name="TextBox 7"/>
          <p:cNvSpPr txBox="1"/>
          <p:nvPr/>
        </p:nvSpPr>
        <p:spPr>
          <a:xfrm>
            <a:off x="1028700" y="677200"/>
            <a:ext cx="12818745"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Deemed Export Risk</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785327"/>
            <a:ext cx="9642801" cy="4032853"/>
            <a:chOff x="0" y="0"/>
            <a:chExt cx="12857069" cy="5377138"/>
          </a:xfrm>
        </p:grpSpPr>
        <p:sp>
          <p:nvSpPr>
            <p:cNvPr id="3" name="Freeform 3"/>
            <p:cNvSpPr/>
            <p:nvPr/>
          </p:nvSpPr>
          <p:spPr>
            <a:xfrm>
              <a:off x="0" y="0"/>
              <a:ext cx="12857104" cy="5377180"/>
            </a:xfrm>
            <a:custGeom>
              <a:avLst/>
              <a:gdLst/>
              <a:ahLst/>
              <a:cxnLst/>
              <a:rect l="l" t="t" r="r" b="b"/>
              <a:pathLst>
                <a:path w="12857104" h="5377180">
                  <a:moveTo>
                    <a:pt x="0" y="0"/>
                  </a:moveTo>
                  <a:lnTo>
                    <a:pt x="12857104" y="0"/>
                  </a:lnTo>
                  <a:lnTo>
                    <a:pt x="12857104" y="5377180"/>
                  </a:lnTo>
                  <a:lnTo>
                    <a:pt x="0" y="5377180"/>
                  </a:lnTo>
                  <a:lnTo>
                    <a:pt x="0" y="0"/>
                  </a:lnTo>
                  <a:close/>
                </a:path>
              </a:pathLst>
            </a:custGeom>
            <a:blipFill>
              <a:blip r:embed="rId2"/>
              <a:stretch>
                <a:fillRect t="-308" b="-307"/>
              </a:stretch>
            </a:blipFill>
          </p:spPr>
          <p:txBody>
            <a:bodyPr/>
            <a:lstStyle/>
            <a:p>
              <a:endParaRPr lang="en-US"/>
            </a:p>
          </p:txBody>
        </p:sp>
      </p:gr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3"/>
              <a:stretch>
                <a:fillRect/>
              </a:stretch>
            </a:blipFill>
          </p:spPr>
          <p:txBody>
            <a:bodyPr/>
            <a:lstStyle/>
            <a:p>
              <a:endParaRPr lang="en-US"/>
            </a:p>
          </p:txBody>
        </p:sp>
      </p:grpSp>
      <p:sp>
        <p:nvSpPr>
          <p:cNvPr id="6" name="Freeform 6"/>
          <p:cNvSpPr/>
          <p:nvPr/>
        </p:nvSpPr>
        <p:spPr>
          <a:xfrm>
            <a:off x="11822737" y="2423154"/>
            <a:ext cx="5095725" cy="3395027"/>
          </a:xfrm>
          <a:custGeom>
            <a:avLst/>
            <a:gdLst/>
            <a:ahLst/>
            <a:cxnLst/>
            <a:rect l="l" t="t" r="r" b="b"/>
            <a:pathLst>
              <a:path w="5095725" h="3395027">
                <a:moveTo>
                  <a:pt x="0" y="0"/>
                </a:moveTo>
                <a:lnTo>
                  <a:pt x="5095724" y="0"/>
                </a:lnTo>
                <a:lnTo>
                  <a:pt x="5095724" y="3395027"/>
                </a:lnTo>
                <a:lnTo>
                  <a:pt x="0" y="3395027"/>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677200"/>
            <a:ext cx="11302910"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Consequences for Violations</a:t>
            </a:r>
          </a:p>
        </p:txBody>
      </p:sp>
      <p:sp>
        <p:nvSpPr>
          <p:cNvPr id="8" name="TextBox 8"/>
          <p:cNvSpPr txBox="1"/>
          <p:nvPr/>
        </p:nvSpPr>
        <p:spPr>
          <a:xfrm>
            <a:off x="1028700" y="6128058"/>
            <a:ext cx="16230600" cy="3130242"/>
          </a:xfrm>
          <a:prstGeom prst="rect">
            <a:avLst/>
          </a:prstGeom>
        </p:spPr>
        <p:txBody>
          <a:bodyPr lIns="0" tIns="0" rIns="0" bIns="0" rtlCol="0" anchor="t">
            <a:spAutoFit/>
          </a:bodyPr>
          <a:lstStyle/>
          <a:p>
            <a:pPr algn="l">
              <a:lnSpc>
                <a:spcPts val="3239"/>
              </a:lnSpc>
            </a:pPr>
            <a:r>
              <a:rPr lang="en-US" sz="2999" b="1">
                <a:solidFill>
                  <a:srgbClr val="000000"/>
                </a:solidFill>
                <a:latin typeface="Calibri (MS) Bold"/>
                <a:ea typeface="Calibri (MS) Bold"/>
                <a:cs typeface="Calibri (MS) Bold"/>
                <a:sym typeface="Calibri (MS) Bold"/>
              </a:rPr>
              <a:t>Violations:</a:t>
            </a:r>
          </a:p>
          <a:p>
            <a:pPr algn="l">
              <a:lnSpc>
                <a:spcPts val="2916"/>
              </a:lnSpc>
            </a:pPr>
            <a:endParaRPr lang="en-US" sz="2999" b="1">
              <a:solidFill>
                <a:srgbClr val="000000"/>
              </a:solidFill>
              <a:latin typeface="Calibri (MS) Bold"/>
              <a:ea typeface="Calibri (MS) Bold"/>
              <a:cs typeface="Calibri (MS) Bold"/>
              <a:sym typeface="Calibri (MS) Bold"/>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ITAR/EAR violations may result in civil and/or criminal penalties, including fines and debarment </a:t>
            </a:r>
          </a:p>
          <a:p>
            <a:pPr algn="l">
              <a:lnSpc>
                <a:spcPts val="3023"/>
              </a:lnSpc>
            </a:pPr>
            <a:endParaRPr lang="en-US" sz="2799">
              <a:solidFill>
                <a:srgbClr val="000000"/>
              </a:solidFill>
              <a:latin typeface="Calibri (MS)"/>
              <a:ea typeface="Calibri (MS)"/>
              <a:cs typeface="Calibri (MS)"/>
              <a:sym typeface="Calibri (MS)"/>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The Directorate of Defense Trade Controls (DDTC)/Bureau of Industry &amp; Security (BIS) is responsible for civil enforcement of the regulations, while the Department of Justice handles criminal matters.</a:t>
            </a:r>
          </a:p>
          <a:p>
            <a:pPr algn="l">
              <a:lnSpc>
                <a:spcPts val="3023"/>
              </a:lnSpc>
            </a:pPr>
            <a:endParaRPr lang="en-US" sz="2799">
              <a:solidFill>
                <a:srgbClr val="000000"/>
              </a:solidFill>
              <a:latin typeface="Calibri (MS)"/>
              <a:ea typeface="Calibri (MS)"/>
              <a:cs typeface="Calibri (MS)"/>
              <a:sym typeface="Calibri (MS)"/>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Compliance oversight, and the loss of business opportunities.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30304"/>
            <a:ext cx="9652714" cy="6938772"/>
          </a:xfrm>
          <a:prstGeom prst="rect">
            <a:avLst/>
          </a:prstGeom>
        </p:spPr>
        <p:txBody>
          <a:bodyPr lIns="0" tIns="0" rIns="0" bIns="0" rtlCol="0" anchor="t">
            <a:spAutoFit/>
          </a:bodyPr>
          <a:lstStyle/>
          <a:p>
            <a:pPr algn="l">
              <a:lnSpc>
                <a:spcPts val="3023"/>
              </a:lnSpc>
            </a:pPr>
            <a:r>
              <a:rPr lang="en-US" sz="2799">
                <a:solidFill>
                  <a:srgbClr val="000000"/>
                </a:solidFill>
                <a:latin typeface="Calibri (MS)"/>
                <a:ea typeface="Calibri (MS)"/>
                <a:cs typeface="Calibri (MS)"/>
                <a:sym typeface="Calibri (MS)"/>
              </a:rPr>
              <a:t>Research Security and Export Control Officer in the Research Integrity and Compliance office of the Division of Research and Innovation.</a:t>
            </a:r>
          </a:p>
          <a:p>
            <a:pPr algn="l">
              <a:lnSpc>
                <a:spcPts val="3023"/>
              </a:lnSpc>
            </a:pPr>
            <a:endParaRPr lang="en-US" sz="2799">
              <a:solidFill>
                <a:srgbClr val="000000"/>
              </a:solidFill>
              <a:latin typeface="Calibri (MS)"/>
              <a:ea typeface="Calibri (MS)"/>
              <a:cs typeface="Calibri (MS)"/>
              <a:sym typeface="Calibri (MS)"/>
            </a:endParaRPr>
          </a:p>
          <a:p>
            <a:pPr algn="l">
              <a:lnSpc>
                <a:spcPts val="3023"/>
              </a:lnSpc>
            </a:pPr>
            <a:r>
              <a:rPr lang="en-US" sz="2799" b="1">
                <a:solidFill>
                  <a:srgbClr val="000000"/>
                </a:solidFill>
                <a:latin typeface="Calibri (MS) Bold"/>
                <a:ea typeface="Calibri (MS) Bold"/>
                <a:cs typeface="Calibri (MS) Bold"/>
                <a:sym typeface="Calibri (MS) Bold"/>
              </a:rPr>
              <a:t>International Travel Device Checklists:</a:t>
            </a:r>
          </a:p>
          <a:p>
            <a:pPr algn="l">
              <a:lnSpc>
                <a:spcPts val="3023"/>
              </a:lnSpc>
            </a:pPr>
            <a:endParaRPr lang="en-US" sz="2799" b="1">
              <a:solidFill>
                <a:srgbClr val="000000"/>
              </a:solidFill>
              <a:latin typeface="Calibri (MS) Bold"/>
              <a:ea typeface="Calibri (MS) Bold"/>
              <a:cs typeface="Calibri (MS) Bold"/>
              <a:sym typeface="Calibri (MS) Bold"/>
            </a:endParaRP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Loaner laptops</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Technology control plans</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Export Control Training available- Live/ Recorded, CITI Modules</a:t>
            </a:r>
          </a:p>
          <a:p>
            <a:pPr marL="604519" lvl="1" indent="-302260" algn="l">
              <a:lnSpc>
                <a:spcPts val="3023"/>
              </a:lnSpc>
              <a:buFont typeface="Arial"/>
              <a:buChar char="•"/>
            </a:pPr>
            <a:r>
              <a:rPr lang="en-US" sz="2799">
                <a:solidFill>
                  <a:srgbClr val="000000"/>
                </a:solidFill>
                <a:latin typeface="Calibri (MS)"/>
                <a:ea typeface="Calibri (MS)"/>
                <a:cs typeface="Calibri (MS)"/>
                <a:sym typeface="Calibri (MS)"/>
              </a:rPr>
              <a:t>International Compliance Coordination Committee</a:t>
            </a:r>
          </a:p>
          <a:p>
            <a:pPr algn="l">
              <a:lnSpc>
                <a:spcPts val="3023"/>
              </a:lnSpc>
            </a:pPr>
            <a:endParaRPr lang="en-US" sz="2799">
              <a:solidFill>
                <a:srgbClr val="000000"/>
              </a:solidFill>
              <a:latin typeface="Calibri (MS)"/>
              <a:ea typeface="Calibri (MS)"/>
              <a:cs typeface="Calibri (MS)"/>
              <a:sym typeface="Calibri (MS)"/>
            </a:endParaRPr>
          </a:p>
          <a:p>
            <a:pPr algn="l">
              <a:lnSpc>
                <a:spcPts val="3023"/>
              </a:lnSpc>
            </a:pPr>
            <a:r>
              <a:rPr lang="en-US" sz="2799">
                <a:solidFill>
                  <a:srgbClr val="000000"/>
                </a:solidFill>
                <a:latin typeface="Calibri (MS)"/>
                <a:ea typeface="Calibri (MS)"/>
                <a:cs typeface="Calibri (MS)"/>
                <a:sym typeface="Calibri (MS)"/>
              </a:rPr>
              <a:t>Export Control works with International Risk Control Coordinator to ensure foreign travel is compliant with institutional and federal and state policy.</a:t>
            </a:r>
          </a:p>
          <a:p>
            <a:pPr algn="l">
              <a:lnSpc>
                <a:spcPts val="3023"/>
              </a:lnSpc>
            </a:pPr>
            <a:endParaRPr lang="en-US" sz="2799">
              <a:solidFill>
                <a:srgbClr val="000000"/>
              </a:solidFill>
              <a:latin typeface="Calibri (MS)"/>
              <a:ea typeface="Calibri (MS)"/>
              <a:cs typeface="Calibri (MS)"/>
              <a:sym typeface="Calibri (MS)"/>
            </a:endParaRPr>
          </a:p>
          <a:p>
            <a:pPr algn="l">
              <a:lnSpc>
                <a:spcPts val="3023"/>
              </a:lnSpc>
            </a:pPr>
            <a:r>
              <a:rPr lang="en-US" sz="2799">
                <a:solidFill>
                  <a:srgbClr val="000000"/>
                </a:solidFill>
                <a:latin typeface="Calibri (MS)"/>
                <a:ea typeface="Calibri (MS)"/>
                <a:cs typeface="Calibri (MS)"/>
                <a:sym typeface="Calibri (MS)"/>
              </a:rPr>
              <a:t>Quarterly and ad hoc meetings take place to discuss policy and other compliance issues.</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rot="-339334">
            <a:off x="7720152" y="3334527"/>
            <a:ext cx="1351464" cy="1535755"/>
          </a:xfrm>
          <a:custGeom>
            <a:avLst/>
            <a:gdLst/>
            <a:ahLst/>
            <a:cxnLst/>
            <a:rect l="l" t="t" r="r" b="b"/>
            <a:pathLst>
              <a:path w="1351464" h="1535755">
                <a:moveTo>
                  <a:pt x="0" y="0"/>
                </a:moveTo>
                <a:lnTo>
                  <a:pt x="1351464" y="0"/>
                </a:lnTo>
                <a:lnTo>
                  <a:pt x="1351464" y="1535755"/>
                </a:lnTo>
                <a:lnTo>
                  <a:pt x="0" y="1535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298156" y="2749241"/>
            <a:ext cx="5961144" cy="4788517"/>
            <a:chOff x="0" y="0"/>
            <a:chExt cx="7948192" cy="6384690"/>
          </a:xfrm>
        </p:grpSpPr>
        <p:grpSp>
          <p:nvGrpSpPr>
            <p:cNvPr id="7" name="Group 7"/>
            <p:cNvGrpSpPr/>
            <p:nvPr/>
          </p:nvGrpSpPr>
          <p:grpSpPr>
            <a:xfrm>
              <a:off x="0" y="0"/>
              <a:ext cx="7948192" cy="6384690"/>
              <a:chOff x="0" y="0"/>
              <a:chExt cx="1996327" cy="1603626"/>
            </a:xfrm>
          </p:grpSpPr>
          <p:sp>
            <p:nvSpPr>
              <p:cNvPr id="8" name="Freeform 8"/>
              <p:cNvSpPr/>
              <p:nvPr/>
            </p:nvSpPr>
            <p:spPr>
              <a:xfrm>
                <a:off x="0" y="0"/>
                <a:ext cx="1996327" cy="1603626"/>
              </a:xfrm>
              <a:custGeom>
                <a:avLst/>
                <a:gdLst/>
                <a:ahLst/>
                <a:cxnLst/>
                <a:rect l="l" t="t" r="r" b="b"/>
                <a:pathLst>
                  <a:path w="1996327" h="1603626">
                    <a:moveTo>
                      <a:pt x="0" y="0"/>
                    </a:moveTo>
                    <a:lnTo>
                      <a:pt x="1996327" y="0"/>
                    </a:lnTo>
                    <a:lnTo>
                      <a:pt x="1996327" y="1603626"/>
                    </a:lnTo>
                    <a:lnTo>
                      <a:pt x="0" y="1603626"/>
                    </a:lnTo>
                    <a:close/>
                  </a:path>
                </a:pathLst>
              </a:custGeom>
              <a:solidFill>
                <a:srgbClr val="24201D"/>
              </a:solidFill>
            </p:spPr>
            <p:txBody>
              <a:bodyPr/>
              <a:lstStyle/>
              <a:p>
                <a:endParaRPr lang="en-US"/>
              </a:p>
            </p:txBody>
          </p:sp>
          <p:sp>
            <p:nvSpPr>
              <p:cNvPr id="9" name="TextBox 9"/>
              <p:cNvSpPr txBox="1"/>
              <p:nvPr/>
            </p:nvSpPr>
            <p:spPr>
              <a:xfrm>
                <a:off x="0" y="-28575"/>
                <a:ext cx="1996327" cy="1632201"/>
              </a:xfrm>
              <a:prstGeom prst="rect">
                <a:avLst/>
              </a:prstGeom>
            </p:spPr>
            <p:txBody>
              <a:bodyPr lIns="39952" tIns="39952" rIns="39952" bIns="39952" rtlCol="0" anchor="ctr"/>
              <a:lstStyle/>
              <a:p>
                <a:pPr algn="ctr">
                  <a:lnSpc>
                    <a:spcPts val="2134"/>
                  </a:lnSpc>
                </a:pPr>
                <a:endParaRPr/>
              </a:p>
            </p:txBody>
          </p:sp>
        </p:grpSp>
        <p:sp>
          <p:nvSpPr>
            <p:cNvPr id="10" name="Freeform 10"/>
            <p:cNvSpPr/>
            <p:nvPr/>
          </p:nvSpPr>
          <p:spPr>
            <a:xfrm rot="5400000">
              <a:off x="931623" y="-633420"/>
              <a:ext cx="6084947" cy="7661916"/>
            </a:xfrm>
            <a:custGeom>
              <a:avLst/>
              <a:gdLst/>
              <a:ahLst/>
              <a:cxnLst/>
              <a:rect l="l" t="t" r="r" b="b"/>
              <a:pathLst>
                <a:path w="6084947" h="7661916">
                  <a:moveTo>
                    <a:pt x="0" y="0"/>
                  </a:moveTo>
                  <a:lnTo>
                    <a:pt x="6084947" y="0"/>
                  </a:lnTo>
                  <a:lnTo>
                    <a:pt x="6084947" y="7661916"/>
                  </a:lnTo>
                  <a:lnTo>
                    <a:pt x="0" y="7661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224735" y="1213087"/>
              <a:ext cx="5498722" cy="3968903"/>
            </a:xfrm>
            <a:custGeom>
              <a:avLst/>
              <a:gdLst/>
              <a:ahLst/>
              <a:cxnLst/>
              <a:rect l="l" t="t" r="r" b="b"/>
              <a:pathLst>
                <a:path w="5498722" h="3968903">
                  <a:moveTo>
                    <a:pt x="0" y="0"/>
                  </a:moveTo>
                  <a:lnTo>
                    <a:pt x="5498722" y="0"/>
                  </a:lnTo>
                  <a:lnTo>
                    <a:pt x="5498722" y="3968902"/>
                  </a:lnTo>
                  <a:lnTo>
                    <a:pt x="0" y="3968902"/>
                  </a:lnTo>
                  <a:lnTo>
                    <a:pt x="0" y="0"/>
                  </a:lnTo>
                  <a:close/>
                </a:path>
              </a:pathLst>
            </a:custGeom>
            <a:blipFill>
              <a:blip r:embed="rId7"/>
              <a:stretch>
                <a:fillRect l="-58346" t="-1897" r="-18353" b="-50095"/>
              </a:stretch>
            </a:blipFill>
          </p:spPr>
          <p:txBody>
            <a:bodyPr/>
            <a:lstStyle/>
            <a:p>
              <a:endParaRPr lang="en-US"/>
            </a:p>
          </p:txBody>
        </p:sp>
        <p:sp>
          <p:nvSpPr>
            <p:cNvPr id="12" name="Freeform 12"/>
            <p:cNvSpPr/>
            <p:nvPr/>
          </p:nvSpPr>
          <p:spPr>
            <a:xfrm>
              <a:off x="741657" y="751923"/>
              <a:ext cx="6464878" cy="4880844"/>
            </a:xfrm>
            <a:custGeom>
              <a:avLst/>
              <a:gdLst/>
              <a:ahLst/>
              <a:cxnLst/>
              <a:rect l="l" t="t" r="r" b="b"/>
              <a:pathLst>
                <a:path w="6464878" h="4880844">
                  <a:moveTo>
                    <a:pt x="0" y="0"/>
                  </a:moveTo>
                  <a:lnTo>
                    <a:pt x="6464878" y="0"/>
                  </a:lnTo>
                  <a:lnTo>
                    <a:pt x="6464878" y="4880844"/>
                  </a:lnTo>
                  <a:lnTo>
                    <a:pt x="0" y="4880844"/>
                  </a:lnTo>
                  <a:lnTo>
                    <a:pt x="0" y="0"/>
                  </a:lnTo>
                  <a:close/>
                </a:path>
              </a:pathLst>
            </a:custGeom>
            <a:blipFill>
              <a:blip r:embed="rId8"/>
              <a:stretch>
                <a:fillRect t="-4036" b="-4410"/>
              </a:stretch>
            </a:blipFill>
          </p:spPr>
          <p:txBody>
            <a:bodyPr/>
            <a:lstStyle/>
            <a:p>
              <a:endParaRPr lang="en-US"/>
            </a:p>
          </p:txBody>
        </p:sp>
      </p:grpSp>
      <p:sp>
        <p:nvSpPr>
          <p:cNvPr id="13" name="TextBox 13"/>
          <p:cNvSpPr txBox="1"/>
          <p:nvPr/>
        </p:nvSpPr>
        <p:spPr>
          <a:xfrm>
            <a:off x="1028700" y="860077"/>
            <a:ext cx="12818745" cy="769620"/>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Export Control at UNT</a:t>
            </a:r>
          </a:p>
        </p:txBody>
      </p:sp>
      <p:pic>
        <p:nvPicPr>
          <p:cNvPr id="14" name="Picture 14"/>
          <p:cNvPicPr>
            <a:picLocks noChangeAspect="1"/>
          </p:cNvPicPr>
          <p:nvPr/>
        </p:nvPicPr>
        <p:blipFill>
          <a:blip r:embed="rId9"/>
          <a:stretch>
            <a:fillRect/>
          </a:stretch>
        </p:blipFill>
        <p:spPr>
          <a:xfrm>
            <a:off x="16134315" y="8226969"/>
            <a:ext cx="1884216" cy="18842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58340"/>
            <a:ext cx="12382969" cy="7299960"/>
          </a:xfrm>
          <a:prstGeom prst="rect">
            <a:avLst/>
          </a:prstGeom>
        </p:spPr>
        <p:txBody>
          <a:bodyPr lIns="0" tIns="0" rIns="0" bIns="0" rtlCol="0" anchor="t">
            <a:spAutoFit/>
          </a:bodyPr>
          <a:lstStyle/>
          <a:p>
            <a:pPr algn="l">
              <a:lnSpc>
                <a:spcPts val="3023"/>
              </a:lnSpc>
            </a:pPr>
            <a:r>
              <a:rPr lang="en-US" sz="2799" i="1">
                <a:solidFill>
                  <a:srgbClr val="333333"/>
                </a:solidFill>
                <a:latin typeface="Calibri (MS) Italics"/>
                <a:ea typeface="Calibri (MS) Italics"/>
                <a:cs typeface="Calibri (MS) Italics"/>
                <a:sym typeface="Calibri (MS) Italics"/>
              </a:rPr>
              <a:t>Insider Threat is the likelihood, risk, or potential that an insider will use his or her authorized access, wittingly or unwittingly, to do harm to the national security of the United States or to the institution.</a:t>
            </a:r>
          </a:p>
          <a:p>
            <a:pPr algn="l">
              <a:lnSpc>
                <a:spcPts val="3023"/>
              </a:lnSpc>
            </a:pPr>
            <a:endParaRPr lang="en-US" sz="2799" i="1">
              <a:solidFill>
                <a:srgbClr val="333333"/>
              </a:solidFill>
              <a:latin typeface="Calibri (MS) Italics"/>
              <a:ea typeface="Calibri (MS) Italics"/>
              <a:cs typeface="Calibri (MS) Italics"/>
              <a:sym typeface="Calibri (MS) Italics"/>
            </a:endParaRPr>
          </a:p>
          <a:p>
            <a:pPr algn="l">
              <a:lnSpc>
                <a:spcPts val="3023"/>
              </a:lnSpc>
            </a:pPr>
            <a:r>
              <a:rPr lang="en-US" sz="2799">
                <a:solidFill>
                  <a:srgbClr val="333333"/>
                </a:solidFill>
                <a:latin typeface="Calibri (MS)"/>
                <a:ea typeface="Calibri (MS)"/>
                <a:cs typeface="Calibri (MS)"/>
                <a:sym typeface="Calibri (MS)"/>
              </a:rPr>
              <a:t>Higher education institutions and their employees are a </a:t>
            </a:r>
            <a:r>
              <a:rPr lang="en-US" sz="2799" b="1">
                <a:solidFill>
                  <a:srgbClr val="333333"/>
                </a:solidFill>
                <a:latin typeface="Calibri (MS) Bold"/>
                <a:ea typeface="Calibri (MS) Bold"/>
                <a:cs typeface="Calibri (MS) Bold"/>
                <a:sym typeface="Calibri (MS) Bold"/>
              </a:rPr>
              <a:t>top target for foreign intelligence </a:t>
            </a:r>
            <a:r>
              <a:rPr lang="en-US" sz="2799">
                <a:solidFill>
                  <a:srgbClr val="333333"/>
                </a:solidFill>
                <a:latin typeface="Calibri (MS)"/>
                <a:ea typeface="Calibri (MS)"/>
                <a:cs typeface="Calibri (MS)"/>
                <a:sym typeface="Calibri (MS)"/>
              </a:rPr>
              <a:t>services that seek information regarding:</a:t>
            </a:r>
          </a:p>
          <a:p>
            <a:pPr algn="l">
              <a:lnSpc>
                <a:spcPts val="3023"/>
              </a:lnSpc>
            </a:pPr>
            <a:endParaRPr lang="en-US" sz="2799">
              <a:solidFill>
                <a:srgbClr val="333333"/>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333333"/>
                </a:solidFill>
                <a:latin typeface="Calibri (MS)"/>
                <a:ea typeface="Calibri (MS)"/>
                <a:cs typeface="Calibri (MS)"/>
                <a:sym typeface="Calibri (MS)"/>
              </a:rPr>
              <a:t>U.S. technologies</a:t>
            </a:r>
          </a:p>
          <a:p>
            <a:pPr algn="l">
              <a:lnSpc>
                <a:spcPts val="3023"/>
              </a:lnSpc>
            </a:pPr>
            <a:endParaRPr lang="en-US" sz="2799">
              <a:solidFill>
                <a:srgbClr val="333333"/>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333333"/>
                </a:solidFill>
                <a:latin typeface="Calibri (MS)"/>
                <a:ea typeface="Calibri (MS)"/>
                <a:cs typeface="Calibri (MS)"/>
                <a:sym typeface="Calibri (MS)"/>
              </a:rPr>
              <a:t>Federally funded research</a:t>
            </a:r>
          </a:p>
          <a:p>
            <a:pPr algn="l">
              <a:lnSpc>
                <a:spcPts val="3023"/>
              </a:lnSpc>
            </a:pPr>
            <a:endParaRPr lang="en-US" sz="2799">
              <a:solidFill>
                <a:srgbClr val="333333"/>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333333"/>
                </a:solidFill>
                <a:latin typeface="Calibri (MS)"/>
                <a:ea typeface="Calibri (MS)"/>
                <a:cs typeface="Calibri (MS)"/>
                <a:sym typeface="Calibri (MS)"/>
              </a:rPr>
              <a:t>Intellectual property </a:t>
            </a:r>
          </a:p>
          <a:p>
            <a:pPr algn="l">
              <a:lnSpc>
                <a:spcPts val="3023"/>
              </a:lnSpc>
            </a:pPr>
            <a:endParaRPr lang="en-US" sz="2799">
              <a:solidFill>
                <a:srgbClr val="333333"/>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333333"/>
                </a:solidFill>
                <a:latin typeface="Calibri (MS)"/>
                <a:ea typeface="Calibri (MS)"/>
                <a:cs typeface="Calibri (MS)"/>
                <a:sym typeface="Calibri (MS)"/>
              </a:rPr>
              <a:t>Classified or controlled unclassified information (CUI), (e.g., export‐controlled, proprietary, financial) </a:t>
            </a:r>
          </a:p>
          <a:p>
            <a:pPr algn="l">
              <a:lnSpc>
                <a:spcPts val="3023"/>
              </a:lnSpc>
            </a:pPr>
            <a:endParaRPr lang="en-US" sz="2799">
              <a:solidFill>
                <a:srgbClr val="333333"/>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333333"/>
                </a:solidFill>
                <a:latin typeface="Calibri (MS)"/>
                <a:ea typeface="Calibri (MS)"/>
                <a:cs typeface="Calibri (MS)"/>
                <a:sym typeface="Calibri (MS)"/>
              </a:rPr>
              <a:t>Other sensitive information that could lead to a military, technological, or economic advantage. </a:t>
            </a:r>
          </a:p>
          <a:p>
            <a:pPr marL="488632" lvl="1" indent="-244316" algn="l">
              <a:lnSpc>
                <a:spcPts val="2916"/>
              </a:lnSpc>
            </a:pPr>
            <a:endParaRPr lang="en-US" sz="2799">
              <a:solidFill>
                <a:srgbClr val="333333"/>
              </a:solidFill>
              <a:latin typeface="Calibri (MS)"/>
              <a:ea typeface="Calibri (MS)"/>
              <a:cs typeface="Calibri (MS)"/>
              <a:sym typeface="Calibri (MS)"/>
            </a:endParaRP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3615927" y="5143500"/>
            <a:ext cx="3643373" cy="4114800"/>
          </a:xfrm>
          <a:custGeom>
            <a:avLst/>
            <a:gdLst/>
            <a:ahLst/>
            <a:cxnLst/>
            <a:rect l="l" t="t" r="r" b="b"/>
            <a:pathLst>
              <a:path w="3643373" h="4114800">
                <a:moveTo>
                  <a:pt x="0" y="0"/>
                </a:moveTo>
                <a:lnTo>
                  <a:pt x="3643373" y="0"/>
                </a:lnTo>
                <a:lnTo>
                  <a:pt x="36433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860077"/>
            <a:ext cx="12818745"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Insider Threat Awareness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85969" y="7369555"/>
            <a:ext cx="3005497" cy="2109313"/>
          </a:xfrm>
          <a:custGeom>
            <a:avLst/>
            <a:gdLst/>
            <a:ahLst/>
            <a:cxnLst/>
            <a:rect l="l" t="t" r="r" b="b"/>
            <a:pathLst>
              <a:path w="3005497" h="2109313">
                <a:moveTo>
                  <a:pt x="0" y="0"/>
                </a:moveTo>
                <a:lnTo>
                  <a:pt x="3005498" y="0"/>
                </a:lnTo>
                <a:lnTo>
                  <a:pt x="3005498" y="2109313"/>
                </a:lnTo>
                <a:lnTo>
                  <a:pt x="0" y="21093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2616889">
            <a:off x="9612754" y="7633402"/>
            <a:ext cx="631795" cy="631795"/>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sp>
        <p:nvSpPr>
          <p:cNvPr id="5" name="TextBox 5"/>
          <p:cNvSpPr txBox="1"/>
          <p:nvPr/>
        </p:nvSpPr>
        <p:spPr>
          <a:xfrm>
            <a:off x="1028700" y="1582810"/>
            <a:ext cx="6896100" cy="4537680"/>
          </a:xfrm>
          <a:prstGeom prst="rect">
            <a:avLst/>
          </a:prstGeom>
        </p:spPr>
        <p:txBody>
          <a:bodyPr lIns="0" tIns="0" rIns="0" bIns="0" rtlCol="0" anchor="t">
            <a:spAutoFit/>
          </a:bodyPr>
          <a:lstStyle/>
          <a:p>
            <a:pPr algn="ctr">
              <a:lnSpc>
                <a:spcPts val="6111"/>
              </a:lnSpc>
            </a:pPr>
            <a:r>
              <a:rPr lang="en-US" sz="5659">
                <a:solidFill>
                  <a:srgbClr val="000000"/>
                </a:solidFill>
                <a:latin typeface="League Spartan"/>
                <a:ea typeface="League Spartan"/>
                <a:cs typeface="League Spartan"/>
                <a:sym typeface="League Spartan"/>
              </a:rPr>
              <a:t>Information Collection</a:t>
            </a:r>
          </a:p>
          <a:p>
            <a:pPr algn="l">
              <a:lnSpc>
                <a:spcPts val="2778"/>
              </a:lnSpc>
            </a:pPr>
            <a:endParaRPr lang="en-US" sz="5659">
              <a:solidFill>
                <a:srgbClr val="000000"/>
              </a:solidFill>
              <a:latin typeface="League Spartan"/>
              <a:ea typeface="League Spartan"/>
              <a:cs typeface="League Spartan"/>
              <a:sym typeface="League Spartan"/>
            </a:endParaRPr>
          </a:p>
          <a:p>
            <a:pPr marL="555353" lvl="1" indent="-277677" algn="l">
              <a:lnSpc>
                <a:spcPts val="2778"/>
              </a:lnSpc>
              <a:buFont typeface="Arial"/>
              <a:buChar char="•"/>
            </a:pPr>
            <a:r>
              <a:rPr lang="en-US" sz="2572">
                <a:solidFill>
                  <a:srgbClr val="000000"/>
                </a:solidFill>
                <a:latin typeface="Calibri (MS)"/>
                <a:ea typeface="Calibri (MS)"/>
                <a:cs typeface="Calibri (MS)"/>
                <a:sym typeface="Calibri (MS)"/>
              </a:rPr>
              <a:t>Keeping materials in an unauthorized location</a:t>
            </a:r>
          </a:p>
          <a:p>
            <a:pPr algn="l">
              <a:lnSpc>
                <a:spcPts val="2778"/>
              </a:lnSpc>
            </a:pPr>
            <a:endParaRPr lang="en-US" sz="2572">
              <a:solidFill>
                <a:srgbClr val="000000"/>
              </a:solidFill>
              <a:latin typeface="Calibri (MS)"/>
              <a:ea typeface="Calibri (MS)"/>
              <a:cs typeface="Calibri (MS)"/>
              <a:sym typeface="Calibri (MS)"/>
            </a:endParaRPr>
          </a:p>
          <a:p>
            <a:pPr marL="555353" lvl="1" indent="-277677" algn="l">
              <a:lnSpc>
                <a:spcPts val="2778"/>
              </a:lnSpc>
              <a:buFont typeface="Arial"/>
              <a:buChar char="•"/>
            </a:pPr>
            <a:r>
              <a:rPr lang="en-US" sz="2572">
                <a:solidFill>
                  <a:srgbClr val="000000"/>
                </a:solidFill>
                <a:latin typeface="Calibri (MS)"/>
                <a:ea typeface="Calibri (MS)"/>
                <a:cs typeface="Calibri (MS)"/>
                <a:sym typeface="Calibri (MS)"/>
              </a:rPr>
              <a:t>Attempting to access information without authorization</a:t>
            </a:r>
          </a:p>
          <a:p>
            <a:pPr algn="l">
              <a:lnSpc>
                <a:spcPts val="2778"/>
              </a:lnSpc>
            </a:pPr>
            <a:endParaRPr lang="en-US" sz="2572">
              <a:solidFill>
                <a:srgbClr val="000000"/>
              </a:solidFill>
              <a:latin typeface="Calibri (MS)"/>
              <a:ea typeface="Calibri (MS)"/>
              <a:cs typeface="Calibri (MS)"/>
              <a:sym typeface="Calibri (MS)"/>
            </a:endParaRPr>
          </a:p>
          <a:p>
            <a:pPr marL="555353" lvl="1" indent="-277677" algn="l">
              <a:lnSpc>
                <a:spcPts val="2778"/>
              </a:lnSpc>
              <a:buFont typeface="Arial"/>
              <a:buChar char="•"/>
            </a:pPr>
            <a:r>
              <a:rPr lang="en-US" sz="2572">
                <a:solidFill>
                  <a:srgbClr val="000000"/>
                </a:solidFill>
                <a:latin typeface="Calibri (MS)"/>
                <a:ea typeface="Calibri (MS)"/>
                <a:cs typeface="Calibri (MS)"/>
                <a:sym typeface="Calibri (MS)"/>
              </a:rPr>
              <a:t>Obtaining access to information inconsistent with duty requirements</a:t>
            </a:r>
          </a:p>
          <a:p>
            <a:pPr algn="l">
              <a:lnSpc>
                <a:spcPts val="2000"/>
              </a:lnSpc>
            </a:pPr>
            <a:endParaRPr lang="en-US" sz="2572">
              <a:solidFill>
                <a:srgbClr val="000000"/>
              </a:solidFill>
              <a:latin typeface="Calibri (MS)"/>
              <a:ea typeface="Calibri (MS)"/>
              <a:cs typeface="Calibri (MS)"/>
              <a:sym typeface="Calibri (MS)"/>
            </a:endParaRPr>
          </a:p>
        </p:txBody>
      </p:sp>
      <p:sp>
        <p:nvSpPr>
          <p:cNvPr id="6" name="TextBox 6"/>
          <p:cNvSpPr txBox="1"/>
          <p:nvPr/>
        </p:nvSpPr>
        <p:spPr>
          <a:xfrm>
            <a:off x="10358722" y="1592335"/>
            <a:ext cx="6717701" cy="4162270"/>
          </a:xfrm>
          <a:prstGeom prst="rect">
            <a:avLst/>
          </a:prstGeom>
        </p:spPr>
        <p:txBody>
          <a:bodyPr lIns="0" tIns="0" rIns="0" bIns="0" rtlCol="0" anchor="t">
            <a:spAutoFit/>
          </a:bodyPr>
          <a:lstStyle/>
          <a:p>
            <a:pPr algn="ctr">
              <a:lnSpc>
                <a:spcPts val="6521"/>
              </a:lnSpc>
            </a:pPr>
            <a:r>
              <a:rPr lang="en-US" sz="6038">
                <a:solidFill>
                  <a:srgbClr val="000000"/>
                </a:solidFill>
                <a:latin typeface="League Spartan"/>
                <a:ea typeface="League Spartan"/>
                <a:cs typeface="League Spartan"/>
                <a:sym typeface="League Spartan"/>
              </a:rPr>
              <a:t>Information Transmittal </a:t>
            </a:r>
          </a:p>
          <a:p>
            <a:pPr algn="l">
              <a:lnSpc>
                <a:spcPts val="2489"/>
              </a:lnSpc>
            </a:pPr>
            <a:endParaRPr lang="en-US" sz="6038">
              <a:solidFill>
                <a:srgbClr val="000000"/>
              </a:solidFill>
              <a:latin typeface="League Spartan"/>
              <a:ea typeface="League Spartan"/>
              <a:cs typeface="League Spartan"/>
              <a:sym typeface="League Spartan"/>
            </a:endParaRPr>
          </a:p>
          <a:p>
            <a:pPr marL="592563" lvl="1" indent="-296282" algn="l">
              <a:lnSpc>
                <a:spcPts val="2964"/>
              </a:lnSpc>
              <a:buFont typeface="Arial"/>
              <a:buChar char="•"/>
            </a:pPr>
            <a:r>
              <a:rPr lang="en-US" sz="2744">
                <a:solidFill>
                  <a:srgbClr val="000000"/>
                </a:solidFill>
                <a:latin typeface="Calibri (MS)"/>
                <a:ea typeface="Calibri (MS)"/>
                <a:cs typeface="Calibri (MS)"/>
                <a:sym typeface="Calibri (MS)"/>
              </a:rPr>
              <a:t>Using an unauthorized medium to transmit sensitive materials</a:t>
            </a:r>
          </a:p>
          <a:p>
            <a:pPr algn="l">
              <a:lnSpc>
                <a:spcPts val="2964"/>
              </a:lnSpc>
            </a:pPr>
            <a:endParaRPr lang="en-US" sz="2744">
              <a:solidFill>
                <a:srgbClr val="000000"/>
              </a:solidFill>
              <a:latin typeface="Calibri (MS)"/>
              <a:ea typeface="Calibri (MS)"/>
              <a:cs typeface="Calibri (MS)"/>
              <a:sym typeface="Calibri (MS)"/>
            </a:endParaRPr>
          </a:p>
          <a:p>
            <a:pPr marL="592563" lvl="1" indent="-296282" algn="l">
              <a:lnSpc>
                <a:spcPts val="2964"/>
              </a:lnSpc>
              <a:buFont typeface="Arial"/>
              <a:buChar char="•"/>
            </a:pPr>
            <a:r>
              <a:rPr lang="en-US" sz="2744">
                <a:solidFill>
                  <a:srgbClr val="000000"/>
                </a:solidFill>
                <a:latin typeface="Calibri (MS)"/>
                <a:ea typeface="Calibri (MS)"/>
                <a:cs typeface="Calibri (MS)"/>
                <a:sym typeface="Calibri (MS)"/>
              </a:rPr>
              <a:t>Discussing sensitive materials with people not authorized to access that information</a:t>
            </a:r>
          </a:p>
          <a:p>
            <a:pPr algn="l">
              <a:lnSpc>
                <a:spcPts val="2964"/>
              </a:lnSpc>
            </a:pPr>
            <a:endParaRPr lang="en-US" sz="2744">
              <a:solidFill>
                <a:srgbClr val="000000"/>
              </a:solidFill>
              <a:latin typeface="Calibri (MS)"/>
              <a:ea typeface="Calibri (MS)"/>
              <a:cs typeface="Calibri (MS)"/>
              <a:sym typeface="Calibri (MS)"/>
            </a:endParaRPr>
          </a:p>
        </p:txBody>
      </p:sp>
      <p:sp>
        <p:nvSpPr>
          <p:cNvPr id="7" name="Freeform 7"/>
          <p:cNvSpPr/>
          <p:nvPr/>
        </p:nvSpPr>
        <p:spPr>
          <a:xfrm rot="-10800000">
            <a:off x="2762430" y="6793771"/>
            <a:ext cx="3428639" cy="2837209"/>
          </a:xfrm>
          <a:custGeom>
            <a:avLst/>
            <a:gdLst/>
            <a:ahLst/>
            <a:cxnLst/>
            <a:rect l="l" t="t" r="r" b="b"/>
            <a:pathLst>
              <a:path w="3428639" h="2837209">
                <a:moveTo>
                  <a:pt x="0" y="0"/>
                </a:moveTo>
                <a:lnTo>
                  <a:pt x="3428640" y="0"/>
                </a:lnTo>
                <a:lnTo>
                  <a:pt x="3428640" y="2837209"/>
                </a:lnTo>
                <a:lnTo>
                  <a:pt x="0" y="28372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5400000">
            <a:off x="12003253" y="6700090"/>
            <a:ext cx="3428639" cy="2837209"/>
          </a:xfrm>
          <a:custGeom>
            <a:avLst/>
            <a:gdLst/>
            <a:ahLst/>
            <a:cxnLst/>
            <a:rect l="l" t="t" r="r" b="b"/>
            <a:pathLst>
              <a:path w="3428639" h="2837209">
                <a:moveTo>
                  <a:pt x="0" y="0"/>
                </a:moveTo>
                <a:lnTo>
                  <a:pt x="3428639" y="0"/>
                </a:lnTo>
                <a:lnTo>
                  <a:pt x="3428639" y="2837209"/>
                </a:lnTo>
                <a:lnTo>
                  <a:pt x="0" y="28372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AutoShape 9"/>
          <p:cNvSpPr/>
          <p:nvPr/>
        </p:nvSpPr>
        <p:spPr>
          <a:xfrm>
            <a:off x="9144000" y="1525660"/>
            <a:ext cx="0" cy="4594941"/>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64846" y="0"/>
            <a:ext cx="2423154" cy="2423154"/>
            <a:chOff x="0" y="0"/>
            <a:chExt cx="3230872" cy="3230872"/>
          </a:xfrm>
        </p:grpSpPr>
        <p:sp>
          <p:nvSpPr>
            <p:cNvPr id="3" name="Freeform 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grpSp>
        <p:nvGrpSpPr>
          <p:cNvPr id="4" name="Group 4"/>
          <p:cNvGrpSpPr/>
          <p:nvPr/>
        </p:nvGrpSpPr>
        <p:grpSpPr>
          <a:xfrm>
            <a:off x="12991085" y="4714173"/>
            <a:ext cx="4085338" cy="5499147"/>
            <a:chOff x="0" y="0"/>
            <a:chExt cx="5447117" cy="7332196"/>
          </a:xfrm>
        </p:grpSpPr>
        <p:sp>
          <p:nvSpPr>
            <p:cNvPr id="5" name="Freeform 5"/>
            <p:cNvSpPr/>
            <p:nvPr/>
          </p:nvSpPr>
          <p:spPr>
            <a:xfrm>
              <a:off x="0" y="5906042"/>
              <a:ext cx="5447117" cy="1426154"/>
            </a:xfrm>
            <a:custGeom>
              <a:avLst/>
              <a:gdLst/>
              <a:ahLst/>
              <a:cxnLst/>
              <a:rect l="l" t="t" r="r" b="b"/>
              <a:pathLst>
                <a:path w="5447117" h="1426154">
                  <a:moveTo>
                    <a:pt x="0" y="0"/>
                  </a:moveTo>
                  <a:lnTo>
                    <a:pt x="5447117" y="0"/>
                  </a:lnTo>
                  <a:lnTo>
                    <a:pt x="5447117" y="1426154"/>
                  </a:lnTo>
                  <a:lnTo>
                    <a:pt x="0" y="1426154"/>
                  </a:lnTo>
                  <a:lnTo>
                    <a:pt x="0" y="0"/>
                  </a:lnTo>
                  <a:close/>
                </a:path>
              </a:pathLst>
            </a:custGeom>
            <a:blipFill>
              <a:blip r:embed="rId3"/>
              <a:stretch>
                <a:fillRect/>
              </a:stretch>
            </a:blipFill>
          </p:spPr>
          <p:txBody>
            <a:bodyPr/>
            <a:lstStyle/>
            <a:p>
              <a:endParaRPr lang="en-US"/>
            </a:p>
          </p:txBody>
        </p:sp>
        <p:sp>
          <p:nvSpPr>
            <p:cNvPr id="6" name="Freeform 6"/>
            <p:cNvSpPr/>
            <p:nvPr/>
          </p:nvSpPr>
          <p:spPr>
            <a:xfrm>
              <a:off x="517551" y="0"/>
              <a:ext cx="4549140" cy="6619119"/>
            </a:xfrm>
            <a:custGeom>
              <a:avLst/>
              <a:gdLst/>
              <a:ahLst/>
              <a:cxnLst/>
              <a:rect l="l" t="t" r="r" b="b"/>
              <a:pathLst>
                <a:path w="4549140" h="6619119">
                  <a:moveTo>
                    <a:pt x="0" y="0"/>
                  </a:moveTo>
                  <a:lnTo>
                    <a:pt x="4549140" y="0"/>
                  </a:lnTo>
                  <a:lnTo>
                    <a:pt x="4549140" y="6619119"/>
                  </a:lnTo>
                  <a:lnTo>
                    <a:pt x="0" y="66191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44711" y="2106018"/>
              <a:ext cx="1547410" cy="331990"/>
            </a:xfrm>
            <a:custGeom>
              <a:avLst/>
              <a:gdLst/>
              <a:ahLst/>
              <a:cxnLst/>
              <a:rect l="l" t="t" r="r" b="b"/>
              <a:pathLst>
                <a:path w="1547410" h="331990">
                  <a:moveTo>
                    <a:pt x="0" y="0"/>
                  </a:moveTo>
                  <a:lnTo>
                    <a:pt x="1547410" y="0"/>
                  </a:lnTo>
                  <a:lnTo>
                    <a:pt x="1547410" y="331990"/>
                  </a:lnTo>
                  <a:lnTo>
                    <a:pt x="0" y="331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8" name="TextBox 8"/>
          <p:cNvSpPr txBox="1"/>
          <p:nvPr/>
        </p:nvSpPr>
        <p:spPr>
          <a:xfrm>
            <a:off x="1028700" y="3003804"/>
            <a:ext cx="11962385" cy="6254496"/>
          </a:xfrm>
          <a:prstGeom prst="rect">
            <a:avLst/>
          </a:prstGeom>
        </p:spPr>
        <p:txBody>
          <a:bodyPr lIns="0" tIns="0" rIns="0" bIns="0" rtlCol="0" anchor="t">
            <a:spAutoFit/>
          </a:bodyPr>
          <a:lstStyle/>
          <a:p>
            <a:pPr algn="l">
              <a:lnSpc>
                <a:spcPts val="3239"/>
              </a:lnSpc>
            </a:pPr>
            <a:r>
              <a:rPr lang="en-US" sz="2999" b="1">
                <a:solidFill>
                  <a:srgbClr val="000000"/>
                </a:solidFill>
                <a:latin typeface="Calibri (MS) Bold"/>
                <a:ea typeface="Calibri (MS) Bold"/>
                <a:cs typeface="Calibri (MS) Bold"/>
                <a:sym typeface="Calibri (MS) Bold"/>
              </a:rPr>
              <a:t>Repeated or unrequired work outside of normal hours</a:t>
            </a:r>
          </a:p>
          <a:p>
            <a:pPr algn="l">
              <a:lnSpc>
                <a:spcPts val="3023"/>
              </a:lnSpc>
            </a:pPr>
            <a:endParaRPr lang="en-US" sz="2999" b="1">
              <a:solidFill>
                <a:srgbClr val="000000"/>
              </a:solidFill>
              <a:latin typeface="Calibri (MS) Bold"/>
              <a:ea typeface="Calibri (MS) Bold"/>
              <a:cs typeface="Calibri (MS) Bold"/>
              <a:sym typeface="Calibri (MS) Bold"/>
            </a:endParaRPr>
          </a:p>
          <a:p>
            <a:pPr marL="506730" lvl="1" indent="-253365" algn="l">
              <a:lnSpc>
                <a:spcPts val="3023"/>
              </a:lnSpc>
              <a:buFont typeface="Arial"/>
              <a:buChar char="•"/>
            </a:pPr>
            <a:r>
              <a:rPr lang="en-US" sz="2799">
                <a:solidFill>
                  <a:srgbClr val="000000"/>
                </a:solidFill>
                <a:latin typeface="Calibri (MS)"/>
                <a:ea typeface="Calibri (MS)"/>
                <a:cs typeface="Calibri (MS)"/>
                <a:sym typeface="Calibri (MS)"/>
              </a:rPr>
              <a:t>Accessing protected areas/information after hours, at unusual times, repeated issues with locking secure areas, etc.</a:t>
            </a:r>
          </a:p>
          <a:p>
            <a:pPr marL="506730" lvl="1" indent="-253365" algn="l">
              <a:lnSpc>
                <a:spcPts val="3023"/>
              </a:lnSpc>
            </a:pPr>
            <a:endParaRPr lang="en-US" sz="2799">
              <a:solidFill>
                <a:srgbClr val="000000"/>
              </a:solidFill>
              <a:latin typeface="Calibri (MS)"/>
              <a:ea typeface="Calibri (MS)"/>
              <a:cs typeface="Calibri (MS)"/>
              <a:sym typeface="Calibri (MS)"/>
            </a:endParaRPr>
          </a:p>
          <a:p>
            <a:pPr algn="l">
              <a:lnSpc>
                <a:spcPts val="3239"/>
              </a:lnSpc>
            </a:pPr>
            <a:r>
              <a:rPr lang="en-US" sz="2999" b="1">
                <a:solidFill>
                  <a:srgbClr val="000000"/>
                </a:solidFill>
                <a:latin typeface="Calibri (MS) Bold"/>
                <a:ea typeface="Calibri (MS) Bold"/>
                <a:cs typeface="Calibri (MS) Bold"/>
                <a:sym typeface="Calibri (MS) Bold"/>
              </a:rPr>
              <a:t>Sudden changes in financial situation</a:t>
            </a:r>
          </a:p>
          <a:p>
            <a:pPr algn="l">
              <a:lnSpc>
                <a:spcPts val="3023"/>
              </a:lnSpc>
            </a:pPr>
            <a:endParaRPr lang="en-US" sz="2999" b="1">
              <a:solidFill>
                <a:srgbClr val="000000"/>
              </a:solidFill>
              <a:latin typeface="Calibri (MS) Bold"/>
              <a:ea typeface="Calibri (MS) Bold"/>
              <a:cs typeface="Calibri (MS) Bold"/>
              <a:sym typeface="Calibri (MS) Bold"/>
            </a:endParaRPr>
          </a:p>
          <a:p>
            <a:pPr marL="506730" lvl="1" indent="-253365" algn="l">
              <a:lnSpc>
                <a:spcPts val="3023"/>
              </a:lnSpc>
              <a:buFont typeface="Arial"/>
              <a:buChar char="•"/>
            </a:pPr>
            <a:r>
              <a:rPr lang="en-US" sz="2799" b="1">
                <a:solidFill>
                  <a:srgbClr val="000000"/>
                </a:solidFill>
                <a:latin typeface="Calibri (MS) Bold"/>
                <a:ea typeface="Calibri (MS) Bold"/>
                <a:cs typeface="Calibri (MS) Bold"/>
                <a:sym typeface="Calibri (MS) Bold"/>
              </a:rPr>
              <a:t>N</a:t>
            </a:r>
            <a:r>
              <a:rPr lang="en-US" sz="2799">
                <a:solidFill>
                  <a:srgbClr val="000000"/>
                </a:solidFill>
                <a:latin typeface="Calibri (MS)"/>
                <a:ea typeface="Calibri (MS)"/>
                <a:cs typeface="Calibri (MS)"/>
                <a:sym typeface="Calibri (MS)"/>
              </a:rPr>
              <a:t>ew debts/financial anxiety</a:t>
            </a:r>
          </a:p>
          <a:p>
            <a:pPr algn="l">
              <a:lnSpc>
                <a:spcPts val="3023"/>
              </a:lnSpc>
            </a:pPr>
            <a:endParaRPr lang="en-US" sz="2799">
              <a:solidFill>
                <a:srgbClr val="000000"/>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000000"/>
                </a:solidFill>
                <a:latin typeface="Calibri (MS)"/>
                <a:ea typeface="Calibri (MS)"/>
                <a:cs typeface="Calibri (MS)"/>
                <a:sym typeface="Calibri (MS)"/>
              </a:rPr>
              <a:t>Displays of wealth not congruent with type of employment</a:t>
            </a:r>
          </a:p>
          <a:p>
            <a:pPr marL="506730" lvl="1" indent="-253365" algn="l">
              <a:lnSpc>
                <a:spcPts val="3023"/>
              </a:lnSpc>
            </a:pPr>
            <a:endParaRPr lang="en-US" sz="2799">
              <a:solidFill>
                <a:srgbClr val="000000"/>
              </a:solidFill>
              <a:latin typeface="Calibri (MS)"/>
              <a:ea typeface="Calibri (MS)"/>
              <a:cs typeface="Calibri (MS)"/>
              <a:sym typeface="Calibri (MS)"/>
            </a:endParaRPr>
          </a:p>
          <a:p>
            <a:pPr algn="l">
              <a:lnSpc>
                <a:spcPts val="3239"/>
              </a:lnSpc>
            </a:pPr>
            <a:r>
              <a:rPr lang="en-US" sz="2999" b="1">
                <a:solidFill>
                  <a:srgbClr val="000000"/>
                </a:solidFill>
                <a:latin typeface="Calibri (MS) Bold"/>
                <a:ea typeface="Calibri (MS) Bold"/>
                <a:cs typeface="Calibri (MS) Bold"/>
                <a:sym typeface="Calibri (MS) Bold"/>
              </a:rPr>
              <a:t>Attempts to conceal foreign travel</a:t>
            </a:r>
          </a:p>
          <a:p>
            <a:pPr algn="l">
              <a:lnSpc>
                <a:spcPts val="3023"/>
              </a:lnSpc>
            </a:pPr>
            <a:endParaRPr lang="en-US" sz="2999" b="1">
              <a:solidFill>
                <a:srgbClr val="000000"/>
              </a:solidFill>
              <a:latin typeface="Calibri (MS) Bold"/>
              <a:ea typeface="Calibri (MS) Bold"/>
              <a:cs typeface="Calibri (MS) Bold"/>
              <a:sym typeface="Calibri (MS) Bold"/>
            </a:endParaRPr>
          </a:p>
          <a:p>
            <a:pPr marL="506730" lvl="1" indent="-253365" algn="l">
              <a:lnSpc>
                <a:spcPts val="3023"/>
              </a:lnSpc>
              <a:buFont typeface="Arial"/>
              <a:buChar char="•"/>
            </a:pPr>
            <a:r>
              <a:rPr lang="en-US" sz="2799">
                <a:solidFill>
                  <a:srgbClr val="000000"/>
                </a:solidFill>
                <a:latin typeface="Calibri (MS)"/>
                <a:ea typeface="Calibri (MS)"/>
                <a:cs typeface="Calibri (MS)"/>
                <a:sym typeface="Calibri (MS)"/>
              </a:rPr>
              <a:t>Unregistered trips</a:t>
            </a:r>
          </a:p>
          <a:p>
            <a:pPr algn="l">
              <a:lnSpc>
                <a:spcPts val="3023"/>
              </a:lnSpc>
            </a:pPr>
            <a:endParaRPr lang="en-US" sz="2799">
              <a:solidFill>
                <a:srgbClr val="000000"/>
              </a:solidFill>
              <a:latin typeface="Calibri (MS)"/>
              <a:ea typeface="Calibri (MS)"/>
              <a:cs typeface="Calibri (MS)"/>
              <a:sym typeface="Calibri (MS)"/>
            </a:endParaRPr>
          </a:p>
          <a:p>
            <a:pPr marL="506730" lvl="1" indent="-253365" algn="l">
              <a:lnSpc>
                <a:spcPts val="3023"/>
              </a:lnSpc>
              <a:buFont typeface="Arial"/>
              <a:buChar char="•"/>
            </a:pPr>
            <a:r>
              <a:rPr lang="en-US" sz="2799">
                <a:solidFill>
                  <a:srgbClr val="000000"/>
                </a:solidFill>
                <a:latin typeface="Calibri (MS)"/>
                <a:ea typeface="Calibri (MS)"/>
                <a:cs typeface="Calibri (MS)"/>
                <a:sym typeface="Calibri (MS)"/>
              </a:rPr>
              <a:t>Unaccounted for absences</a:t>
            </a:r>
          </a:p>
        </p:txBody>
      </p:sp>
      <p:sp>
        <p:nvSpPr>
          <p:cNvPr id="9" name="TextBox 9"/>
          <p:cNvSpPr txBox="1"/>
          <p:nvPr/>
        </p:nvSpPr>
        <p:spPr>
          <a:xfrm>
            <a:off x="1028700" y="1095375"/>
            <a:ext cx="12350548" cy="769620"/>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Additional Suspicious Behaviors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7880" y="1211577"/>
            <a:ext cx="8912391" cy="9075423"/>
            <a:chOff x="0" y="0"/>
            <a:chExt cx="11883189" cy="12100564"/>
          </a:xfrm>
        </p:grpSpPr>
        <p:sp>
          <p:nvSpPr>
            <p:cNvPr id="3" name="Freeform 3"/>
            <p:cNvSpPr/>
            <p:nvPr/>
          </p:nvSpPr>
          <p:spPr>
            <a:xfrm>
              <a:off x="0" y="0"/>
              <a:ext cx="11883189" cy="12100564"/>
            </a:xfrm>
            <a:custGeom>
              <a:avLst/>
              <a:gdLst/>
              <a:ahLst/>
              <a:cxnLst/>
              <a:rect l="l" t="t" r="r" b="b"/>
              <a:pathLst>
                <a:path w="11883189" h="12100564">
                  <a:moveTo>
                    <a:pt x="0" y="0"/>
                  </a:moveTo>
                  <a:lnTo>
                    <a:pt x="11883189" y="0"/>
                  </a:lnTo>
                  <a:lnTo>
                    <a:pt x="11883189" y="12100564"/>
                  </a:lnTo>
                  <a:lnTo>
                    <a:pt x="0" y="12100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32491" y="7246840"/>
              <a:ext cx="10321563" cy="1517650"/>
            </a:xfrm>
            <a:prstGeom prst="rect">
              <a:avLst/>
            </a:prstGeom>
          </p:spPr>
          <p:txBody>
            <a:bodyPr lIns="0" tIns="0" rIns="0" bIns="0" rtlCol="0" anchor="t">
              <a:spAutoFit/>
            </a:bodyPr>
            <a:lstStyle/>
            <a:p>
              <a:pPr algn="ctr">
                <a:lnSpc>
                  <a:spcPts val="8880"/>
                </a:lnSpc>
              </a:pPr>
              <a:r>
                <a:rPr lang="en-US" sz="7400">
                  <a:solidFill>
                    <a:srgbClr val="000000"/>
                  </a:solidFill>
                  <a:latin typeface="Permanent Marker"/>
                  <a:ea typeface="Permanent Marker"/>
                  <a:cs typeface="Permanent Marker"/>
                  <a:sym typeface="Permanent Marker"/>
                </a:rPr>
                <a:t>What Can I Do?</a:t>
              </a:r>
            </a:p>
          </p:txBody>
        </p:sp>
        <p:grpSp>
          <p:nvGrpSpPr>
            <p:cNvPr id="5" name="Group 5"/>
            <p:cNvGrpSpPr/>
            <p:nvPr/>
          </p:nvGrpSpPr>
          <p:grpSpPr>
            <a:xfrm>
              <a:off x="9047268" y="5174024"/>
              <a:ext cx="2091867" cy="2091867"/>
              <a:chOff x="0" y="0"/>
              <a:chExt cx="3230872" cy="3230872"/>
            </a:xfrm>
          </p:grpSpPr>
          <p:sp>
            <p:nvSpPr>
              <p:cNvPr id="6" name="Freeform 6"/>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grpSp>
      <p:grpSp>
        <p:nvGrpSpPr>
          <p:cNvPr id="7" name="Group 7"/>
          <p:cNvGrpSpPr/>
          <p:nvPr/>
        </p:nvGrpSpPr>
        <p:grpSpPr>
          <a:xfrm>
            <a:off x="10868114" y="275187"/>
            <a:ext cx="6657418" cy="9736626"/>
            <a:chOff x="0" y="0"/>
            <a:chExt cx="8876558" cy="12982169"/>
          </a:xfrm>
        </p:grpSpPr>
        <p:sp>
          <p:nvSpPr>
            <p:cNvPr id="8" name="Freeform 8"/>
            <p:cNvSpPr/>
            <p:nvPr/>
          </p:nvSpPr>
          <p:spPr>
            <a:xfrm>
              <a:off x="0" y="0"/>
              <a:ext cx="8876558" cy="12982169"/>
            </a:xfrm>
            <a:custGeom>
              <a:avLst/>
              <a:gdLst/>
              <a:ahLst/>
              <a:cxnLst/>
              <a:rect l="l" t="t" r="r" b="b"/>
              <a:pathLst>
                <a:path w="8876558" h="12982169">
                  <a:moveTo>
                    <a:pt x="0" y="0"/>
                  </a:moveTo>
                  <a:lnTo>
                    <a:pt x="8876558" y="0"/>
                  </a:lnTo>
                  <a:lnTo>
                    <a:pt x="8876558" y="12982169"/>
                  </a:lnTo>
                  <a:lnTo>
                    <a:pt x="0" y="12982169"/>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576755" y="2933981"/>
              <a:ext cx="7403778" cy="8632063"/>
            </a:xfrm>
            <a:prstGeom prst="rect">
              <a:avLst/>
            </a:prstGeom>
          </p:spPr>
          <p:txBody>
            <a:bodyPr lIns="0" tIns="0" rIns="0" bIns="0" rtlCol="0" anchor="t">
              <a:spAutoFit/>
            </a:bodyPr>
            <a:lstStyle/>
            <a:p>
              <a:pPr marL="734061" lvl="1" indent="-367031" algn="l">
                <a:lnSpc>
                  <a:spcPts val="3672"/>
                </a:lnSpc>
                <a:buFont typeface="Arial"/>
                <a:buChar char="•"/>
              </a:pPr>
              <a:r>
                <a:rPr lang="en-US" sz="3400">
                  <a:solidFill>
                    <a:srgbClr val="000000"/>
                  </a:solidFill>
                  <a:latin typeface="Calibri (MS)"/>
                  <a:ea typeface="Calibri (MS)"/>
                  <a:cs typeface="Calibri (MS)"/>
                  <a:sym typeface="Calibri (MS)"/>
                </a:rPr>
                <a:t>Stay alert to behavior and security measures for sensitive materials.</a:t>
              </a:r>
            </a:p>
            <a:p>
              <a:pPr algn="l">
                <a:lnSpc>
                  <a:spcPts val="3672"/>
                </a:lnSpc>
              </a:pPr>
              <a:endParaRPr lang="en-US" sz="3400">
                <a:solidFill>
                  <a:srgbClr val="000000"/>
                </a:solidFill>
                <a:latin typeface="Calibri (MS)"/>
                <a:ea typeface="Calibri (MS)"/>
                <a:cs typeface="Calibri (MS)"/>
                <a:sym typeface="Calibri (MS)"/>
              </a:endParaRPr>
            </a:p>
            <a:p>
              <a:pPr marL="734061" lvl="1" indent="-367031" algn="l">
                <a:lnSpc>
                  <a:spcPts val="3672"/>
                </a:lnSpc>
                <a:buFont typeface="Arial"/>
                <a:buChar char="•"/>
              </a:pPr>
              <a:r>
                <a:rPr lang="en-US" sz="3400">
                  <a:solidFill>
                    <a:srgbClr val="000000"/>
                  </a:solidFill>
                  <a:latin typeface="Calibri (MS)"/>
                  <a:ea typeface="Calibri (MS)"/>
                  <a:cs typeface="Calibri (MS)"/>
                  <a:sym typeface="Calibri (MS)"/>
                </a:rPr>
                <a:t>Share observations with supervisor or Export Control Officer.</a:t>
              </a:r>
            </a:p>
            <a:p>
              <a:pPr algn="l">
                <a:lnSpc>
                  <a:spcPts val="3672"/>
                </a:lnSpc>
              </a:pPr>
              <a:endParaRPr lang="en-US" sz="3400">
                <a:solidFill>
                  <a:srgbClr val="000000"/>
                </a:solidFill>
                <a:latin typeface="Calibri (MS)"/>
                <a:ea typeface="Calibri (MS)"/>
                <a:cs typeface="Calibri (MS)"/>
                <a:sym typeface="Calibri (MS)"/>
              </a:endParaRPr>
            </a:p>
            <a:p>
              <a:pPr marL="734061" lvl="1" indent="-367031" algn="l">
                <a:lnSpc>
                  <a:spcPts val="3672"/>
                </a:lnSpc>
                <a:buFont typeface="Arial"/>
                <a:buChar char="•"/>
              </a:pPr>
              <a:r>
                <a:rPr lang="en-US" sz="3400">
                  <a:solidFill>
                    <a:srgbClr val="000000"/>
                  </a:solidFill>
                  <a:latin typeface="Calibri (MS)"/>
                  <a:ea typeface="Calibri (MS)"/>
                  <a:cs typeface="Calibri (MS)"/>
                  <a:sym typeface="Calibri (MS)"/>
                </a:rPr>
                <a:t>If you see something, say something.</a:t>
              </a:r>
            </a:p>
            <a:p>
              <a:pPr algn="l">
                <a:lnSpc>
                  <a:spcPts val="3672"/>
                </a:lnSpc>
              </a:pPr>
              <a:endParaRPr lang="en-US" sz="3400">
                <a:solidFill>
                  <a:srgbClr val="000000"/>
                </a:solidFill>
                <a:latin typeface="Calibri (MS)"/>
                <a:ea typeface="Calibri (MS)"/>
                <a:cs typeface="Calibri (MS)"/>
                <a:sym typeface="Calibri (MS)"/>
              </a:endParaRPr>
            </a:p>
            <a:p>
              <a:pPr marL="615316" lvl="1" indent="-307658" algn="l">
                <a:lnSpc>
                  <a:spcPts val="3672"/>
                </a:lnSpc>
                <a:buFont typeface="Arial"/>
                <a:buChar char="•"/>
              </a:pPr>
              <a:r>
                <a:rPr lang="en-US" sz="3400">
                  <a:solidFill>
                    <a:srgbClr val="000000"/>
                  </a:solidFill>
                  <a:latin typeface="Calibri (MS)"/>
                  <a:ea typeface="Calibri (MS)"/>
                  <a:cs typeface="Calibri (MS)"/>
                  <a:sym typeface="Calibri (MS)"/>
                </a:rPr>
                <a:t>Reminders are OK, but do not confront someone if you have suspicions.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281431" y="-1028638"/>
            <a:ext cx="4838697" cy="2648087"/>
          </a:xfrm>
          <a:custGeom>
            <a:avLst/>
            <a:gdLst/>
            <a:ahLst/>
            <a:cxnLst/>
            <a:rect l="l" t="t" r="r" b="b"/>
            <a:pathLst>
              <a:path w="4838697" h="2648087">
                <a:moveTo>
                  <a:pt x="0" y="0"/>
                </a:moveTo>
                <a:lnTo>
                  <a:pt x="4838698" y="0"/>
                </a:lnTo>
                <a:lnTo>
                  <a:pt x="4838698" y="2648087"/>
                </a:lnTo>
                <a:lnTo>
                  <a:pt x="0" y="2648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8817832" y="6832843"/>
            <a:ext cx="4838697" cy="2648087"/>
          </a:xfrm>
          <a:custGeom>
            <a:avLst/>
            <a:gdLst/>
            <a:ahLst/>
            <a:cxnLst/>
            <a:rect l="l" t="t" r="r" b="b"/>
            <a:pathLst>
              <a:path w="4838697" h="2648087">
                <a:moveTo>
                  <a:pt x="0" y="0"/>
                </a:moveTo>
                <a:lnTo>
                  <a:pt x="4838698" y="0"/>
                </a:lnTo>
                <a:lnTo>
                  <a:pt x="4838698" y="2648087"/>
                </a:lnTo>
                <a:lnTo>
                  <a:pt x="0" y="2648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1113560" y="1188075"/>
            <a:ext cx="7174440" cy="9098925"/>
            <a:chOff x="0" y="0"/>
            <a:chExt cx="9565920" cy="12131900"/>
          </a:xfrm>
        </p:grpSpPr>
        <p:sp>
          <p:nvSpPr>
            <p:cNvPr id="5" name="Freeform 5"/>
            <p:cNvSpPr/>
            <p:nvPr/>
          </p:nvSpPr>
          <p:spPr>
            <a:xfrm>
              <a:off x="0" y="0"/>
              <a:ext cx="9565894" cy="12131929"/>
            </a:xfrm>
            <a:custGeom>
              <a:avLst/>
              <a:gdLst/>
              <a:ahLst/>
              <a:cxnLst/>
              <a:rect l="l" t="t" r="r" b="b"/>
              <a:pathLst>
                <a:path w="9565894" h="12131929">
                  <a:moveTo>
                    <a:pt x="0" y="12131929"/>
                  </a:moveTo>
                  <a:lnTo>
                    <a:pt x="9565894" y="12131929"/>
                  </a:lnTo>
                  <a:lnTo>
                    <a:pt x="9565894" y="10708767"/>
                  </a:lnTo>
                  <a:lnTo>
                    <a:pt x="9565894" y="9285605"/>
                  </a:lnTo>
                  <a:lnTo>
                    <a:pt x="9565894" y="7629144"/>
                  </a:lnTo>
                  <a:lnTo>
                    <a:pt x="9565894" y="6206109"/>
                  </a:lnTo>
                  <a:lnTo>
                    <a:pt x="9565894" y="4782947"/>
                  </a:lnTo>
                  <a:lnTo>
                    <a:pt x="4782947" y="0"/>
                  </a:lnTo>
                  <a:lnTo>
                    <a:pt x="0" y="4782947"/>
                  </a:lnTo>
                  <a:lnTo>
                    <a:pt x="0" y="6206109"/>
                  </a:lnTo>
                  <a:lnTo>
                    <a:pt x="0" y="7629144"/>
                  </a:lnTo>
                  <a:lnTo>
                    <a:pt x="0" y="9285605"/>
                  </a:lnTo>
                  <a:lnTo>
                    <a:pt x="0" y="10708767"/>
                  </a:lnTo>
                  <a:close/>
                </a:path>
              </a:pathLst>
            </a:custGeom>
            <a:solidFill>
              <a:srgbClr val="000000"/>
            </a:solidFill>
          </p:spPr>
          <p:txBody>
            <a:bodyPr/>
            <a:lstStyle/>
            <a:p>
              <a:endParaRPr lang="en-US"/>
            </a:p>
          </p:txBody>
        </p:sp>
      </p:grpSp>
      <p:sp>
        <p:nvSpPr>
          <p:cNvPr id="6" name="TextBox 6"/>
          <p:cNvSpPr txBox="1"/>
          <p:nvPr/>
        </p:nvSpPr>
        <p:spPr>
          <a:xfrm>
            <a:off x="1028700" y="4943475"/>
            <a:ext cx="7070484" cy="4314825"/>
          </a:xfrm>
          <a:prstGeom prst="rect">
            <a:avLst/>
          </a:prstGeom>
        </p:spPr>
        <p:txBody>
          <a:bodyPr lIns="0" tIns="0" rIns="0" bIns="0" rtlCol="0" anchor="t">
            <a:spAutoFit/>
          </a:bodyPr>
          <a:lstStyle/>
          <a:p>
            <a:pPr algn="ctr">
              <a:lnSpc>
                <a:spcPts val="10800"/>
              </a:lnSpc>
            </a:pPr>
            <a:r>
              <a:rPr lang="en-US" sz="9000">
                <a:solidFill>
                  <a:srgbClr val="000000"/>
                </a:solidFill>
                <a:latin typeface="League Spartan"/>
                <a:ea typeface="League Spartan"/>
                <a:cs typeface="League Spartan"/>
                <a:sym typeface="League Spartan"/>
              </a:rPr>
              <a:t>Questions?</a:t>
            </a:r>
          </a:p>
          <a:p>
            <a:pPr algn="ctr">
              <a:lnSpc>
                <a:spcPts val="3363"/>
              </a:lnSpc>
            </a:pPr>
            <a:endParaRPr lang="en-US" sz="9000">
              <a:solidFill>
                <a:srgbClr val="000000"/>
              </a:solidFill>
              <a:latin typeface="League Spartan"/>
              <a:ea typeface="League Spartan"/>
              <a:cs typeface="League Spartan"/>
              <a:sym typeface="League Spartan"/>
            </a:endParaRPr>
          </a:p>
          <a:p>
            <a:pPr algn="ctr">
              <a:lnSpc>
                <a:spcPts val="3363"/>
              </a:lnSpc>
            </a:pPr>
            <a:r>
              <a:rPr lang="en-US" sz="2803" b="1" spc="-56">
                <a:solidFill>
                  <a:srgbClr val="000000"/>
                </a:solidFill>
                <a:latin typeface="Calibri (MS) Bold"/>
                <a:ea typeface="Calibri (MS) Bold"/>
                <a:cs typeface="Calibri (MS) Bold"/>
                <a:sym typeface="Calibri (MS) Bold"/>
              </a:rPr>
              <a:t>THANK YOU!</a:t>
            </a:r>
          </a:p>
          <a:p>
            <a:pPr algn="ctr">
              <a:lnSpc>
                <a:spcPts val="3363"/>
              </a:lnSpc>
            </a:pPr>
            <a:endParaRPr lang="en-US" sz="2803" b="1" spc="-56">
              <a:solidFill>
                <a:srgbClr val="000000"/>
              </a:solidFill>
              <a:latin typeface="Calibri (MS) Bold"/>
              <a:ea typeface="Calibri (MS) Bold"/>
              <a:cs typeface="Calibri (MS) Bold"/>
              <a:sym typeface="Calibri (MS) Bold"/>
            </a:endParaRPr>
          </a:p>
          <a:p>
            <a:pPr marL="605234" lvl="1" indent="-302617" algn="l">
              <a:lnSpc>
                <a:spcPts val="3363"/>
              </a:lnSpc>
              <a:buFont typeface="Arial"/>
              <a:buChar char="•"/>
            </a:pPr>
            <a:r>
              <a:rPr lang="en-US" sz="2803" spc="-56">
                <a:solidFill>
                  <a:srgbClr val="000000"/>
                </a:solidFill>
                <a:latin typeface="Calibri (MS)"/>
                <a:ea typeface="Calibri (MS)"/>
                <a:cs typeface="Calibri (MS)"/>
                <a:sym typeface="Calibri (MS)"/>
              </a:rPr>
              <a:t>Phone: 940-565-4658</a:t>
            </a:r>
          </a:p>
          <a:p>
            <a:pPr marL="605234" lvl="1" indent="-302617" algn="l">
              <a:lnSpc>
                <a:spcPts val="3363"/>
              </a:lnSpc>
              <a:buFont typeface="Arial"/>
              <a:buChar char="•"/>
            </a:pPr>
            <a:r>
              <a:rPr lang="en-US" sz="2803" spc="-56">
                <a:solidFill>
                  <a:srgbClr val="000000"/>
                </a:solidFill>
                <a:latin typeface="Calibri (MS)"/>
                <a:ea typeface="Calibri (MS)"/>
                <a:cs typeface="Calibri (MS)"/>
                <a:sym typeface="Calibri (MS)"/>
              </a:rPr>
              <a:t>Email: </a:t>
            </a:r>
            <a:r>
              <a:rPr lang="en-US" sz="2803" u="sng" spc="-56">
                <a:solidFill>
                  <a:srgbClr val="000000"/>
                </a:solidFill>
                <a:latin typeface="Calibri (MS)"/>
                <a:ea typeface="Calibri (MS)"/>
                <a:cs typeface="Calibri (MS)"/>
                <a:sym typeface="Calibri (MS)"/>
                <a:hlinkClick r:id="rId4" tooltip="mailto:oric@unt.edu"/>
              </a:rPr>
              <a:t>oric@unt.edu</a:t>
            </a:r>
          </a:p>
          <a:p>
            <a:pPr marL="605234" lvl="1" indent="-302617" algn="l">
              <a:lnSpc>
                <a:spcPts val="3363"/>
              </a:lnSpc>
              <a:buFont typeface="Arial"/>
              <a:buChar char="•"/>
            </a:pPr>
            <a:r>
              <a:rPr lang="en-US" sz="2803" spc="-56">
                <a:solidFill>
                  <a:srgbClr val="000000"/>
                </a:solidFill>
                <a:latin typeface="Calibri (MS)"/>
                <a:ea typeface="Calibri (MS)"/>
                <a:cs typeface="Calibri (MS)"/>
                <a:sym typeface="Calibri (MS)"/>
              </a:rPr>
              <a:t>Margaret.cochran@unt.edu</a:t>
            </a:r>
          </a:p>
          <a:p>
            <a:pPr algn="ctr">
              <a:lnSpc>
                <a:spcPts val="3363"/>
              </a:lnSpc>
            </a:pPr>
            <a:endParaRPr lang="en-US" sz="2803" spc="-56">
              <a:solidFill>
                <a:srgbClr val="000000"/>
              </a:solidFill>
              <a:latin typeface="Calibri (MS)"/>
              <a:ea typeface="Calibri (MS)"/>
              <a:cs typeface="Calibri (MS)"/>
              <a:sym typeface="Calibri (MS)"/>
            </a:endParaRPr>
          </a:p>
        </p:txBody>
      </p:sp>
      <p:grpSp>
        <p:nvGrpSpPr>
          <p:cNvPr id="7" name="Group 7"/>
          <p:cNvGrpSpPr/>
          <p:nvPr/>
        </p:nvGrpSpPr>
        <p:grpSpPr>
          <a:xfrm>
            <a:off x="7526340" y="0"/>
            <a:ext cx="7174440" cy="6964251"/>
            <a:chOff x="0" y="0"/>
            <a:chExt cx="9565920" cy="9285668"/>
          </a:xfrm>
        </p:grpSpPr>
        <p:sp>
          <p:nvSpPr>
            <p:cNvPr id="8" name="Freeform 8"/>
            <p:cNvSpPr/>
            <p:nvPr/>
          </p:nvSpPr>
          <p:spPr>
            <a:xfrm>
              <a:off x="0" y="0"/>
              <a:ext cx="9565894" cy="9285605"/>
            </a:xfrm>
            <a:custGeom>
              <a:avLst/>
              <a:gdLst/>
              <a:ahLst/>
              <a:cxnLst/>
              <a:rect l="l" t="t" r="r" b="b"/>
              <a:pathLst>
                <a:path w="9565894" h="9285605">
                  <a:moveTo>
                    <a:pt x="4782947" y="9285605"/>
                  </a:moveTo>
                  <a:lnTo>
                    <a:pt x="9565894" y="4502658"/>
                  </a:lnTo>
                  <a:lnTo>
                    <a:pt x="9565894" y="0"/>
                  </a:lnTo>
                  <a:lnTo>
                    <a:pt x="0" y="0"/>
                  </a:lnTo>
                  <a:lnTo>
                    <a:pt x="0" y="4502658"/>
                  </a:lnTo>
                  <a:close/>
                </a:path>
              </a:pathLst>
            </a:custGeom>
            <a:solidFill>
              <a:srgbClr val="006A31"/>
            </a:solidFill>
          </p:spPr>
          <p:txBody>
            <a:bodyPr/>
            <a:lstStyle/>
            <a:p>
              <a:endParaRPr lang="en-US"/>
            </a:p>
          </p:txBody>
        </p:sp>
      </p:grpSp>
      <p:sp>
        <p:nvSpPr>
          <p:cNvPr id="9" name="Freeform 9"/>
          <p:cNvSpPr/>
          <p:nvPr/>
        </p:nvSpPr>
        <p:spPr>
          <a:xfrm>
            <a:off x="11237181" y="2998974"/>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a:p>
        </p:txBody>
      </p:sp>
      <p:grpSp>
        <p:nvGrpSpPr>
          <p:cNvPr id="10" name="Group 10"/>
          <p:cNvGrpSpPr/>
          <p:nvPr/>
        </p:nvGrpSpPr>
        <p:grpSpPr>
          <a:xfrm>
            <a:off x="13674399" y="5673399"/>
            <a:ext cx="4613601" cy="4613601"/>
            <a:chOff x="0" y="0"/>
            <a:chExt cx="6151468" cy="6151468"/>
          </a:xfrm>
        </p:grpSpPr>
        <p:sp>
          <p:nvSpPr>
            <p:cNvPr id="11" name="Freeform 11"/>
            <p:cNvSpPr/>
            <p:nvPr/>
          </p:nvSpPr>
          <p:spPr>
            <a:xfrm>
              <a:off x="0" y="0"/>
              <a:ext cx="6151499" cy="6151499"/>
            </a:xfrm>
            <a:custGeom>
              <a:avLst/>
              <a:gdLst/>
              <a:ahLst/>
              <a:cxnLst/>
              <a:rect l="l" t="t" r="r" b="b"/>
              <a:pathLst>
                <a:path w="6151499" h="6151499">
                  <a:moveTo>
                    <a:pt x="6151499" y="6151499"/>
                  </a:moveTo>
                  <a:lnTo>
                    <a:pt x="6151499" y="0"/>
                  </a:lnTo>
                  <a:lnTo>
                    <a:pt x="0" y="6151499"/>
                  </a:lnTo>
                  <a:close/>
                </a:path>
              </a:pathLst>
            </a:custGeom>
            <a:solidFill>
              <a:srgbClr val="006A31"/>
            </a:solidFill>
          </p:spPr>
          <p:txBody>
            <a:bodyPr/>
            <a:lstStyle/>
            <a:p>
              <a:endParaRPr lang="en-US"/>
            </a:p>
          </p:txBody>
        </p:sp>
      </p:grpSp>
      <p:sp>
        <p:nvSpPr>
          <p:cNvPr id="12" name="Freeform 12"/>
          <p:cNvSpPr/>
          <p:nvPr/>
        </p:nvSpPr>
        <p:spPr>
          <a:xfrm>
            <a:off x="14837917" y="5941396"/>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a:p>
        </p:txBody>
      </p:sp>
      <p:grpSp>
        <p:nvGrpSpPr>
          <p:cNvPr id="13" name="Group 13"/>
          <p:cNvGrpSpPr/>
          <p:nvPr/>
        </p:nvGrpSpPr>
        <p:grpSpPr>
          <a:xfrm>
            <a:off x="11237181" y="2209800"/>
            <a:ext cx="6927198" cy="6927198"/>
            <a:chOff x="0" y="0"/>
            <a:chExt cx="9236264" cy="9236264"/>
          </a:xfrm>
        </p:grpSpPr>
        <p:sp>
          <p:nvSpPr>
            <p:cNvPr id="14" name="Freeform 14"/>
            <p:cNvSpPr/>
            <p:nvPr/>
          </p:nvSpPr>
          <p:spPr>
            <a:xfrm>
              <a:off x="0" y="0"/>
              <a:ext cx="9236202" cy="9236202"/>
            </a:xfrm>
            <a:custGeom>
              <a:avLst/>
              <a:gdLst/>
              <a:ahLst/>
              <a:cxnLst/>
              <a:rect l="l" t="t" r="r" b="b"/>
              <a:pathLst>
                <a:path w="9236202" h="9236202">
                  <a:moveTo>
                    <a:pt x="0" y="4618101"/>
                  </a:moveTo>
                  <a:lnTo>
                    <a:pt x="4618101" y="0"/>
                  </a:lnTo>
                  <a:lnTo>
                    <a:pt x="9236202" y="4618101"/>
                  </a:lnTo>
                  <a:lnTo>
                    <a:pt x="4618101" y="9236202"/>
                  </a:lnTo>
                  <a:close/>
                </a:path>
              </a:pathLst>
            </a:custGeom>
            <a:solidFill>
              <a:srgbClr val="DDDDDD"/>
            </a:solidFill>
          </p:spPr>
          <p:txBody>
            <a:bodyPr/>
            <a:lstStyle/>
            <a:p>
              <a:endParaRPr lang="en-US"/>
            </a:p>
          </p:txBody>
        </p:sp>
      </p:grpSp>
      <p:grpSp>
        <p:nvGrpSpPr>
          <p:cNvPr id="15" name="Group 15"/>
          <p:cNvGrpSpPr/>
          <p:nvPr/>
        </p:nvGrpSpPr>
        <p:grpSpPr>
          <a:xfrm>
            <a:off x="11953461" y="2926080"/>
            <a:ext cx="5494638" cy="5494638"/>
            <a:chOff x="0" y="0"/>
            <a:chExt cx="7326184" cy="7326184"/>
          </a:xfrm>
        </p:grpSpPr>
        <p:sp>
          <p:nvSpPr>
            <p:cNvPr id="16" name="Freeform 16"/>
            <p:cNvSpPr/>
            <p:nvPr/>
          </p:nvSpPr>
          <p:spPr>
            <a:xfrm>
              <a:off x="0" y="0"/>
              <a:ext cx="7326122" cy="7326122"/>
            </a:xfrm>
            <a:custGeom>
              <a:avLst/>
              <a:gdLst/>
              <a:ahLst/>
              <a:cxnLst/>
              <a:rect l="l" t="t" r="r" b="b"/>
              <a:pathLst>
                <a:path w="7326122" h="7326122">
                  <a:moveTo>
                    <a:pt x="0" y="3663061"/>
                  </a:moveTo>
                  <a:lnTo>
                    <a:pt x="3663061" y="0"/>
                  </a:lnTo>
                  <a:lnTo>
                    <a:pt x="7326122" y="3663061"/>
                  </a:lnTo>
                  <a:lnTo>
                    <a:pt x="3663061" y="7326122"/>
                  </a:lnTo>
                  <a:close/>
                </a:path>
              </a:pathLst>
            </a:custGeom>
            <a:blipFill>
              <a:blip r:embed="rId7"/>
              <a:stretch>
                <a:fillRect l="-103920" t="-57634" r="-66310"/>
              </a:stretch>
            </a:blipFill>
          </p:spPr>
          <p:txBody>
            <a:bodyPr/>
            <a:lstStyle/>
            <a:p>
              <a:endParaRPr lang="en-US"/>
            </a:p>
          </p:txBody>
        </p:sp>
      </p:grpSp>
      <p:grpSp>
        <p:nvGrpSpPr>
          <p:cNvPr id="17" name="Group 17"/>
          <p:cNvGrpSpPr/>
          <p:nvPr/>
        </p:nvGrpSpPr>
        <p:grpSpPr>
          <a:xfrm>
            <a:off x="9390611" y="1028700"/>
            <a:ext cx="2908507" cy="2908507"/>
            <a:chOff x="0" y="0"/>
            <a:chExt cx="3230872" cy="3230872"/>
          </a:xfrm>
        </p:grpSpPr>
        <p:sp>
          <p:nvSpPr>
            <p:cNvPr id="18" name="Freeform 18"/>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8"/>
              <a:stretch>
                <a:fillRect/>
              </a:stretch>
            </a:blipFill>
          </p:spPr>
          <p:txBody>
            <a:bodyPr/>
            <a:lstStyle/>
            <a:p>
              <a:endParaRPr lang="en-US"/>
            </a:p>
          </p:txBody>
        </p:sp>
      </p:grpSp>
      <p:sp>
        <p:nvSpPr>
          <p:cNvPr id="19" name="Freeform 19"/>
          <p:cNvSpPr/>
          <p:nvPr/>
        </p:nvSpPr>
        <p:spPr>
          <a:xfrm>
            <a:off x="7319457" y="-1139907"/>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49256" y="5952902"/>
            <a:ext cx="3071973" cy="1022442"/>
          </a:xfrm>
          <a:custGeom>
            <a:avLst/>
            <a:gdLst/>
            <a:ahLst/>
            <a:cxnLst/>
            <a:rect l="l" t="t" r="r" b="b"/>
            <a:pathLst>
              <a:path w="3071973" h="1022442">
                <a:moveTo>
                  <a:pt x="0" y="0"/>
                </a:moveTo>
                <a:lnTo>
                  <a:pt x="3071973" y="0"/>
                </a:lnTo>
                <a:lnTo>
                  <a:pt x="3071973" y="1022442"/>
                </a:lnTo>
                <a:lnTo>
                  <a:pt x="0" y="1022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849256" y="5929964"/>
            <a:ext cx="3071973" cy="1045380"/>
            <a:chOff x="0" y="0"/>
            <a:chExt cx="4095964" cy="1393840"/>
          </a:xfrm>
        </p:grpSpPr>
        <p:sp>
          <p:nvSpPr>
            <p:cNvPr id="4" name="Freeform 4"/>
            <p:cNvSpPr/>
            <p:nvPr/>
          </p:nvSpPr>
          <p:spPr>
            <a:xfrm>
              <a:off x="0" y="0"/>
              <a:ext cx="4095964" cy="1393840"/>
            </a:xfrm>
            <a:custGeom>
              <a:avLst/>
              <a:gdLst/>
              <a:ahLst/>
              <a:cxnLst/>
              <a:rect l="l" t="t" r="r" b="b"/>
              <a:pathLst>
                <a:path w="4095964" h="1393840">
                  <a:moveTo>
                    <a:pt x="0" y="0"/>
                  </a:moveTo>
                  <a:lnTo>
                    <a:pt x="4095964" y="0"/>
                  </a:lnTo>
                  <a:lnTo>
                    <a:pt x="4095964" y="1393840"/>
                  </a:lnTo>
                  <a:lnTo>
                    <a:pt x="0" y="1393840"/>
                  </a:lnTo>
                  <a:close/>
                </a:path>
              </a:pathLst>
            </a:custGeom>
            <a:solidFill>
              <a:srgbClr val="000000">
                <a:alpha val="0"/>
              </a:srgbClr>
            </a:solidFill>
          </p:spPr>
          <p:txBody>
            <a:bodyPr/>
            <a:lstStyle/>
            <a:p>
              <a:endParaRPr lang="en-US"/>
            </a:p>
          </p:txBody>
        </p:sp>
        <p:sp>
          <p:nvSpPr>
            <p:cNvPr id="5" name="TextBox 5"/>
            <p:cNvSpPr txBox="1"/>
            <p:nvPr/>
          </p:nvSpPr>
          <p:spPr>
            <a:xfrm>
              <a:off x="0" y="-9525"/>
              <a:ext cx="4095964" cy="1403365"/>
            </a:xfrm>
            <a:prstGeom prst="rect">
              <a:avLst/>
            </a:prstGeom>
          </p:spPr>
          <p:txBody>
            <a:bodyPr lIns="0" tIns="0" rIns="0" bIns="0" rtlCol="0" anchor="ctr"/>
            <a:lstStyle/>
            <a:p>
              <a:pPr algn="ctr">
                <a:lnSpc>
                  <a:spcPts val="1560"/>
                </a:lnSpc>
              </a:pPr>
              <a:r>
                <a:rPr lang="en-US" sz="1300" b="1" spc="38">
                  <a:solidFill>
                    <a:srgbClr val="FFFFFF"/>
                  </a:solidFill>
                  <a:latin typeface="Aileron Bold"/>
                  <a:ea typeface="Aileron Bold"/>
                  <a:cs typeface="Aileron Bold"/>
                  <a:sym typeface="Aileron Bold"/>
                </a:rPr>
                <a:t>Meg Cochran</a:t>
              </a:r>
            </a:p>
            <a:p>
              <a:pPr algn="ctr">
                <a:lnSpc>
                  <a:spcPts val="1560"/>
                </a:lnSpc>
              </a:pPr>
              <a:r>
                <a:rPr lang="en-US" sz="1300" b="1" spc="38">
                  <a:solidFill>
                    <a:srgbClr val="FFFFFF"/>
                  </a:solidFill>
                  <a:latin typeface="Aileron Bold"/>
                  <a:ea typeface="Aileron Bold"/>
                  <a:cs typeface="Aileron Bold"/>
                  <a:sym typeface="Aileron Bold"/>
                </a:rPr>
                <a:t>Research Security &amp; Export Control Officer</a:t>
              </a:r>
            </a:p>
          </p:txBody>
        </p:sp>
      </p:grpSp>
      <p:grpSp>
        <p:nvGrpSpPr>
          <p:cNvPr id="6" name="Group 6"/>
          <p:cNvGrpSpPr/>
          <p:nvPr/>
        </p:nvGrpSpPr>
        <p:grpSpPr>
          <a:xfrm>
            <a:off x="15864846" y="0"/>
            <a:ext cx="2423154" cy="2423154"/>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grpSp>
        <p:nvGrpSpPr>
          <p:cNvPr id="8" name="Group 8"/>
          <p:cNvGrpSpPr>
            <a:grpSpLocks noChangeAspect="1"/>
          </p:cNvGrpSpPr>
          <p:nvPr/>
        </p:nvGrpSpPr>
        <p:grpSpPr>
          <a:xfrm>
            <a:off x="15230127" y="7280595"/>
            <a:ext cx="3127858" cy="3127858"/>
            <a:chOff x="0" y="0"/>
            <a:chExt cx="4170477" cy="4170477"/>
          </a:xfrm>
        </p:grpSpPr>
        <p:sp>
          <p:nvSpPr>
            <p:cNvPr id="9" name="Freeform 9"/>
            <p:cNvSpPr/>
            <p:nvPr/>
          </p:nvSpPr>
          <p:spPr>
            <a:xfrm>
              <a:off x="0" y="0"/>
              <a:ext cx="4170426" cy="4170426"/>
            </a:xfrm>
            <a:custGeom>
              <a:avLst/>
              <a:gdLst/>
              <a:ahLst/>
              <a:cxnLst/>
              <a:rect l="l" t="t" r="r" b="b"/>
              <a:pathLst>
                <a:path w="4170426" h="4170426">
                  <a:moveTo>
                    <a:pt x="0" y="0"/>
                  </a:moveTo>
                  <a:lnTo>
                    <a:pt x="4170426" y="0"/>
                  </a:lnTo>
                  <a:lnTo>
                    <a:pt x="4170426" y="4170426"/>
                  </a:lnTo>
                  <a:lnTo>
                    <a:pt x="0" y="4170426"/>
                  </a:lnTo>
                  <a:lnTo>
                    <a:pt x="0" y="0"/>
                  </a:lnTo>
                  <a:close/>
                </a:path>
              </a:pathLst>
            </a:custGeom>
            <a:blipFill>
              <a:blip r:embed="rId5"/>
              <a:stretch>
                <a:fillRect r="-1" b="-1"/>
              </a:stretch>
            </a:blipFill>
          </p:spPr>
          <p:txBody>
            <a:bodyPr/>
            <a:lstStyle/>
            <a:p>
              <a:endParaRPr lang="en-US"/>
            </a:p>
          </p:txBody>
        </p:sp>
      </p:grpSp>
      <p:sp>
        <p:nvSpPr>
          <p:cNvPr id="10" name="Freeform 10"/>
          <p:cNvSpPr/>
          <p:nvPr/>
        </p:nvSpPr>
        <p:spPr>
          <a:xfrm>
            <a:off x="13290100" y="7481796"/>
            <a:ext cx="2292645" cy="2513940"/>
          </a:xfrm>
          <a:custGeom>
            <a:avLst/>
            <a:gdLst/>
            <a:ahLst/>
            <a:cxnLst/>
            <a:rect l="l" t="t" r="r" b="b"/>
            <a:pathLst>
              <a:path w="2292645" h="2513940">
                <a:moveTo>
                  <a:pt x="0" y="0"/>
                </a:moveTo>
                <a:lnTo>
                  <a:pt x="2292645" y="0"/>
                </a:lnTo>
                <a:lnTo>
                  <a:pt x="2292645" y="2513940"/>
                </a:lnTo>
                <a:lnTo>
                  <a:pt x="0" y="25139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857878" y="442380"/>
            <a:ext cx="13657436" cy="1295047"/>
            <a:chOff x="0" y="0"/>
            <a:chExt cx="3597020" cy="341082"/>
          </a:xfrm>
        </p:grpSpPr>
        <p:sp>
          <p:nvSpPr>
            <p:cNvPr id="12" name="Freeform 12"/>
            <p:cNvSpPr/>
            <p:nvPr/>
          </p:nvSpPr>
          <p:spPr>
            <a:xfrm>
              <a:off x="0" y="0"/>
              <a:ext cx="3597020" cy="341082"/>
            </a:xfrm>
            <a:custGeom>
              <a:avLst/>
              <a:gdLst/>
              <a:ahLst/>
              <a:cxnLst/>
              <a:rect l="l" t="t" r="r" b="b"/>
              <a:pathLst>
                <a:path w="3597020" h="341082">
                  <a:moveTo>
                    <a:pt x="28910" y="0"/>
                  </a:moveTo>
                  <a:lnTo>
                    <a:pt x="3568110" y="0"/>
                  </a:lnTo>
                  <a:cubicBezTo>
                    <a:pt x="3584077" y="0"/>
                    <a:pt x="3597020" y="12943"/>
                    <a:pt x="3597020" y="28910"/>
                  </a:cubicBezTo>
                  <a:lnTo>
                    <a:pt x="3597020" y="312172"/>
                  </a:lnTo>
                  <a:cubicBezTo>
                    <a:pt x="3597020" y="328139"/>
                    <a:pt x="3584077" y="341082"/>
                    <a:pt x="3568110" y="341082"/>
                  </a:cubicBezTo>
                  <a:lnTo>
                    <a:pt x="28910" y="341082"/>
                  </a:lnTo>
                  <a:cubicBezTo>
                    <a:pt x="12943" y="341082"/>
                    <a:pt x="0" y="328139"/>
                    <a:pt x="0" y="312172"/>
                  </a:cubicBezTo>
                  <a:lnTo>
                    <a:pt x="0" y="28910"/>
                  </a:lnTo>
                  <a:cubicBezTo>
                    <a:pt x="0" y="12943"/>
                    <a:pt x="12943" y="0"/>
                    <a:pt x="2891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13" name="TextBox 13"/>
            <p:cNvSpPr txBox="1"/>
            <p:nvPr/>
          </p:nvSpPr>
          <p:spPr>
            <a:xfrm>
              <a:off x="0" y="-57150"/>
              <a:ext cx="3597020" cy="398232"/>
            </a:xfrm>
            <a:prstGeom prst="rect">
              <a:avLst/>
            </a:prstGeom>
          </p:spPr>
          <p:txBody>
            <a:bodyPr lIns="50800" tIns="50800" rIns="50800" bIns="50800" rtlCol="0" anchor="ctr"/>
            <a:lstStyle/>
            <a:p>
              <a:pPr algn="ctr">
                <a:lnSpc>
                  <a:spcPts val="3498"/>
                </a:lnSpc>
              </a:pPr>
              <a:endParaRPr/>
            </a:p>
          </p:txBody>
        </p:sp>
      </p:grpSp>
      <p:sp>
        <p:nvSpPr>
          <p:cNvPr id="14" name="TextBox 14"/>
          <p:cNvSpPr txBox="1"/>
          <p:nvPr/>
        </p:nvSpPr>
        <p:spPr>
          <a:xfrm>
            <a:off x="754668" y="633501"/>
            <a:ext cx="13863856" cy="927127"/>
          </a:xfrm>
          <a:prstGeom prst="rect">
            <a:avLst/>
          </a:prstGeom>
        </p:spPr>
        <p:txBody>
          <a:bodyPr lIns="0" tIns="0" rIns="0" bIns="0" rtlCol="0" anchor="t">
            <a:spAutoFit/>
          </a:bodyPr>
          <a:lstStyle/>
          <a:p>
            <a:pPr algn="ctr">
              <a:lnSpc>
                <a:spcPts val="7699"/>
              </a:lnSpc>
            </a:pPr>
            <a:r>
              <a:rPr lang="en-US" sz="5499">
                <a:solidFill>
                  <a:srgbClr val="FFFFFF"/>
                </a:solidFill>
                <a:latin typeface="League Spartan"/>
                <a:ea typeface="League Spartan"/>
                <a:cs typeface="League Spartan"/>
                <a:sym typeface="League Spartan"/>
              </a:rPr>
              <a:t>Division of Research and Innovation</a:t>
            </a:r>
          </a:p>
        </p:txBody>
      </p:sp>
      <p:sp>
        <p:nvSpPr>
          <p:cNvPr id="15" name="TextBox 15"/>
          <p:cNvSpPr txBox="1"/>
          <p:nvPr/>
        </p:nvSpPr>
        <p:spPr>
          <a:xfrm>
            <a:off x="13391407" y="7693334"/>
            <a:ext cx="2090030" cy="2197604"/>
          </a:xfrm>
          <a:prstGeom prst="rect">
            <a:avLst/>
          </a:prstGeom>
        </p:spPr>
        <p:txBody>
          <a:bodyPr lIns="0" tIns="0" rIns="0" bIns="0" rtlCol="0" anchor="t">
            <a:spAutoFit/>
          </a:bodyPr>
          <a:lstStyle/>
          <a:p>
            <a:pPr algn="ctr">
              <a:lnSpc>
                <a:spcPts val="4339"/>
              </a:lnSpc>
            </a:pPr>
            <a:r>
              <a:rPr lang="en-US" sz="3099" b="1">
                <a:solidFill>
                  <a:srgbClr val="FFFFFF"/>
                </a:solidFill>
                <a:latin typeface="Canva Sans Bold"/>
                <a:ea typeface="Canva Sans Bold"/>
                <a:cs typeface="Canva Sans Bold"/>
                <a:sym typeface="Canva Sans Bold"/>
              </a:rPr>
              <a:t>Research Integrity Home Page</a:t>
            </a:r>
          </a:p>
        </p:txBody>
      </p:sp>
      <p:grpSp>
        <p:nvGrpSpPr>
          <p:cNvPr id="16" name="Group 16"/>
          <p:cNvGrpSpPr/>
          <p:nvPr/>
        </p:nvGrpSpPr>
        <p:grpSpPr>
          <a:xfrm>
            <a:off x="8815507" y="2175917"/>
            <a:ext cx="3110997" cy="1075435"/>
            <a:chOff x="0" y="0"/>
            <a:chExt cx="999658" cy="345570"/>
          </a:xfrm>
        </p:grpSpPr>
        <p:sp>
          <p:nvSpPr>
            <p:cNvPr id="17" name="Freeform 1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18" name="TextBox 1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19" name="TextBox 19"/>
          <p:cNvSpPr txBox="1"/>
          <p:nvPr/>
        </p:nvSpPr>
        <p:spPr>
          <a:xfrm>
            <a:off x="9132131" y="2295294"/>
            <a:ext cx="247775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Pam Padilla</a:t>
            </a:r>
          </a:p>
          <a:p>
            <a:pPr algn="ctr">
              <a:lnSpc>
                <a:spcPts val="2134"/>
              </a:lnSpc>
            </a:pPr>
            <a:r>
              <a:rPr lang="en-US" sz="1524">
                <a:solidFill>
                  <a:srgbClr val="FEFEFE"/>
                </a:solidFill>
                <a:latin typeface="Aptos"/>
                <a:ea typeface="Aptos"/>
                <a:cs typeface="Aptos"/>
                <a:sym typeface="Aptos"/>
              </a:rPr>
              <a:t>Vice President for Research and Innovation</a:t>
            </a:r>
          </a:p>
        </p:txBody>
      </p:sp>
      <p:grpSp>
        <p:nvGrpSpPr>
          <p:cNvPr id="20" name="Group 20"/>
          <p:cNvGrpSpPr/>
          <p:nvPr/>
        </p:nvGrpSpPr>
        <p:grpSpPr>
          <a:xfrm>
            <a:off x="4230836" y="4086615"/>
            <a:ext cx="3486208" cy="1075435"/>
            <a:chOff x="0" y="0"/>
            <a:chExt cx="1120224" cy="345570"/>
          </a:xfrm>
        </p:grpSpPr>
        <p:sp>
          <p:nvSpPr>
            <p:cNvPr id="21" name="Freeform 21"/>
            <p:cNvSpPr/>
            <p:nvPr/>
          </p:nvSpPr>
          <p:spPr>
            <a:xfrm>
              <a:off x="0" y="0"/>
              <a:ext cx="1120224" cy="345570"/>
            </a:xfrm>
            <a:custGeom>
              <a:avLst/>
              <a:gdLst/>
              <a:ahLst/>
              <a:cxnLst/>
              <a:rect l="l" t="t" r="r" b="b"/>
              <a:pathLst>
                <a:path w="1120224" h="345570">
                  <a:moveTo>
                    <a:pt x="917024" y="0"/>
                  </a:moveTo>
                  <a:cubicBezTo>
                    <a:pt x="1029249" y="0"/>
                    <a:pt x="1120224" y="77358"/>
                    <a:pt x="1120224" y="172785"/>
                  </a:cubicBezTo>
                  <a:cubicBezTo>
                    <a:pt x="1120224" y="268211"/>
                    <a:pt x="1029249" y="345570"/>
                    <a:pt x="917024"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22" name="TextBox 22"/>
            <p:cNvSpPr txBox="1"/>
            <p:nvPr/>
          </p:nvSpPr>
          <p:spPr>
            <a:xfrm>
              <a:off x="0" y="-57150"/>
              <a:ext cx="1120224" cy="402720"/>
            </a:xfrm>
            <a:prstGeom prst="rect">
              <a:avLst/>
            </a:prstGeom>
          </p:spPr>
          <p:txBody>
            <a:bodyPr lIns="55327" tIns="55327" rIns="55327" bIns="55327" rtlCol="0" anchor="ctr"/>
            <a:lstStyle/>
            <a:p>
              <a:pPr algn="ctr">
                <a:lnSpc>
                  <a:spcPts val="3498"/>
                </a:lnSpc>
              </a:pPr>
              <a:endParaRPr/>
            </a:p>
          </p:txBody>
        </p:sp>
      </p:grpSp>
      <p:sp>
        <p:nvSpPr>
          <p:cNvPr id="23" name="TextBox 23"/>
          <p:cNvSpPr txBox="1"/>
          <p:nvPr/>
        </p:nvSpPr>
        <p:spPr>
          <a:xfrm>
            <a:off x="4498318" y="4212601"/>
            <a:ext cx="2820993" cy="758822"/>
          </a:xfrm>
          <a:prstGeom prst="rect">
            <a:avLst/>
          </a:prstGeom>
        </p:spPr>
        <p:txBody>
          <a:bodyPr lIns="0" tIns="0" rIns="0" bIns="0" rtlCol="0" anchor="t">
            <a:spAutoFit/>
          </a:bodyPr>
          <a:lstStyle/>
          <a:p>
            <a:pPr algn="ctr">
              <a:lnSpc>
                <a:spcPts val="2134"/>
              </a:lnSpc>
            </a:pPr>
            <a:r>
              <a:rPr lang="en-US" sz="1524" b="1">
                <a:solidFill>
                  <a:srgbClr val="FEFEFE"/>
                </a:solidFill>
                <a:latin typeface="Aptos Bold"/>
                <a:ea typeface="Aptos Bold"/>
                <a:cs typeface="Aptos Bold"/>
                <a:sym typeface="Aptos Bold"/>
              </a:rPr>
              <a:t>Autumn Pinckard</a:t>
            </a:r>
          </a:p>
          <a:p>
            <a:pPr algn="ctr">
              <a:lnSpc>
                <a:spcPts val="1982"/>
              </a:lnSpc>
            </a:pPr>
            <a:r>
              <a:rPr lang="en-US" sz="1415">
                <a:solidFill>
                  <a:srgbClr val="FEFEFE"/>
                </a:solidFill>
                <a:latin typeface="Aptos"/>
                <a:ea typeface="Aptos"/>
                <a:cs typeface="Aptos"/>
                <a:sym typeface="Aptos"/>
              </a:rPr>
              <a:t>Sr. Director of Research Integrity and Compliance</a:t>
            </a:r>
          </a:p>
        </p:txBody>
      </p:sp>
      <p:grpSp>
        <p:nvGrpSpPr>
          <p:cNvPr id="24" name="Group 24"/>
          <p:cNvGrpSpPr/>
          <p:nvPr/>
        </p:nvGrpSpPr>
        <p:grpSpPr>
          <a:xfrm>
            <a:off x="8818242" y="4086615"/>
            <a:ext cx="3110997" cy="1075435"/>
            <a:chOff x="0" y="0"/>
            <a:chExt cx="999658" cy="345570"/>
          </a:xfrm>
        </p:grpSpPr>
        <p:sp>
          <p:nvSpPr>
            <p:cNvPr id="25" name="Freeform 2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26" name="TextBox 26"/>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27" name="TextBox 27"/>
          <p:cNvSpPr txBox="1"/>
          <p:nvPr/>
        </p:nvSpPr>
        <p:spPr>
          <a:xfrm>
            <a:off x="9029293" y="4208275"/>
            <a:ext cx="2692156"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Chris McMullen</a:t>
            </a:r>
          </a:p>
          <a:p>
            <a:pPr algn="ctr">
              <a:lnSpc>
                <a:spcPts val="2134"/>
              </a:lnSpc>
            </a:pPr>
            <a:r>
              <a:rPr lang="en-US" sz="1524">
                <a:solidFill>
                  <a:srgbClr val="FEFEFE"/>
                </a:solidFill>
                <a:latin typeface="Aptos"/>
                <a:ea typeface="Aptos"/>
                <a:cs typeface="Aptos"/>
                <a:sym typeface="Aptos"/>
              </a:rPr>
              <a:t>Sr. Administrative Coordinator of Research Compliance</a:t>
            </a:r>
          </a:p>
        </p:txBody>
      </p:sp>
      <p:grpSp>
        <p:nvGrpSpPr>
          <p:cNvPr id="28" name="Group 28"/>
          <p:cNvGrpSpPr/>
          <p:nvPr/>
        </p:nvGrpSpPr>
        <p:grpSpPr>
          <a:xfrm>
            <a:off x="13028868" y="4088897"/>
            <a:ext cx="3504665" cy="1075435"/>
            <a:chOff x="0" y="0"/>
            <a:chExt cx="1126155" cy="345570"/>
          </a:xfrm>
        </p:grpSpPr>
        <p:sp>
          <p:nvSpPr>
            <p:cNvPr id="29" name="Freeform 29"/>
            <p:cNvSpPr/>
            <p:nvPr/>
          </p:nvSpPr>
          <p:spPr>
            <a:xfrm>
              <a:off x="0" y="0"/>
              <a:ext cx="1126155" cy="345570"/>
            </a:xfrm>
            <a:custGeom>
              <a:avLst/>
              <a:gdLst/>
              <a:ahLst/>
              <a:cxnLst/>
              <a:rect l="l" t="t" r="r" b="b"/>
              <a:pathLst>
                <a:path w="1126155" h="345570">
                  <a:moveTo>
                    <a:pt x="922955" y="0"/>
                  </a:moveTo>
                  <a:cubicBezTo>
                    <a:pt x="1035179" y="0"/>
                    <a:pt x="1126155" y="77358"/>
                    <a:pt x="1126155" y="172785"/>
                  </a:cubicBezTo>
                  <a:cubicBezTo>
                    <a:pt x="1126155" y="268211"/>
                    <a:pt x="1035179" y="345570"/>
                    <a:pt x="922955"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0" name="TextBox 30"/>
            <p:cNvSpPr txBox="1"/>
            <p:nvPr/>
          </p:nvSpPr>
          <p:spPr>
            <a:xfrm>
              <a:off x="0" y="-57150"/>
              <a:ext cx="1126155" cy="402720"/>
            </a:xfrm>
            <a:prstGeom prst="rect">
              <a:avLst/>
            </a:prstGeom>
          </p:spPr>
          <p:txBody>
            <a:bodyPr lIns="55327" tIns="55327" rIns="55327" bIns="55327" rtlCol="0" anchor="ctr"/>
            <a:lstStyle/>
            <a:p>
              <a:pPr algn="ctr">
                <a:lnSpc>
                  <a:spcPts val="3498"/>
                </a:lnSpc>
              </a:pPr>
              <a:endParaRPr/>
            </a:p>
          </p:txBody>
        </p:sp>
      </p:grpSp>
      <p:sp>
        <p:nvSpPr>
          <p:cNvPr id="31" name="TextBox 31"/>
          <p:cNvSpPr txBox="1"/>
          <p:nvPr/>
        </p:nvSpPr>
        <p:spPr>
          <a:xfrm>
            <a:off x="13425007" y="4187959"/>
            <a:ext cx="2712386"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Sarah Romack</a:t>
            </a:r>
          </a:p>
          <a:p>
            <a:pPr algn="ctr">
              <a:lnSpc>
                <a:spcPts val="2134"/>
              </a:lnSpc>
            </a:pPr>
            <a:r>
              <a:rPr lang="en-US" sz="1524">
                <a:solidFill>
                  <a:srgbClr val="FEFEFE"/>
                </a:solidFill>
                <a:latin typeface="Aptos"/>
                <a:ea typeface="Aptos"/>
                <a:cs typeface="Aptos"/>
                <a:sym typeface="Aptos"/>
              </a:rPr>
              <a:t>Director of Ethics &amp; International Research Compliance</a:t>
            </a:r>
          </a:p>
        </p:txBody>
      </p:sp>
      <p:grpSp>
        <p:nvGrpSpPr>
          <p:cNvPr id="32" name="Group 32"/>
          <p:cNvGrpSpPr/>
          <p:nvPr/>
        </p:nvGrpSpPr>
        <p:grpSpPr>
          <a:xfrm>
            <a:off x="7532079" y="5680742"/>
            <a:ext cx="3110997" cy="1075435"/>
            <a:chOff x="0" y="0"/>
            <a:chExt cx="999658" cy="345570"/>
          </a:xfrm>
        </p:grpSpPr>
        <p:sp>
          <p:nvSpPr>
            <p:cNvPr id="33" name="Freeform 3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4" name="TextBox 34"/>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35" name="TextBox 35"/>
          <p:cNvSpPr txBox="1"/>
          <p:nvPr/>
        </p:nvSpPr>
        <p:spPr>
          <a:xfrm>
            <a:off x="7848703" y="5826891"/>
            <a:ext cx="247775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Dr. Imelda Norton</a:t>
            </a:r>
          </a:p>
          <a:p>
            <a:pPr algn="ctr">
              <a:lnSpc>
                <a:spcPts val="2134"/>
              </a:lnSpc>
            </a:pPr>
            <a:r>
              <a:rPr lang="en-US" sz="1524">
                <a:solidFill>
                  <a:srgbClr val="FEFEFE"/>
                </a:solidFill>
                <a:latin typeface="Aptos"/>
                <a:ea typeface="Aptos"/>
                <a:cs typeface="Aptos"/>
                <a:sym typeface="Aptos"/>
              </a:rPr>
              <a:t>Research Lab Manager</a:t>
            </a:r>
          </a:p>
          <a:p>
            <a:pPr algn="ctr">
              <a:lnSpc>
                <a:spcPts val="2134"/>
              </a:lnSpc>
            </a:pPr>
            <a:r>
              <a:rPr lang="en-US" sz="1524">
                <a:solidFill>
                  <a:srgbClr val="FEFEFE"/>
                </a:solidFill>
                <a:latin typeface="Aptos"/>
                <a:ea typeface="Aptos"/>
                <a:cs typeface="Aptos"/>
                <a:sym typeface="Aptos"/>
              </a:rPr>
              <a:t>(IACUC)</a:t>
            </a:r>
          </a:p>
        </p:txBody>
      </p:sp>
      <p:grpSp>
        <p:nvGrpSpPr>
          <p:cNvPr id="36" name="Group 36"/>
          <p:cNvGrpSpPr/>
          <p:nvPr/>
        </p:nvGrpSpPr>
        <p:grpSpPr>
          <a:xfrm>
            <a:off x="1310084" y="5680742"/>
            <a:ext cx="3110997" cy="1075435"/>
            <a:chOff x="0" y="0"/>
            <a:chExt cx="999658" cy="345570"/>
          </a:xfrm>
        </p:grpSpPr>
        <p:sp>
          <p:nvSpPr>
            <p:cNvPr id="37" name="Freeform 3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8" name="TextBox 3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39" name="TextBox 39"/>
          <p:cNvSpPr txBox="1"/>
          <p:nvPr/>
        </p:nvSpPr>
        <p:spPr>
          <a:xfrm>
            <a:off x="1626708" y="5826891"/>
            <a:ext cx="247775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Dr. Veena Naik</a:t>
            </a:r>
          </a:p>
          <a:p>
            <a:pPr algn="ctr">
              <a:lnSpc>
                <a:spcPts val="2134"/>
              </a:lnSpc>
            </a:pPr>
            <a:r>
              <a:rPr lang="en-US" sz="1524">
                <a:solidFill>
                  <a:srgbClr val="FEFEFE"/>
                </a:solidFill>
                <a:latin typeface="Aptos"/>
                <a:ea typeface="Aptos"/>
                <a:cs typeface="Aptos"/>
                <a:sym typeface="Aptos"/>
              </a:rPr>
              <a:t>BioSafety Officer </a:t>
            </a:r>
          </a:p>
          <a:p>
            <a:pPr algn="ctr">
              <a:lnSpc>
                <a:spcPts val="2134"/>
              </a:lnSpc>
            </a:pPr>
            <a:r>
              <a:rPr lang="en-US" sz="1524">
                <a:solidFill>
                  <a:srgbClr val="FEFEFE"/>
                </a:solidFill>
                <a:latin typeface="Aptos"/>
                <a:ea typeface="Aptos"/>
                <a:cs typeface="Aptos"/>
                <a:sym typeface="Aptos"/>
              </a:rPr>
              <a:t>(IBC)</a:t>
            </a:r>
          </a:p>
        </p:txBody>
      </p:sp>
      <p:grpSp>
        <p:nvGrpSpPr>
          <p:cNvPr id="40" name="Group 40"/>
          <p:cNvGrpSpPr/>
          <p:nvPr/>
        </p:nvGrpSpPr>
        <p:grpSpPr>
          <a:xfrm>
            <a:off x="13225701" y="5793732"/>
            <a:ext cx="3110997" cy="1075435"/>
            <a:chOff x="0" y="0"/>
            <a:chExt cx="999658" cy="345570"/>
          </a:xfrm>
        </p:grpSpPr>
        <p:sp>
          <p:nvSpPr>
            <p:cNvPr id="41" name="Freeform 41"/>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42" name="TextBox 42"/>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43" name="TextBox 43"/>
          <p:cNvSpPr txBox="1"/>
          <p:nvPr/>
        </p:nvSpPr>
        <p:spPr>
          <a:xfrm>
            <a:off x="13542325" y="5959369"/>
            <a:ext cx="247775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Meg Cochran</a:t>
            </a:r>
          </a:p>
          <a:p>
            <a:pPr algn="ctr">
              <a:lnSpc>
                <a:spcPts val="2134"/>
              </a:lnSpc>
            </a:pPr>
            <a:r>
              <a:rPr lang="en-US" sz="1524">
                <a:solidFill>
                  <a:srgbClr val="FEFEFE"/>
                </a:solidFill>
                <a:latin typeface="Aptos"/>
                <a:ea typeface="Aptos"/>
                <a:cs typeface="Aptos"/>
                <a:sym typeface="Aptos"/>
              </a:rPr>
              <a:t>Research Security &amp; Export Control Officer</a:t>
            </a:r>
          </a:p>
        </p:txBody>
      </p:sp>
      <p:grpSp>
        <p:nvGrpSpPr>
          <p:cNvPr id="44" name="Group 44"/>
          <p:cNvGrpSpPr/>
          <p:nvPr/>
        </p:nvGrpSpPr>
        <p:grpSpPr>
          <a:xfrm>
            <a:off x="8268897" y="8654452"/>
            <a:ext cx="3110997" cy="1075435"/>
            <a:chOff x="0" y="0"/>
            <a:chExt cx="999658" cy="345570"/>
          </a:xfrm>
        </p:grpSpPr>
        <p:sp>
          <p:nvSpPr>
            <p:cNvPr id="45" name="Freeform 4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46" name="TextBox 46"/>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47" name="TextBox 47"/>
          <p:cNvSpPr txBox="1"/>
          <p:nvPr/>
        </p:nvSpPr>
        <p:spPr>
          <a:xfrm>
            <a:off x="8558721" y="8770810"/>
            <a:ext cx="2531351"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Tracee Kelly</a:t>
            </a:r>
          </a:p>
          <a:p>
            <a:pPr algn="ctr">
              <a:lnSpc>
                <a:spcPts val="2134"/>
              </a:lnSpc>
            </a:pPr>
            <a:r>
              <a:rPr lang="en-US" sz="1524">
                <a:solidFill>
                  <a:srgbClr val="FEFEFE"/>
                </a:solidFill>
                <a:latin typeface="Aptos"/>
                <a:ea typeface="Aptos"/>
                <a:cs typeface="Aptos"/>
                <a:sym typeface="Aptos"/>
              </a:rPr>
              <a:t>Research Compliance Analyst (IRB)</a:t>
            </a:r>
          </a:p>
        </p:txBody>
      </p:sp>
      <p:grpSp>
        <p:nvGrpSpPr>
          <p:cNvPr id="48" name="Group 48"/>
          <p:cNvGrpSpPr/>
          <p:nvPr/>
        </p:nvGrpSpPr>
        <p:grpSpPr>
          <a:xfrm>
            <a:off x="4434522" y="8654452"/>
            <a:ext cx="3110997" cy="1075435"/>
            <a:chOff x="0" y="0"/>
            <a:chExt cx="999658" cy="345570"/>
          </a:xfrm>
        </p:grpSpPr>
        <p:sp>
          <p:nvSpPr>
            <p:cNvPr id="49" name="Freeform 49"/>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0" name="TextBox 50"/>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1" name="TextBox 51"/>
          <p:cNvSpPr txBox="1"/>
          <p:nvPr/>
        </p:nvSpPr>
        <p:spPr>
          <a:xfrm>
            <a:off x="4598021" y="8801932"/>
            <a:ext cx="278400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Rodney Fernandez</a:t>
            </a:r>
          </a:p>
          <a:p>
            <a:pPr algn="ctr">
              <a:lnSpc>
                <a:spcPts val="2134"/>
              </a:lnSpc>
            </a:pPr>
            <a:r>
              <a:rPr lang="en-US" sz="1524">
                <a:solidFill>
                  <a:srgbClr val="FEFEFE"/>
                </a:solidFill>
                <a:latin typeface="Aptos"/>
                <a:ea typeface="Aptos"/>
                <a:cs typeface="Aptos"/>
                <a:sym typeface="Aptos"/>
              </a:rPr>
              <a:t>Sr. Research Compliance Analyst (IRB)</a:t>
            </a:r>
          </a:p>
        </p:txBody>
      </p:sp>
      <p:grpSp>
        <p:nvGrpSpPr>
          <p:cNvPr id="52" name="Group 52"/>
          <p:cNvGrpSpPr/>
          <p:nvPr/>
        </p:nvGrpSpPr>
        <p:grpSpPr>
          <a:xfrm>
            <a:off x="597355" y="8654452"/>
            <a:ext cx="3110997" cy="1075435"/>
            <a:chOff x="0" y="0"/>
            <a:chExt cx="999658" cy="345570"/>
          </a:xfrm>
        </p:grpSpPr>
        <p:sp>
          <p:nvSpPr>
            <p:cNvPr id="53" name="Freeform 5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4" name="TextBox 54"/>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5" name="TextBox 55"/>
          <p:cNvSpPr txBox="1"/>
          <p:nvPr/>
        </p:nvSpPr>
        <p:spPr>
          <a:xfrm>
            <a:off x="753174" y="8770810"/>
            <a:ext cx="2799359"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Joan Powers</a:t>
            </a:r>
          </a:p>
          <a:p>
            <a:pPr algn="ctr">
              <a:lnSpc>
                <a:spcPts val="2134"/>
              </a:lnSpc>
            </a:pPr>
            <a:r>
              <a:rPr lang="en-US" sz="1524">
                <a:solidFill>
                  <a:srgbClr val="FEFEFE"/>
                </a:solidFill>
                <a:latin typeface="Aptos"/>
                <a:ea typeface="Aptos"/>
                <a:cs typeface="Aptos"/>
                <a:sym typeface="Aptos"/>
              </a:rPr>
              <a:t>Sr. Research Compliance Analyst (IRB)</a:t>
            </a:r>
          </a:p>
        </p:txBody>
      </p:sp>
      <p:grpSp>
        <p:nvGrpSpPr>
          <p:cNvPr id="56" name="Group 56"/>
          <p:cNvGrpSpPr/>
          <p:nvPr/>
        </p:nvGrpSpPr>
        <p:grpSpPr>
          <a:xfrm>
            <a:off x="4434522" y="6634997"/>
            <a:ext cx="3110997" cy="1075435"/>
            <a:chOff x="0" y="0"/>
            <a:chExt cx="999658" cy="345570"/>
          </a:xfrm>
        </p:grpSpPr>
        <p:sp>
          <p:nvSpPr>
            <p:cNvPr id="57" name="Freeform 5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8" name="TextBox 5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9" name="TextBox 59"/>
          <p:cNvSpPr txBox="1"/>
          <p:nvPr/>
        </p:nvSpPr>
        <p:spPr>
          <a:xfrm>
            <a:off x="4751146" y="6727602"/>
            <a:ext cx="2477750" cy="808105"/>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Daniel Bassett </a:t>
            </a:r>
          </a:p>
          <a:p>
            <a:pPr algn="ctr">
              <a:lnSpc>
                <a:spcPts val="2134"/>
              </a:lnSpc>
            </a:pPr>
            <a:r>
              <a:rPr lang="en-US" sz="1524">
                <a:solidFill>
                  <a:srgbClr val="FEFEFE"/>
                </a:solidFill>
                <a:latin typeface="Aptos"/>
                <a:ea typeface="Aptos"/>
                <a:cs typeface="Aptos"/>
                <a:sym typeface="Aptos"/>
              </a:rPr>
              <a:t>Director</a:t>
            </a:r>
          </a:p>
          <a:p>
            <a:pPr algn="ctr">
              <a:lnSpc>
                <a:spcPts val="2134"/>
              </a:lnSpc>
            </a:pPr>
            <a:r>
              <a:rPr lang="en-US" sz="1524">
                <a:solidFill>
                  <a:srgbClr val="FEFEFE"/>
                </a:solidFill>
                <a:latin typeface="Aptos"/>
                <a:ea typeface="Aptos"/>
                <a:cs typeface="Aptos"/>
                <a:sym typeface="Aptos"/>
              </a:rPr>
              <a:t>(IACUC, IRB)</a:t>
            </a:r>
          </a:p>
        </p:txBody>
      </p:sp>
      <p:sp>
        <p:nvSpPr>
          <p:cNvPr id="60" name="AutoShape 60"/>
          <p:cNvSpPr/>
          <p:nvPr/>
        </p:nvSpPr>
        <p:spPr>
          <a:xfrm>
            <a:off x="7545519" y="3659967"/>
            <a:ext cx="5659704" cy="0"/>
          </a:xfrm>
          <a:prstGeom prst="line">
            <a:avLst/>
          </a:prstGeom>
          <a:ln w="19050" cap="flat">
            <a:solidFill>
              <a:srgbClr val="000000"/>
            </a:solidFill>
            <a:prstDash val="solid"/>
            <a:headEnd type="none" w="sm" len="sm"/>
            <a:tailEnd type="none" w="sm" len="sm"/>
          </a:ln>
        </p:spPr>
        <p:txBody>
          <a:bodyPr/>
          <a:lstStyle/>
          <a:p>
            <a:endParaRPr lang="en-US"/>
          </a:p>
        </p:txBody>
      </p:sp>
      <p:sp>
        <p:nvSpPr>
          <p:cNvPr id="61" name="AutoShape 61"/>
          <p:cNvSpPr/>
          <p:nvPr/>
        </p:nvSpPr>
        <p:spPr>
          <a:xfrm flipH="1" flipV="1">
            <a:off x="10371006" y="3251352"/>
            <a:ext cx="4365" cy="408615"/>
          </a:xfrm>
          <a:prstGeom prst="line">
            <a:avLst/>
          </a:prstGeom>
          <a:ln w="19050" cap="flat">
            <a:solidFill>
              <a:srgbClr val="000000"/>
            </a:solidFill>
            <a:prstDash val="solid"/>
            <a:headEnd type="none" w="sm" len="sm"/>
            <a:tailEnd type="none" w="sm" len="sm"/>
          </a:ln>
        </p:spPr>
        <p:txBody>
          <a:bodyPr/>
          <a:lstStyle/>
          <a:p>
            <a:endParaRPr lang="en-US"/>
          </a:p>
        </p:txBody>
      </p:sp>
      <p:sp>
        <p:nvSpPr>
          <p:cNvPr id="62" name="AutoShape 62"/>
          <p:cNvSpPr/>
          <p:nvPr/>
        </p:nvSpPr>
        <p:spPr>
          <a:xfrm flipH="1" flipV="1">
            <a:off x="13205223" y="3659967"/>
            <a:ext cx="1575977" cy="426648"/>
          </a:xfrm>
          <a:prstGeom prst="line">
            <a:avLst/>
          </a:prstGeom>
          <a:ln w="19050" cap="flat">
            <a:solidFill>
              <a:srgbClr val="000000"/>
            </a:solidFill>
            <a:prstDash val="solid"/>
            <a:headEnd type="none" w="sm" len="sm"/>
            <a:tailEnd type="none" w="sm" len="sm"/>
          </a:ln>
        </p:spPr>
        <p:txBody>
          <a:bodyPr/>
          <a:lstStyle/>
          <a:p>
            <a:endParaRPr lang="en-US"/>
          </a:p>
        </p:txBody>
      </p:sp>
      <p:sp>
        <p:nvSpPr>
          <p:cNvPr id="63" name="AutoShape 63"/>
          <p:cNvSpPr/>
          <p:nvPr/>
        </p:nvSpPr>
        <p:spPr>
          <a:xfrm flipH="1">
            <a:off x="5973940" y="3659967"/>
            <a:ext cx="1571579" cy="426648"/>
          </a:xfrm>
          <a:prstGeom prst="line">
            <a:avLst/>
          </a:prstGeom>
          <a:ln w="19050" cap="flat">
            <a:solidFill>
              <a:srgbClr val="000000"/>
            </a:solidFill>
            <a:prstDash val="solid"/>
            <a:headEnd type="none" w="sm" len="sm"/>
            <a:tailEnd type="none" w="sm" len="sm"/>
          </a:ln>
        </p:spPr>
        <p:txBody>
          <a:bodyPr/>
          <a:lstStyle/>
          <a:p>
            <a:endParaRPr lang="en-US"/>
          </a:p>
        </p:txBody>
      </p:sp>
      <p:sp>
        <p:nvSpPr>
          <p:cNvPr id="64" name="AutoShape 64"/>
          <p:cNvSpPr/>
          <p:nvPr/>
        </p:nvSpPr>
        <p:spPr>
          <a:xfrm flipH="1">
            <a:off x="7717044" y="4624332"/>
            <a:ext cx="1101198" cy="0"/>
          </a:xfrm>
          <a:prstGeom prst="line">
            <a:avLst/>
          </a:prstGeom>
          <a:ln w="19050" cap="flat">
            <a:solidFill>
              <a:srgbClr val="000000"/>
            </a:solidFill>
            <a:prstDash val="solid"/>
            <a:headEnd type="none" w="sm" len="sm"/>
            <a:tailEnd type="none" w="sm" len="sm"/>
          </a:ln>
        </p:spPr>
        <p:txBody>
          <a:bodyPr/>
          <a:lstStyle/>
          <a:p>
            <a:endParaRPr lang="en-US"/>
          </a:p>
        </p:txBody>
      </p:sp>
      <p:sp>
        <p:nvSpPr>
          <p:cNvPr id="65" name="AutoShape 65"/>
          <p:cNvSpPr/>
          <p:nvPr/>
        </p:nvSpPr>
        <p:spPr>
          <a:xfrm flipH="1" flipV="1">
            <a:off x="11929239" y="4624332"/>
            <a:ext cx="1099628" cy="2283"/>
          </a:xfrm>
          <a:prstGeom prst="line">
            <a:avLst/>
          </a:prstGeom>
          <a:ln w="19050" cap="flat">
            <a:solidFill>
              <a:srgbClr val="000000"/>
            </a:solidFill>
            <a:prstDash val="solid"/>
            <a:headEnd type="none" w="sm" len="sm"/>
            <a:tailEnd type="none" w="sm" len="sm"/>
          </a:ln>
        </p:spPr>
        <p:txBody>
          <a:bodyPr/>
          <a:lstStyle/>
          <a:p>
            <a:endParaRPr lang="en-US"/>
          </a:p>
        </p:txBody>
      </p:sp>
      <p:sp>
        <p:nvSpPr>
          <p:cNvPr id="66" name="AutoShape 66"/>
          <p:cNvSpPr/>
          <p:nvPr/>
        </p:nvSpPr>
        <p:spPr>
          <a:xfrm flipV="1">
            <a:off x="14781200" y="5164332"/>
            <a:ext cx="0" cy="629400"/>
          </a:xfrm>
          <a:prstGeom prst="line">
            <a:avLst/>
          </a:prstGeom>
          <a:ln w="19050" cap="flat">
            <a:solidFill>
              <a:srgbClr val="000000"/>
            </a:solidFill>
            <a:prstDash val="solid"/>
            <a:headEnd type="none" w="sm" len="sm"/>
            <a:tailEnd type="none" w="sm" len="sm"/>
          </a:ln>
        </p:spPr>
        <p:txBody>
          <a:bodyPr/>
          <a:lstStyle/>
          <a:p>
            <a:endParaRPr lang="en-US"/>
          </a:p>
        </p:txBody>
      </p:sp>
      <p:sp>
        <p:nvSpPr>
          <p:cNvPr id="67" name="AutoShape 67"/>
          <p:cNvSpPr/>
          <p:nvPr/>
        </p:nvSpPr>
        <p:spPr>
          <a:xfrm>
            <a:off x="8558721" y="5427235"/>
            <a:ext cx="493068" cy="204506"/>
          </a:xfrm>
          <a:prstGeom prst="line">
            <a:avLst/>
          </a:prstGeom>
          <a:ln w="19050" cap="flat">
            <a:solidFill>
              <a:srgbClr val="000000"/>
            </a:solidFill>
            <a:prstDash val="solid"/>
            <a:headEnd type="none" w="sm" len="sm"/>
            <a:tailEnd type="none" w="sm" len="sm"/>
          </a:ln>
        </p:spPr>
        <p:txBody>
          <a:bodyPr/>
          <a:lstStyle/>
          <a:p>
            <a:endParaRPr lang="en-US"/>
          </a:p>
        </p:txBody>
      </p:sp>
      <p:sp>
        <p:nvSpPr>
          <p:cNvPr id="68" name="AutoShape 68"/>
          <p:cNvSpPr/>
          <p:nvPr/>
        </p:nvSpPr>
        <p:spPr>
          <a:xfrm flipV="1">
            <a:off x="5990020" y="5209808"/>
            <a:ext cx="0" cy="1425189"/>
          </a:xfrm>
          <a:prstGeom prst="line">
            <a:avLst/>
          </a:prstGeom>
          <a:ln w="19050" cap="flat">
            <a:solidFill>
              <a:srgbClr val="000000"/>
            </a:solidFill>
            <a:prstDash val="solid"/>
            <a:headEnd type="none" w="sm" len="sm"/>
            <a:tailEnd type="none" w="sm" len="sm"/>
          </a:ln>
        </p:spPr>
        <p:txBody>
          <a:bodyPr/>
          <a:lstStyle/>
          <a:p>
            <a:endParaRPr lang="en-US"/>
          </a:p>
        </p:txBody>
      </p:sp>
      <p:sp>
        <p:nvSpPr>
          <p:cNvPr id="69" name="AutoShape 69"/>
          <p:cNvSpPr/>
          <p:nvPr/>
        </p:nvSpPr>
        <p:spPr>
          <a:xfrm>
            <a:off x="3552533" y="5427235"/>
            <a:ext cx="5006188" cy="0"/>
          </a:xfrm>
          <a:prstGeom prst="line">
            <a:avLst/>
          </a:prstGeom>
          <a:ln w="19050" cap="flat">
            <a:solidFill>
              <a:srgbClr val="000000"/>
            </a:solidFill>
            <a:prstDash val="solid"/>
            <a:headEnd type="none" w="sm" len="sm"/>
            <a:tailEnd type="none" w="sm" len="sm"/>
          </a:ln>
        </p:spPr>
        <p:txBody>
          <a:bodyPr/>
          <a:lstStyle/>
          <a:p>
            <a:endParaRPr lang="en-US"/>
          </a:p>
        </p:txBody>
      </p:sp>
      <p:sp>
        <p:nvSpPr>
          <p:cNvPr id="70" name="AutoShape 70"/>
          <p:cNvSpPr/>
          <p:nvPr/>
        </p:nvSpPr>
        <p:spPr>
          <a:xfrm>
            <a:off x="3552533" y="8095080"/>
            <a:ext cx="5006188" cy="0"/>
          </a:xfrm>
          <a:prstGeom prst="line">
            <a:avLst/>
          </a:prstGeom>
          <a:ln w="19050" cap="flat">
            <a:solidFill>
              <a:srgbClr val="000000"/>
            </a:solidFill>
            <a:prstDash val="solid"/>
            <a:headEnd type="none" w="sm" len="sm"/>
            <a:tailEnd type="none" w="sm" len="sm"/>
          </a:ln>
        </p:spPr>
        <p:txBody>
          <a:bodyPr/>
          <a:lstStyle/>
          <a:p>
            <a:endParaRPr lang="en-US"/>
          </a:p>
        </p:txBody>
      </p:sp>
      <p:sp>
        <p:nvSpPr>
          <p:cNvPr id="71" name="AutoShape 71"/>
          <p:cNvSpPr/>
          <p:nvPr/>
        </p:nvSpPr>
        <p:spPr>
          <a:xfrm flipH="1" flipV="1">
            <a:off x="8558721" y="8095080"/>
            <a:ext cx="1347475" cy="582568"/>
          </a:xfrm>
          <a:prstGeom prst="line">
            <a:avLst/>
          </a:prstGeom>
          <a:ln w="19050" cap="flat">
            <a:solidFill>
              <a:srgbClr val="000000"/>
            </a:solidFill>
            <a:prstDash val="solid"/>
            <a:headEnd type="none" w="sm" len="sm"/>
            <a:tailEnd type="none" w="sm" len="sm"/>
          </a:ln>
        </p:spPr>
        <p:txBody>
          <a:bodyPr/>
          <a:lstStyle/>
          <a:p>
            <a:endParaRPr lang="en-US"/>
          </a:p>
        </p:txBody>
      </p:sp>
      <p:sp>
        <p:nvSpPr>
          <p:cNvPr id="72" name="AutoShape 72"/>
          <p:cNvSpPr/>
          <p:nvPr/>
        </p:nvSpPr>
        <p:spPr>
          <a:xfrm>
            <a:off x="5990020" y="7710432"/>
            <a:ext cx="0" cy="944020"/>
          </a:xfrm>
          <a:prstGeom prst="line">
            <a:avLst/>
          </a:prstGeom>
          <a:ln w="19050" cap="flat">
            <a:solidFill>
              <a:srgbClr val="000000"/>
            </a:solidFill>
            <a:prstDash val="solid"/>
            <a:headEnd type="none" w="sm" len="sm"/>
            <a:tailEnd type="none" w="sm" len="sm"/>
          </a:ln>
        </p:spPr>
        <p:txBody>
          <a:bodyPr/>
          <a:lstStyle/>
          <a:p>
            <a:endParaRPr lang="en-US"/>
          </a:p>
        </p:txBody>
      </p:sp>
      <p:sp>
        <p:nvSpPr>
          <p:cNvPr id="73" name="AutoShape 73"/>
          <p:cNvSpPr/>
          <p:nvPr/>
        </p:nvSpPr>
        <p:spPr>
          <a:xfrm flipV="1">
            <a:off x="2906872" y="5427235"/>
            <a:ext cx="645661" cy="203422"/>
          </a:xfrm>
          <a:prstGeom prst="line">
            <a:avLst/>
          </a:prstGeom>
          <a:ln w="19050" cap="flat">
            <a:solidFill>
              <a:srgbClr val="000000"/>
            </a:solidFill>
            <a:prstDash val="solid"/>
            <a:headEnd type="none" w="sm" len="sm"/>
            <a:tailEnd type="none" w="sm" len="sm"/>
          </a:ln>
        </p:spPr>
        <p:txBody>
          <a:bodyPr/>
          <a:lstStyle/>
          <a:p>
            <a:endParaRPr lang="en-US"/>
          </a:p>
        </p:txBody>
      </p:sp>
      <p:sp>
        <p:nvSpPr>
          <p:cNvPr id="74" name="AutoShape 74"/>
          <p:cNvSpPr/>
          <p:nvPr/>
        </p:nvSpPr>
        <p:spPr>
          <a:xfrm flipH="1">
            <a:off x="2101310" y="8095080"/>
            <a:ext cx="1451222" cy="559372"/>
          </a:xfrm>
          <a:prstGeom prst="line">
            <a:avLst/>
          </a:prstGeom>
          <a:ln w="1905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64846" y="0"/>
            <a:ext cx="2423154" cy="2423154"/>
            <a:chOff x="0" y="0"/>
            <a:chExt cx="3230872" cy="3230872"/>
          </a:xfrm>
        </p:grpSpPr>
        <p:sp>
          <p:nvSpPr>
            <p:cNvPr id="3" name="Freeform 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4" name="Freeform 4"/>
          <p:cNvSpPr/>
          <p:nvPr/>
        </p:nvSpPr>
        <p:spPr>
          <a:xfrm>
            <a:off x="0" y="0"/>
            <a:ext cx="15168499" cy="10287000"/>
          </a:xfrm>
          <a:custGeom>
            <a:avLst/>
            <a:gdLst/>
            <a:ahLst/>
            <a:cxnLst/>
            <a:rect l="l" t="t" r="r" b="b"/>
            <a:pathLst>
              <a:path w="15168499" h="10287000">
                <a:moveTo>
                  <a:pt x="0" y="0"/>
                </a:moveTo>
                <a:lnTo>
                  <a:pt x="15168499" y="0"/>
                </a:lnTo>
                <a:lnTo>
                  <a:pt x="1516849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778721" y="7902514"/>
            <a:ext cx="6715549" cy="4114800"/>
          </a:xfrm>
          <a:custGeom>
            <a:avLst/>
            <a:gdLst/>
            <a:ahLst/>
            <a:cxnLst/>
            <a:rect l="l" t="t" r="r" b="b"/>
            <a:pathLst>
              <a:path w="6715549" h="4114800">
                <a:moveTo>
                  <a:pt x="0" y="0"/>
                </a:moveTo>
                <a:lnTo>
                  <a:pt x="6715549" y="0"/>
                </a:lnTo>
                <a:lnTo>
                  <a:pt x="67155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024860" y="4436366"/>
            <a:ext cx="2468880" cy="4114800"/>
          </a:xfrm>
          <a:custGeom>
            <a:avLst/>
            <a:gdLst/>
            <a:ahLst/>
            <a:cxnLst/>
            <a:rect l="l" t="t" r="r" b="b"/>
            <a:pathLst>
              <a:path w="2468880" h="4114800">
                <a:moveTo>
                  <a:pt x="0" y="0"/>
                </a:moveTo>
                <a:lnTo>
                  <a:pt x="2468880" y="0"/>
                </a:lnTo>
                <a:lnTo>
                  <a:pt x="24688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9499664" y="3500204"/>
            <a:ext cx="3372435" cy="3286591"/>
          </a:xfrm>
          <a:custGeom>
            <a:avLst/>
            <a:gdLst/>
            <a:ahLst/>
            <a:cxnLst/>
            <a:rect l="l" t="t" r="r" b="b"/>
            <a:pathLst>
              <a:path w="3372435" h="3286591">
                <a:moveTo>
                  <a:pt x="0" y="0"/>
                </a:moveTo>
                <a:lnTo>
                  <a:pt x="3372435" y="0"/>
                </a:lnTo>
                <a:lnTo>
                  <a:pt x="3372435" y="3286592"/>
                </a:lnTo>
                <a:lnTo>
                  <a:pt x="0" y="3286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833816" y="972238"/>
            <a:ext cx="12818745" cy="798249"/>
          </a:xfrm>
          <a:prstGeom prst="rect">
            <a:avLst/>
          </a:prstGeom>
        </p:spPr>
        <p:txBody>
          <a:bodyPr lIns="0" tIns="0" rIns="0" bIns="0" rtlCol="0" anchor="t">
            <a:spAutoFit/>
          </a:bodyPr>
          <a:lstStyle/>
          <a:p>
            <a:pPr algn="l">
              <a:lnSpc>
                <a:spcPts val="5939"/>
              </a:lnSpc>
            </a:pPr>
            <a:r>
              <a:rPr lang="en-US" sz="5499">
                <a:solidFill>
                  <a:srgbClr val="000000"/>
                </a:solidFill>
                <a:latin typeface="Permanent Marker"/>
                <a:ea typeface="Permanent Marker"/>
                <a:cs typeface="Permanent Marker"/>
                <a:sym typeface="Permanent Marker"/>
              </a:rPr>
              <a:t>What we will Cover</a:t>
            </a:r>
          </a:p>
        </p:txBody>
      </p:sp>
      <p:sp>
        <p:nvSpPr>
          <p:cNvPr id="9" name="TextBox 9"/>
          <p:cNvSpPr txBox="1"/>
          <p:nvPr/>
        </p:nvSpPr>
        <p:spPr>
          <a:xfrm>
            <a:off x="833816" y="2110679"/>
            <a:ext cx="6706921" cy="7053785"/>
          </a:xfrm>
          <a:prstGeom prst="rect">
            <a:avLst/>
          </a:prstGeom>
        </p:spPr>
        <p:txBody>
          <a:bodyPr lIns="0" tIns="0" rIns="0" bIns="0" rtlCol="0" anchor="t">
            <a:spAutoFit/>
          </a:bodyPr>
          <a:lstStyle/>
          <a:p>
            <a:pPr algn="l">
              <a:lnSpc>
                <a:spcPts val="4900"/>
              </a:lnSpc>
            </a:pPr>
            <a:r>
              <a:rPr lang="en-US" sz="3500" u="sng">
                <a:solidFill>
                  <a:srgbClr val="000000"/>
                </a:solidFill>
                <a:latin typeface="Permanent Marker"/>
                <a:ea typeface="Permanent Marker"/>
                <a:cs typeface="Permanent Marker"/>
                <a:sym typeface="Permanent Marker"/>
              </a:rPr>
              <a:t>Terms:</a:t>
            </a:r>
          </a:p>
          <a:p>
            <a:pPr algn="l">
              <a:lnSpc>
                <a:spcPts val="3919"/>
              </a:lnSpc>
            </a:pPr>
            <a:endParaRPr lang="en-US" sz="3500" u="sng">
              <a:solidFill>
                <a:srgbClr val="000000"/>
              </a:solidFill>
              <a:latin typeface="Permanent Marker"/>
              <a:ea typeface="Permanent Marker"/>
              <a:cs typeface="Permanent Marker"/>
              <a:sym typeface="Permanent Marker"/>
            </a:endParaRP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What is export control?</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What is an export?</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Fundamental Research Exclusion</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Exclusions</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ITAR definition</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EAR definition</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Deemed export risk</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Consequences for violations</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Export control at UNT</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Insider threat</a:t>
            </a:r>
          </a:p>
          <a:p>
            <a:pPr marL="604519" lvl="1" indent="-302260" algn="l">
              <a:lnSpc>
                <a:spcPts val="3919"/>
              </a:lnSpc>
              <a:buFont typeface="Arial"/>
              <a:buChar char="•"/>
            </a:pPr>
            <a:r>
              <a:rPr lang="en-US" sz="2799">
                <a:solidFill>
                  <a:srgbClr val="000000"/>
                </a:solidFill>
                <a:latin typeface="Permanent Marker"/>
                <a:ea typeface="Permanent Marker"/>
                <a:cs typeface="Permanent Marker"/>
                <a:sym typeface="Permanent Marker"/>
              </a:rPr>
              <a:t>Resources</a:t>
            </a:r>
          </a:p>
          <a:p>
            <a:pPr algn="ctr">
              <a:lnSpc>
                <a:spcPts val="3919"/>
              </a:lnSpc>
            </a:pPr>
            <a:endParaRPr lang="en-US" sz="2799">
              <a:solidFill>
                <a:srgbClr val="000000"/>
              </a:solidFill>
              <a:latin typeface="Permanent Marker"/>
              <a:ea typeface="Permanent Marker"/>
              <a:cs typeface="Permanent Marker"/>
              <a:sym typeface="Permanent Mark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8547" y="1966208"/>
            <a:ext cx="12955421" cy="8059674"/>
          </a:xfrm>
          <a:prstGeom prst="rect">
            <a:avLst/>
          </a:prstGeom>
        </p:spPr>
        <p:txBody>
          <a:bodyPr lIns="0" tIns="0" rIns="0" bIns="0" rtlCol="0" anchor="t">
            <a:spAutoFit/>
          </a:bodyPr>
          <a:lstStyle/>
          <a:p>
            <a:pPr algn="l">
              <a:lnSpc>
                <a:spcPts val="3131"/>
              </a:lnSpc>
            </a:pPr>
            <a:r>
              <a:rPr lang="en-US" sz="2899" b="1">
                <a:solidFill>
                  <a:srgbClr val="000000"/>
                </a:solidFill>
                <a:latin typeface="Canva Sans Bold"/>
                <a:ea typeface="Canva Sans Bold"/>
                <a:cs typeface="Canva Sans Bold"/>
                <a:sym typeface="Canva Sans Bold"/>
              </a:rPr>
              <a:t>International Traffic in Arms Regulations (ITAR)</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Directorate of Defense Trade Controls (DDTC) under Department of State (DoS)</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United States Munitions List (USML)</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Regulates the export of military grade services, software, and data.</a:t>
            </a:r>
          </a:p>
          <a:p>
            <a:pPr algn="l">
              <a:lnSpc>
                <a:spcPts val="3132"/>
              </a:lnSpc>
            </a:pPr>
            <a:endParaRPr lang="en-US" sz="2499">
              <a:solidFill>
                <a:srgbClr val="000000"/>
              </a:solidFill>
              <a:latin typeface="Canva Sans"/>
              <a:ea typeface="Canva Sans"/>
              <a:cs typeface="Canva Sans"/>
              <a:sym typeface="Canva Sans"/>
            </a:endParaRPr>
          </a:p>
          <a:p>
            <a:pPr algn="l">
              <a:lnSpc>
                <a:spcPts val="3132"/>
              </a:lnSpc>
            </a:pPr>
            <a:r>
              <a:rPr lang="en-US" sz="2900" b="1">
                <a:solidFill>
                  <a:srgbClr val="000000"/>
                </a:solidFill>
                <a:latin typeface="Canva Sans Bold"/>
                <a:ea typeface="Canva Sans Bold"/>
                <a:cs typeface="Canva Sans Bold"/>
                <a:sym typeface="Canva Sans Bold"/>
              </a:rPr>
              <a:t>Export Administration Regulations (EAR)</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Bureau of Industry and Security (BIS) under Department of Commerce (DoC)</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Export Control Classification Number (ECCN) –Specific category of controlled product</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EAR99- Broader category for NLR goods</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Regulates a broader range of items than ITAR, including commercial and Dual-use technologies</a:t>
            </a:r>
          </a:p>
          <a:p>
            <a:pPr algn="l">
              <a:lnSpc>
                <a:spcPts val="3131"/>
              </a:lnSpc>
            </a:pPr>
            <a:endParaRPr lang="en-US" sz="2499">
              <a:solidFill>
                <a:srgbClr val="000000"/>
              </a:solidFill>
              <a:latin typeface="Canva Sans"/>
              <a:ea typeface="Canva Sans"/>
              <a:cs typeface="Canva Sans"/>
              <a:sym typeface="Canva Sans"/>
            </a:endParaRPr>
          </a:p>
          <a:p>
            <a:pPr algn="l">
              <a:lnSpc>
                <a:spcPts val="3131"/>
              </a:lnSpc>
            </a:pPr>
            <a:r>
              <a:rPr lang="en-US" sz="2899" b="1">
                <a:solidFill>
                  <a:srgbClr val="000000"/>
                </a:solidFill>
                <a:latin typeface="Canva Sans Bold"/>
                <a:ea typeface="Canva Sans Bold"/>
                <a:cs typeface="Canva Sans Bold"/>
                <a:sym typeface="Canva Sans Bold"/>
              </a:rPr>
              <a:t>Office of Foreign Assets Control (OFAC)</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Department of Treasury (DoT) </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Specially Designated Nationals List (SDN)</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Sanctions</a:t>
            </a:r>
          </a:p>
          <a:p>
            <a:pPr algn="l">
              <a:lnSpc>
                <a:spcPts val="3131"/>
              </a:lnSpc>
            </a:pPr>
            <a:endParaRPr lang="en-US" sz="2499">
              <a:solidFill>
                <a:srgbClr val="000000"/>
              </a:solidFill>
              <a:latin typeface="Canva Sans"/>
              <a:ea typeface="Canva Sans"/>
              <a:cs typeface="Canva Sans"/>
              <a:sym typeface="Canva Sans"/>
            </a:endParaRPr>
          </a:p>
          <a:p>
            <a:pPr algn="l">
              <a:lnSpc>
                <a:spcPts val="3131"/>
              </a:lnSpc>
            </a:pPr>
            <a:r>
              <a:rPr lang="en-US" sz="2899" b="1">
                <a:solidFill>
                  <a:srgbClr val="000000"/>
                </a:solidFill>
                <a:latin typeface="Canva Sans Bold"/>
                <a:ea typeface="Canva Sans Bold"/>
                <a:cs typeface="Canva Sans Bold"/>
                <a:sym typeface="Canva Sans Bold"/>
              </a:rPr>
              <a:t>Controlled Unclassified Information (CUI)</a:t>
            </a:r>
          </a:p>
          <a:p>
            <a:pPr marL="539749" lvl="1" indent="-269875" algn="l">
              <a:lnSpc>
                <a:spcPts val="2699"/>
              </a:lnSpc>
              <a:buFont typeface="Arial"/>
              <a:buChar char="•"/>
            </a:pPr>
            <a:r>
              <a:rPr lang="en-US" sz="2499">
                <a:solidFill>
                  <a:srgbClr val="000000"/>
                </a:solidFill>
                <a:latin typeface="Canva Sans"/>
                <a:ea typeface="Canva Sans"/>
                <a:cs typeface="Canva Sans"/>
                <a:sym typeface="Canva Sans"/>
              </a:rPr>
              <a:t>Information that does not meet the criteria for classification, but that still must be protected. CUI is information that is created or possessed by the US government or by other entities on its behalf.</a:t>
            </a:r>
          </a:p>
          <a:p>
            <a:pPr algn="l">
              <a:lnSpc>
                <a:spcPts val="2484"/>
              </a:lnSpc>
            </a:pPr>
            <a:endParaRPr lang="en-US" sz="2499">
              <a:solidFill>
                <a:srgbClr val="000000"/>
              </a:solidFill>
              <a:latin typeface="Canva Sans"/>
              <a:ea typeface="Canva Sans"/>
              <a:cs typeface="Canva Sans"/>
              <a:sym typeface="Canva Sans"/>
            </a:endParaRP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3363968" y="5703418"/>
            <a:ext cx="4653392" cy="4322464"/>
          </a:xfrm>
          <a:custGeom>
            <a:avLst/>
            <a:gdLst/>
            <a:ahLst/>
            <a:cxnLst/>
            <a:rect l="l" t="t" r="r" b="b"/>
            <a:pathLst>
              <a:path w="4653392" h="4322464">
                <a:moveTo>
                  <a:pt x="0" y="0"/>
                </a:moveTo>
                <a:lnTo>
                  <a:pt x="4653392" y="0"/>
                </a:lnTo>
                <a:lnTo>
                  <a:pt x="4653392" y="4322464"/>
                </a:lnTo>
                <a:lnTo>
                  <a:pt x="0" y="4322464"/>
                </a:lnTo>
                <a:lnTo>
                  <a:pt x="0" y="0"/>
                </a:lnTo>
                <a:close/>
              </a:path>
            </a:pathLst>
          </a:custGeom>
          <a:blipFill>
            <a:blip r:embed="rId3"/>
            <a:stretch>
              <a:fillRect l="-19603" r="-19603"/>
            </a:stretch>
          </a:blipFill>
        </p:spPr>
        <p:txBody>
          <a:bodyPr/>
          <a:lstStyle/>
          <a:p>
            <a:endParaRPr lang="en-US"/>
          </a:p>
        </p:txBody>
      </p:sp>
      <p:sp>
        <p:nvSpPr>
          <p:cNvPr id="6" name="TextBox 6"/>
          <p:cNvSpPr txBox="1"/>
          <p:nvPr/>
        </p:nvSpPr>
        <p:spPr>
          <a:xfrm>
            <a:off x="408547" y="677200"/>
            <a:ext cx="11118533"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Terms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31238"/>
            <a:ext cx="13983125" cy="6627062"/>
          </a:xfrm>
          <a:prstGeom prst="rect">
            <a:avLst/>
          </a:prstGeom>
        </p:spPr>
        <p:txBody>
          <a:bodyPr lIns="0" tIns="0" rIns="0" bIns="0" rtlCol="0" anchor="t">
            <a:spAutoFit/>
          </a:bodyPr>
          <a:lstStyle/>
          <a:p>
            <a:pPr algn="l">
              <a:lnSpc>
                <a:spcPts val="3240"/>
              </a:lnSpc>
            </a:pPr>
            <a:r>
              <a:rPr lang="en-US" sz="3000" b="1" spc="-18">
                <a:solidFill>
                  <a:srgbClr val="000000"/>
                </a:solidFill>
                <a:latin typeface="Calibri (MS) Bold"/>
                <a:ea typeface="Calibri (MS) Bold"/>
                <a:cs typeface="Calibri (MS) Bold"/>
                <a:sym typeface="Calibri (MS) Bold"/>
              </a:rPr>
              <a:t>Department of State, Directorate of Defense Trade Controls (DDTC)</a:t>
            </a:r>
          </a:p>
          <a:p>
            <a:pPr algn="l">
              <a:lnSpc>
                <a:spcPts val="3240"/>
              </a:lnSpc>
            </a:pPr>
            <a:endParaRPr lang="en-US" sz="3000" b="1" spc="-18">
              <a:solidFill>
                <a:srgbClr val="000000"/>
              </a:solidFill>
              <a:latin typeface="Calibri (MS) Bold"/>
              <a:ea typeface="Calibri (MS) Bold"/>
              <a:cs typeface="Calibri (MS) Bold"/>
              <a:sym typeface="Calibri (MS) Bold"/>
            </a:endParaRPr>
          </a:p>
          <a:p>
            <a:pPr marL="542926" lvl="1" indent="-271463" algn="l">
              <a:lnSpc>
                <a:spcPts val="3240"/>
              </a:lnSpc>
              <a:buFont typeface="Arial"/>
              <a:buChar char="•"/>
            </a:pPr>
            <a:r>
              <a:rPr lang="en-US" sz="3000" spc="-18">
                <a:solidFill>
                  <a:srgbClr val="000000"/>
                </a:solidFill>
                <a:latin typeface="Calibri (MS)"/>
                <a:ea typeface="Calibri (MS)"/>
                <a:cs typeface="Calibri (MS)"/>
                <a:sym typeface="Calibri (MS)"/>
              </a:rPr>
              <a:t>Has primacy over all export regulations </a:t>
            </a:r>
          </a:p>
          <a:p>
            <a:pPr marL="542926" lvl="1" indent="-271463" algn="l">
              <a:lnSpc>
                <a:spcPts val="3240"/>
              </a:lnSpc>
            </a:pPr>
            <a:endParaRPr lang="en-US" sz="3000" spc="-18">
              <a:solidFill>
                <a:srgbClr val="000000"/>
              </a:solidFill>
              <a:latin typeface="Calibri (MS)"/>
              <a:ea typeface="Calibri (MS)"/>
              <a:cs typeface="Calibri (MS)"/>
              <a:sym typeface="Calibri (MS)"/>
            </a:endParaRPr>
          </a:p>
          <a:p>
            <a:pPr marL="542926" lvl="1" indent="-271463" algn="l">
              <a:lnSpc>
                <a:spcPts val="3240"/>
              </a:lnSpc>
              <a:buFont typeface="Arial"/>
              <a:buChar char="•"/>
            </a:pPr>
            <a:r>
              <a:rPr lang="en-US" sz="3000" spc="-18">
                <a:solidFill>
                  <a:srgbClr val="000000"/>
                </a:solidFill>
                <a:latin typeface="Calibri (MS)"/>
                <a:ea typeface="Calibri (MS)"/>
                <a:cs typeface="Calibri (MS)"/>
                <a:sym typeface="Calibri (MS)"/>
              </a:rPr>
              <a:t>Methods for exporting legally: </a:t>
            </a:r>
          </a:p>
          <a:p>
            <a:pPr marL="1400179" lvl="2" indent="-466726" algn="l">
              <a:lnSpc>
                <a:spcPts val="3240"/>
              </a:lnSpc>
              <a:buFont typeface="Arial"/>
              <a:buChar char="⚬"/>
            </a:pPr>
            <a:r>
              <a:rPr lang="en-US" sz="3000" spc="-18">
                <a:solidFill>
                  <a:srgbClr val="000000"/>
                </a:solidFill>
                <a:latin typeface="Calibri (MS)"/>
                <a:ea typeface="Calibri (MS)"/>
                <a:cs typeface="Calibri (MS)"/>
                <a:sym typeface="Calibri (MS)"/>
              </a:rPr>
              <a:t>Export License</a:t>
            </a:r>
          </a:p>
          <a:p>
            <a:pPr marL="1400179" lvl="2" indent="-466726" algn="l">
              <a:lnSpc>
                <a:spcPts val="3240"/>
              </a:lnSpc>
              <a:buFont typeface="Arial"/>
              <a:buChar char="⚬"/>
            </a:pPr>
            <a:r>
              <a:rPr lang="en-US" sz="3000" spc="-18">
                <a:solidFill>
                  <a:srgbClr val="000000"/>
                </a:solidFill>
                <a:latin typeface="Calibri (MS)"/>
                <a:ea typeface="Calibri (MS)"/>
                <a:cs typeface="Calibri (MS)"/>
                <a:sym typeface="Calibri (MS)"/>
              </a:rPr>
              <a:t>Agreement</a:t>
            </a:r>
          </a:p>
          <a:p>
            <a:pPr marL="1400179" lvl="2" indent="-466726" algn="l">
              <a:lnSpc>
                <a:spcPts val="3240"/>
              </a:lnSpc>
              <a:buFont typeface="Arial"/>
              <a:buChar char="⚬"/>
            </a:pPr>
            <a:r>
              <a:rPr lang="en-US" sz="3000" spc="-18">
                <a:solidFill>
                  <a:srgbClr val="000000"/>
                </a:solidFill>
                <a:latin typeface="Calibri (MS)"/>
                <a:ea typeface="Calibri (MS)"/>
                <a:cs typeface="Calibri (MS)"/>
                <a:sym typeface="Calibri (MS)"/>
              </a:rPr>
              <a:t>Technical Assistance Agreement (TAA)</a:t>
            </a:r>
          </a:p>
          <a:p>
            <a:pPr marL="1400179" lvl="2" indent="-466726" algn="l">
              <a:lnSpc>
                <a:spcPts val="3240"/>
              </a:lnSpc>
              <a:buFont typeface="Arial"/>
              <a:buChar char="⚬"/>
            </a:pPr>
            <a:r>
              <a:rPr lang="en-US" sz="3000" spc="-18">
                <a:solidFill>
                  <a:srgbClr val="000000"/>
                </a:solidFill>
                <a:latin typeface="Calibri (MS)"/>
                <a:ea typeface="Calibri (MS)"/>
                <a:cs typeface="Calibri (MS)"/>
                <a:sym typeface="Calibri (MS)"/>
              </a:rPr>
              <a:t>Exemption ( AKA: Waiver)</a:t>
            </a:r>
          </a:p>
          <a:p>
            <a:pPr algn="l">
              <a:lnSpc>
                <a:spcPts val="3240"/>
              </a:lnSpc>
            </a:pPr>
            <a:endParaRPr lang="en-US" sz="3000" spc="-18">
              <a:solidFill>
                <a:srgbClr val="000000"/>
              </a:solidFill>
              <a:latin typeface="Calibri (MS)"/>
              <a:ea typeface="Calibri (MS)"/>
              <a:cs typeface="Calibri (MS)"/>
              <a:sym typeface="Calibri (MS)"/>
            </a:endParaRPr>
          </a:p>
          <a:p>
            <a:pPr marL="647702" lvl="1" indent="-323851" algn="l">
              <a:lnSpc>
                <a:spcPts val="3240"/>
              </a:lnSpc>
              <a:buFont typeface="Arial"/>
              <a:buChar char="•"/>
            </a:pPr>
            <a:r>
              <a:rPr lang="en-US" sz="3000" b="1" spc="-18">
                <a:solidFill>
                  <a:srgbClr val="000000"/>
                </a:solidFill>
                <a:latin typeface="Calibri (MS) Bold"/>
                <a:ea typeface="Calibri (MS) Bold"/>
                <a:cs typeface="Calibri (MS) Bold"/>
                <a:sym typeface="Calibri (MS) Bold"/>
              </a:rPr>
              <a:t>Example:</a:t>
            </a:r>
            <a:r>
              <a:rPr lang="en-US" sz="3000" spc="-18">
                <a:solidFill>
                  <a:srgbClr val="000000"/>
                </a:solidFill>
                <a:latin typeface="Calibri (MS)"/>
                <a:ea typeface="Calibri (MS)"/>
                <a:cs typeface="Calibri (MS)"/>
                <a:sym typeface="Calibri (MS)"/>
              </a:rPr>
              <a:t> Airbus agreed to settle 75 charges of violations of the ITAR by its subsidiaries (Jan 27, 2020).</a:t>
            </a:r>
          </a:p>
          <a:p>
            <a:pPr algn="l">
              <a:lnSpc>
                <a:spcPts val="3240"/>
              </a:lnSpc>
            </a:pPr>
            <a:endParaRPr lang="en-US" sz="3000" spc="-18">
              <a:solidFill>
                <a:srgbClr val="000000"/>
              </a:solidFill>
              <a:latin typeface="Calibri (MS)"/>
              <a:ea typeface="Calibri (MS)"/>
              <a:cs typeface="Calibri (MS)"/>
              <a:sym typeface="Calibri (MS)"/>
            </a:endParaRPr>
          </a:p>
          <a:p>
            <a:pPr marL="1400179" lvl="2" indent="-466726" algn="l">
              <a:lnSpc>
                <a:spcPts val="3240"/>
              </a:lnSpc>
            </a:pPr>
            <a:r>
              <a:rPr lang="en-US" sz="3000" spc="-18">
                <a:solidFill>
                  <a:srgbClr val="000000"/>
                </a:solidFill>
                <a:latin typeface="Calibri (MS)"/>
                <a:ea typeface="Calibri (MS)"/>
                <a:cs typeface="Calibri (MS)"/>
                <a:sym typeface="Calibri (MS)"/>
              </a:rPr>
              <a:t>- Omitted material facts regarding the payment of commissions, fees, or political contributions paid</a:t>
            </a:r>
          </a:p>
          <a:p>
            <a:pPr marL="1399797" lvl="2" indent="-466599" algn="l">
              <a:lnSpc>
                <a:spcPts val="3240"/>
              </a:lnSpc>
            </a:pPr>
            <a:r>
              <a:rPr lang="en-US" sz="3000" spc="-18">
                <a:solidFill>
                  <a:srgbClr val="000000"/>
                </a:solidFill>
                <a:latin typeface="Calibri (MS)"/>
                <a:ea typeface="Calibri (MS)"/>
                <a:cs typeface="Calibri (MS)"/>
                <a:sym typeface="Calibri (MS)"/>
              </a:rPr>
              <a:t>- Unauthorized reexport of ITAR technology. Result: $10,000,000, fine.</a:t>
            </a:r>
          </a:p>
        </p:txBody>
      </p:sp>
      <p:pic>
        <p:nvPicPr>
          <p:cNvPr id="3" name="Picture 3"/>
          <p:cNvPicPr>
            <a:picLocks noChangeAspect="1"/>
          </p:cNvPicPr>
          <p:nvPr/>
        </p:nvPicPr>
        <p:blipFill>
          <a:blip r:embed="rId2"/>
          <a:stretch>
            <a:fillRect/>
          </a:stretch>
        </p:blipFill>
        <p:spPr>
          <a:xfrm>
            <a:off x="15643067" y="7557068"/>
            <a:ext cx="2661348" cy="2661348"/>
          </a:xfrm>
          <a:prstGeom prst="rect">
            <a:avLst/>
          </a:prstGeom>
        </p:spPr>
      </p:pic>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3"/>
              <a:stretch>
                <a:fillRect/>
              </a:stretch>
            </a:blipFill>
          </p:spPr>
          <p:txBody>
            <a:bodyPr/>
            <a:lstStyle/>
            <a:p>
              <a:endParaRPr lang="en-US"/>
            </a:p>
          </p:txBody>
        </p:sp>
      </p:grpSp>
      <p:sp>
        <p:nvSpPr>
          <p:cNvPr id="6" name="Freeform 6"/>
          <p:cNvSpPr/>
          <p:nvPr/>
        </p:nvSpPr>
        <p:spPr>
          <a:xfrm>
            <a:off x="9144000" y="4039535"/>
            <a:ext cx="1754300" cy="2207930"/>
          </a:xfrm>
          <a:custGeom>
            <a:avLst/>
            <a:gdLst/>
            <a:ahLst/>
            <a:cxnLst/>
            <a:rect l="l" t="t" r="r" b="b"/>
            <a:pathLst>
              <a:path w="1754300" h="2207930">
                <a:moveTo>
                  <a:pt x="0" y="0"/>
                </a:moveTo>
                <a:lnTo>
                  <a:pt x="1754300" y="0"/>
                </a:lnTo>
                <a:lnTo>
                  <a:pt x="1754300" y="2207930"/>
                </a:lnTo>
                <a:lnTo>
                  <a:pt x="0" y="2207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177181" y="2659813"/>
            <a:ext cx="3669288" cy="3587652"/>
          </a:xfrm>
          <a:custGeom>
            <a:avLst/>
            <a:gdLst/>
            <a:ahLst/>
            <a:cxnLst/>
            <a:rect l="l" t="t" r="r" b="b"/>
            <a:pathLst>
              <a:path w="3669288" h="3587652">
                <a:moveTo>
                  <a:pt x="0" y="0"/>
                </a:moveTo>
                <a:lnTo>
                  <a:pt x="3669288" y="0"/>
                </a:lnTo>
                <a:lnTo>
                  <a:pt x="3669288" y="3587652"/>
                </a:lnTo>
                <a:lnTo>
                  <a:pt x="0" y="3587652"/>
                </a:lnTo>
                <a:lnTo>
                  <a:pt x="0" y="0"/>
                </a:lnTo>
                <a:close/>
              </a:path>
            </a:pathLst>
          </a:custGeom>
          <a:blipFill>
            <a:blip r:embed="rId6"/>
            <a:stretch>
              <a:fillRect l="-137030"/>
            </a:stretch>
          </a:blipFill>
        </p:spPr>
        <p:txBody>
          <a:bodyPr/>
          <a:lstStyle/>
          <a:p>
            <a:endParaRPr lang="en-US"/>
          </a:p>
        </p:txBody>
      </p:sp>
      <p:sp>
        <p:nvSpPr>
          <p:cNvPr id="8" name="TextBox 8"/>
          <p:cNvSpPr txBox="1"/>
          <p:nvPr/>
        </p:nvSpPr>
        <p:spPr>
          <a:xfrm>
            <a:off x="690520" y="802022"/>
            <a:ext cx="15033859" cy="1522203"/>
          </a:xfrm>
          <a:prstGeom prst="rect">
            <a:avLst/>
          </a:prstGeom>
        </p:spPr>
        <p:txBody>
          <a:bodyPr lIns="0" tIns="0" rIns="0" bIns="0" rtlCol="0" anchor="t">
            <a:spAutoFit/>
          </a:bodyPr>
          <a:lstStyle/>
          <a:p>
            <a:pPr algn="l">
              <a:lnSpc>
                <a:spcPts val="5940"/>
              </a:lnSpc>
            </a:pPr>
            <a:r>
              <a:rPr lang="en-US" sz="5500">
                <a:solidFill>
                  <a:srgbClr val="000000"/>
                </a:solidFill>
                <a:latin typeface="League Spartan"/>
                <a:ea typeface="League Spartan"/>
                <a:cs typeface="League Spartan"/>
                <a:sym typeface="League Spartan"/>
              </a:rPr>
              <a:t>International Traffic in Arms Regulations</a:t>
            </a:r>
          </a:p>
          <a:p>
            <a:pPr algn="l">
              <a:lnSpc>
                <a:spcPts val="5940"/>
              </a:lnSpc>
            </a:pPr>
            <a:r>
              <a:rPr lang="en-US" sz="5500">
                <a:solidFill>
                  <a:srgbClr val="000000"/>
                </a:solidFill>
                <a:latin typeface="League Spartan"/>
                <a:ea typeface="League Spartan"/>
                <a:cs typeface="League Spartan"/>
                <a:sym typeface="League Spartan"/>
              </a:rPr>
              <a:t>(ITAR)</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364057"/>
            <a:ext cx="14396386" cy="5880412"/>
          </a:xfrm>
          <a:prstGeom prst="rect">
            <a:avLst/>
          </a:prstGeom>
        </p:spPr>
        <p:txBody>
          <a:bodyPr lIns="0" tIns="0" rIns="0" bIns="0" rtlCol="0" anchor="t">
            <a:spAutoFit/>
          </a:bodyPr>
          <a:lstStyle/>
          <a:p>
            <a:pPr algn="ctr">
              <a:lnSpc>
                <a:spcPts val="3887"/>
              </a:lnSpc>
            </a:pPr>
            <a:r>
              <a:rPr lang="en-US" sz="3599" b="1" spc="-21">
                <a:solidFill>
                  <a:srgbClr val="000000"/>
                </a:solidFill>
                <a:latin typeface="Calibri (MS) Bold"/>
                <a:ea typeface="Calibri (MS) Bold"/>
                <a:cs typeface="Calibri (MS) Bold"/>
                <a:sym typeface="Calibri (MS) Bold"/>
              </a:rPr>
              <a:t>Department of Commerce</a:t>
            </a:r>
          </a:p>
          <a:p>
            <a:pPr algn="ctr">
              <a:lnSpc>
                <a:spcPts val="3887"/>
              </a:lnSpc>
            </a:pPr>
            <a:r>
              <a:rPr lang="en-US" sz="3599" b="1" spc="-21">
                <a:solidFill>
                  <a:srgbClr val="000000"/>
                </a:solidFill>
                <a:latin typeface="Calibri (MS) Bold"/>
                <a:ea typeface="Calibri (MS) Bold"/>
                <a:cs typeface="Calibri (MS) Bold"/>
                <a:sym typeface="Calibri (MS) Bold"/>
              </a:rPr>
              <a:t>Bureau of Industry and Security (BIS) </a:t>
            </a:r>
          </a:p>
          <a:p>
            <a:pPr algn="l">
              <a:lnSpc>
                <a:spcPts val="3456"/>
              </a:lnSpc>
            </a:pPr>
            <a:endParaRPr lang="en-US" sz="3599" b="1" spc="-21">
              <a:solidFill>
                <a:srgbClr val="000000"/>
              </a:solidFill>
              <a:latin typeface="Calibri (MS) Bold"/>
              <a:ea typeface="Calibri (MS) Bold"/>
              <a:cs typeface="Calibri (MS) Bold"/>
              <a:sym typeface="Calibri (MS) Bold"/>
            </a:endParaRPr>
          </a:p>
          <a:p>
            <a:pPr algn="l">
              <a:lnSpc>
                <a:spcPts val="3456"/>
              </a:lnSpc>
            </a:pPr>
            <a:r>
              <a:rPr lang="en-US" sz="3200" u="sng" spc="-19">
                <a:solidFill>
                  <a:srgbClr val="000000"/>
                </a:solidFill>
                <a:latin typeface="Calibri (MS)"/>
                <a:ea typeface="Calibri (MS)"/>
                <a:cs typeface="Calibri (MS)"/>
                <a:sym typeface="Calibri (MS)"/>
              </a:rPr>
              <a:t>Methods for Exporting Legally</a:t>
            </a:r>
          </a:p>
          <a:p>
            <a:pPr algn="l">
              <a:lnSpc>
                <a:spcPts val="3456"/>
              </a:lnSpc>
            </a:pPr>
            <a:endParaRPr lang="en-US" sz="3200" u="sng" spc="-19">
              <a:solidFill>
                <a:srgbClr val="000000"/>
              </a:solidFill>
              <a:latin typeface="Calibri (MS)"/>
              <a:ea typeface="Calibri (MS)"/>
              <a:cs typeface="Calibri (MS)"/>
              <a:sym typeface="Calibri (MS)"/>
            </a:endParaRPr>
          </a:p>
          <a:p>
            <a:pPr marL="690881" lvl="1" indent="-345440" algn="l">
              <a:lnSpc>
                <a:spcPts val="3456"/>
              </a:lnSpc>
              <a:buFont typeface="Arial"/>
              <a:buChar char="•"/>
            </a:pPr>
            <a:r>
              <a:rPr lang="en-US" sz="3200" spc="-19">
                <a:solidFill>
                  <a:srgbClr val="000000"/>
                </a:solidFill>
                <a:latin typeface="Calibri (MS)"/>
                <a:ea typeface="Calibri (MS)"/>
                <a:cs typeface="Calibri (MS)"/>
                <a:sym typeface="Calibri (MS)"/>
              </a:rPr>
              <a:t>No License Required (NLR) – also applies to EU regulations</a:t>
            </a:r>
          </a:p>
          <a:p>
            <a:pPr marL="690881" lvl="1" indent="-345440" algn="l">
              <a:lnSpc>
                <a:spcPts val="3456"/>
              </a:lnSpc>
              <a:buFont typeface="Arial"/>
              <a:buChar char="•"/>
            </a:pPr>
            <a:r>
              <a:rPr lang="en-US" sz="3200" spc="-19">
                <a:solidFill>
                  <a:srgbClr val="000000"/>
                </a:solidFill>
                <a:latin typeface="Calibri (MS)"/>
                <a:ea typeface="Calibri (MS)"/>
                <a:cs typeface="Calibri (MS)"/>
                <a:sym typeface="Calibri (MS)"/>
              </a:rPr>
              <a:t>Export License</a:t>
            </a:r>
          </a:p>
          <a:p>
            <a:pPr marL="690881" lvl="1" indent="-345440" algn="l">
              <a:lnSpc>
                <a:spcPts val="3456"/>
              </a:lnSpc>
              <a:buFont typeface="Arial"/>
              <a:buChar char="•"/>
            </a:pPr>
            <a:r>
              <a:rPr lang="en-US" sz="3200" spc="-19">
                <a:solidFill>
                  <a:srgbClr val="000000"/>
                </a:solidFill>
                <a:latin typeface="Calibri (MS)"/>
                <a:ea typeface="Calibri (MS)"/>
                <a:cs typeface="Calibri (MS)"/>
                <a:sym typeface="Calibri (MS)"/>
              </a:rPr>
              <a:t>Exception (a.k.a. waiver)</a:t>
            </a:r>
          </a:p>
          <a:p>
            <a:pPr algn="l">
              <a:lnSpc>
                <a:spcPts val="3456"/>
              </a:lnSpc>
            </a:pPr>
            <a:endParaRPr lang="en-US" sz="3200" spc="-19">
              <a:solidFill>
                <a:srgbClr val="000000"/>
              </a:solidFill>
              <a:latin typeface="Calibri (MS)"/>
              <a:ea typeface="Calibri (MS)"/>
              <a:cs typeface="Calibri (MS)"/>
              <a:sym typeface="Calibri (MS)"/>
            </a:endParaRPr>
          </a:p>
          <a:p>
            <a:pPr algn="l">
              <a:lnSpc>
                <a:spcPts val="3456"/>
              </a:lnSpc>
            </a:pPr>
            <a:r>
              <a:rPr lang="en-US" sz="3200" spc="-19">
                <a:solidFill>
                  <a:srgbClr val="000000"/>
                </a:solidFill>
                <a:latin typeface="Calibri (MS)"/>
                <a:ea typeface="Calibri (MS)"/>
                <a:cs typeface="Calibri (MS)"/>
                <a:sym typeface="Calibri (MS)"/>
              </a:rPr>
              <a:t>EAR99 is a classification designation for an item that is subject to the EAR but not specifically described by an ECCN ( export control classification number) on the CCL (commerce control list). NLR, which stands for “No License Required,” is a shipment designation.</a:t>
            </a:r>
          </a:p>
        </p:txBody>
      </p:sp>
      <p:pic>
        <p:nvPicPr>
          <p:cNvPr id="3" name="Picture 3"/>
          <p:cNvPicPr>
            <a:picLocks noChangeAspect="1"/>
          </p:cNvPicPr>
          <p:nvPr/>
        </p:nvPicPr>
        <p:blipFill>
          <a:blip r:embed="rId2"/>
          <a:stretch>
            <a:fillRect/>
          </a:stretch>
        </p:blipFill>
        <p:spPr>
          <a:xfrm>
            <a:off x="15163438" y="7132112"/>
            <a:ext cx="3139781" cy="3139781"/>
          </a:xfrm>
          <a:prstGeom prst="rect">
            <a:avLst/>
          </a:prstGeom>
        </p:spPr>
      </p:pic>
      <p:sp>
        <p:nvSpPr>
          <p:cNvPr id="4" name="Freeform 4"/>
          <p:cNvSpPr/>
          <p:nvPr/>
        </p:nvSpPr>
        <p:spPr>
          <a:xfrm>
            <a:off x="13822643" y="3026961"/>
            <a:ext cx="3204886" cy="3204886"/>
          </a:xfrm>
          <a:custGeom>
            <a:avLst/>
            <a:gdLst/>
            <a:ahLst/>
            <a:cxnLst/>
            <a:rect l="l" t="t" r="r" b="b"/>
            <a:pathLst>
              <a:path w="3204886" h="3204886">
                <a:moveTo>
                  <a:pt x="0" y="0"/>
                </a:moveTo>
                <a:lnTo>
                  <a:pt x="3204886" y="0"/>
                </a:lnTo>
                <a:lnTo>
                  <a:pt x="3204886" y="3204886"/>
                </a:lnTo>
                <a:lnTo>
                  <a:pt x="0" y="320488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1095375"/>
            <a:ext cx="14878930"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Export Administration Regulations (EAR)</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8955898"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What is Export Control?</a:t>
            </a:r>
          </a:p>
        </p:txBody>
      </p:sp>
      <p:sp>
        <p:nvSpPr>
          <p:cNvPr id="3" name="TextBox 3"/>
          <p:cNvSpPr txBox="1"/>
          <p:nvPr/>
        </p:nvSpPr>
        <p:spPr>
          <a:xfrm>
            <a:off x="1028700" y="2824970"/>
            <a:ext cx="16230600" cy="5782114"/>
          </a:xfrm>
          <a:prstGeom prst="rect">
            <a:avLst/>
          </a:prstGeom>
        </p:spPr>
        <p:txBody>
          <a:bodyPr lIns="0" tIns="0" rIns="0" bIns="0" rtlCol="0" anchor="t">
            <a:spAutoFit/>
          </a:bodyPr>
          <a:lstStyle/>
          <a:p>
            <a:pPr algn="l">
              <a:lnSpc>
                <a:spcPts val="3455"/>
              </a:lnSpc>
            </a:pPr>
            <a:r>
              <a:rPr lang="en-US" sz="3199" b="1">
                <a:solidFill>
                  <a:srgbClr val="000000"/>
                </a:solidFill>
                <a:latin typeface="Calibri (MS) Bold"/>
                <a:ea typeface="Calibri (MS) Bold"/>
                <a:cs typeface="Calibri (MS) Bold"/>
                <a:sym typeface="Calibri (MS) Bold"/>
              </a:rPr>
              <a:t>Export controls are a set of regulations that govern the transfer of controlled items or information to foreign nationals, countries, and entities. </a:t>
            </a:r>
          </a:p>
          <a:p>
            <a:pPr algn="l">
              <a:lnSpc>
                <a:spcPts val="3455"/>
              </a:lnSpc>
            </a:pPr>
            <a:endParaRPr lang="en-US" sz="3199" b="1">
              <a:solidFill>
                <a:srgbClr val="000000"/>
              </a:solidFill>
              <a:latin typeface="Calibri (MS) Bold"/>
              <a:ea typeface="Calibri (MS) Bold"/>
              <a:cs typeface="Calibri (MS) Bold"/>
              <a:sym typeface="Calibri (MS) Bold"/>
            </a:endParaRPr>
          </a:p>
          <a:p>
            <a:pPr marL="690877" lvl="1" indent="-345439" algn="l">
              <a:lnSpc>
                <a:spcPts val="3455"/>
              </a:lnSpc>
              <a:buFont typeface="Arial"/>
              <a:buChar char="•"/>
            </a:pPr>
            <a:r>
              <a:rPr lang="en-US" sz="3199">
                <a:solidFill>
                  <a:srgbClr val="000000"/>
                </a:solidFill>
                <a:latin typeface="Calibri (MS)"/>
                <a:ea typeface="Calibri (MS)"/>
                <a:cs typeface="Calibri (MS)"/>
                <a:sym typeface="Calibri (MS)"/>
              </a:rPr>
              <a:t>Samples, substances, data, and information can all be considered exports.</a:t>
            </a:r>
          </a:p>
          <a:p>
            <a:pPr algn="l">
              <a:lnSpc>
                <a:spcPts val="3455"/>
              </a:lnSpc>
            </a:pPr>
            <a:endParaRPr lang="en-US" sz="3199">
              <a:solidFill>
                <a:srgbClr val="000000"/>
              </a:solidFill>
              <a:latin typeface="Calibri (MS)"/>
              <a:ea typeface="Calibri (MS)"/>
              <a:cs typeface="Calibri (MS)"/>
              <a:sym typeface="Calibri (MS)"/>
            </a:endParaRPr>
          </a:p>
          <a:p>
            <a:pPr marL="690877" lvl="1" indent="-345439" algn="l">
              <a:lnSpc>
                <a:spcPts val="3455"/>
              </a:lnSpc>
              <a:buFont typeface="Arial"/>
              <a:buChar char="•"/>
            </a:pPr>
            <a:r>
              <a:rPr lang="en-US" sz="3199">
                <a:solidFill>
                  <a:srgbClr val="000000"/>
                </a:solidFill>
                <a:latin typeface="Calibri (MS)"/>
                <a:ea typeface="Calibri (MS)"/>
                <a:cs typeface="Calibri (MS)"/>
                <a:sym typeface="Calibri (MS)"/>
              </a:rPr>
              <a:t>Exporting something can mean sharing it with a foreign national. </a:t>
            </a:r>
          </a:p>
          <a:p>
            <a:pPr algn="l">
              <a:lnSpc>
                <a:spcPts val="3455"/>
              </a:lnSpc>
            </a:pPr>
            <a:endParaRPr lang="en-US" sz="3199">
              <a:solidFill>
                <a:srgbClr val="000000"/>
              </a:solidFill>
              <a:latin typeface="Calibri (MS)"/>
              <a:ea typeface="Calibri (MS)"/>
              <a:cs typeface="Calibri (MS)"/>
              <a:sym typeface="Calibri (MS)"/>
            </a:endParaRPr>
          </a:p>
          <a:p>
            <a:pPr marL="690877" lvl="1" indent="-345439" algn="l">
              <a:lnSpc>
                <a:spcPts val="3455"/>
              </a:lnSpc>
              <a:buFont typeface="Arial"/>
              <a:buChar char="•"/>
            </a:pPr>
            <a:r>
              <a:rPr lang="en-US" sz="3199">
                <a:solidFill>
                  <a:srgbClr val="000000"/>
                </a:solidFill>
                <a:latin typeface="Calibri (MS)"/>
                <a:ea typeface="Calibri (MS)"/>
                <a:cs typeface="Calibri (MS)"/>
                <a:sym typeface="Calibri (MS)"/>
              </a:rPr>
              <a:t>Something </a:t>
            </a:r>
            <a:r>
              <a:rPr lang="en-US" sz="3199" b="1">
                <a:solidFill>
                  <a:srgbClr val="000000"/>
                </a:solidFill>
                <a:latin typeface="Calibri (MS) Bold"/>
                <a:ea typeface="Calibri (MS) Bold"/>
                <a:cs typeface="Calibri (MS) Bold"/>
                <a:sym typeface="Calibri (MS) Bold"/>
              </a:rPr>
              <a:t>DOES NOT HAVE TO LEAVE THE UNITED STATES</a:t>
            </a:r>
            <a:r>
              <a:rPr lang="en-US" sz="3199">
                <a:solidFill>
                  <a:srgbClr val="000000"/>
                </a:solidFill>
                <a:latin typeface="Calibri (MS)"/>
                <a:ea typeface="Calibri (MS)"/>
                <a:cs typeface="Calibri (MS)"/>
                <a:sym typeface="Calibri (MS)"/>
              </a:rPr>
              <a:t> to be considered a deemed export. </a:t>
            </a:r>
          </a:p>
          <a:p>
            <a:pPr algn="l">
              <a:lnSpc>
                <a:spcPts val="3455"/>
              </a:lnSpc>
            </a:pPr>
            <a:endParaRPr lang="en-US" sz="3199">
              <a:solidFill>
                <a:srgbClr val="000000"/>
              </a:solidFill>
              <a:latin typeface="Calibri (MS)"/>
              <a:ea typeface="Calibri (MS)"/>
              <a:cs typeface="Calibri (MS)"/>
              <a:sym typeface="Calibri (MS)"/>
            </a:endParaRPr>
          </a:p>
          <a:p>
            <a:pPr algn="l">
              <a:lnSpc>
                <a:spcPts val="3455"/>
              </a:lnSpc>
            </a:pPr>
            <a:r>
              <a:rPr lang="en-US" sz="3199">
                <a:solidFill>
                  <a:srgbClr val="000000"/>
                </a:solidFill>
                <a:latin typeface="Calibri (MS)"/>
                <a:ea typeface="Calibri (MS)"/>
                <a:cs typeface="Calibri (MS)"/>
                <a:sym typeface="Calibri (MS)"/>
              </a:rPr>
              <a:t>Export Controls are U.S. laws and regulations that regulate and restrict the release of critical U.S. technology, information, and training to foreign nationals, within the United States, and foreign countries for reasons of foreign policy and national security.</a:t>
            </a:r>
          </a:p>
        </p:txBody>
      </p:sp>
      <p:sp>
        <p:nvSpPr>
          <p:cNvPr id="4" name="Freeform 4"/>
          <p:cNvSpPr/>
          <p:nvPr/>
        </p:nvSpPr>
        <p:spPr>
          <a:xfrm>
            <a:off x="15143607" y="3216245"/>
            <a:ext cx="2261309" cy="2261309"/>
          </a:xfrm>
          <a:custGeom>
            <a:avLst/>
            <a:gdLst/>
            <a:ahLst/>
            <a:cxnLst/>
            <a:rect l="l" t="t" r="r" b="b"/>
            <a:pathLst>
              <a:path w="2261309" h="2261309">
                <a:moveTo>
                  <a:pt x="0" y="0"/>
                </a:moveTo>
                <a:lnTo>
                  <a:pt x="2261309" y="0"/>
                </a:lnTo>
                <a:lnTo>
                  <a:pt x="2261309" y="2261309"/>
                </a:lnTo>
                <a:lnTo>
                  <a:pt x="0" y="2261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5864846" y="0"/>
            <a:ext cx="2423154" cy="2423154"/>
            <a:chOff x="0" y="0"/>
            <a:chExt cx="3230872" cy="3230872"/>
          </a:xfrm>
        </p:grpSpPr>
        <p:sp>
          <p:nvSpPr>
            <p:cNvPr id="6" name="Freeform 6"/>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61418"/>
            <a:ext cx="9885506" cy="7220383"/>
          </a:xfrm>
          <a:prstGeom prst="rect">
            <a:avLst/>
          </a:prstGeom>
        </p:spPr>
        <p:txBody>
          <a:bodyPr lIns="0" tIns="0" rIns="0" bIns="0" rtlCol="0" anchor="t">
            <a:spAutoFit/>
          </a:bodyPr>
          <a:lstStyle/>
          <a:p>
            <a:pPr algn="l">
              <a:lnSpc>
                <a:spcPts val="3599"/>
              </a:lnSpc>
            </a:pPr>
            <a:r>
              <a:rPr lang="en-US" sz="2999" spc="-4">
                <a:solidFill>
                  <a:srgbClr val="000000"/>
                </a:solidFill>
                <a:latin typeface="Calibri (MS)"/>
                <a:ea typeface="Calibri (MS)"/>
                <a:cs typeface="Calibri (MS)"/>
                <a:sym typeface="Calibri (MS)"/>
              </a:rPr>
              <a:t>Any item that is sent from the U.S. to a foreign destination</a:t>
            </a:r>
          </a:p>
          <a:p>
            <a:pPr algn="l">
              <a:lnSpc>
                <a:spcPts val="3599"/>
              </a:lnSpc>
            </a:pPr>
            <a:endParaRPr lang="en-US" sz="2999" spc="-4">
              <a:solidFill>
                <a:srgbClr val="000000"/>
              </a:solidFill>
              <a:latin typeface="Calibri (MS)"/>
              <a:ea typeface="Calibri (MS)"/>
              <a:cs typeface="Calibri (MS)"/>
              <a:sym typeface="Calibri (MS)"/>
            </a:endParaRPr>
          </a:p>
          <a:p>
            <a:pPr algn="l">
              <a:lnSpc>
                <a:spcPts val="3599"/>
              </a:lnSpc>
            </a:pPr>
            <a:r>
              <a:rPr lang="en-US" sz="2999" spc="-4">
                <a:solidFill>
                  <a:srgbClr val="000000"/>
                </a:solidFill>
                <a:latin typeface="Calibri (MS)"/>
                <a:ea typeface="Calibri (MS)"/>
                <a:cs typeface="Calibri (MS)"/>
                <a:sym typeface="Calibri (MS)"/>
              </a:rPr>
              <a:t>Sharing controlled technology/source code to a foreign national in the U.S. is a “deemed” export to the country of the foreign national.</a:t>
            </a:r>
          </a:p>
          <a:p>
            <a:pPr algn="l">
              <a:lnSpc>
                <a:spcPts val="3599"/>
              </a:lnSpc>
            </a:pPr>
            <a:endParaRPr lang="en-US" sz="2999" spc="-4">
              <a:solidFill>
                <a:srgbClr val="000000"/>
              </a:solidFill>
              <a:latin typeface="Calibri (MS)"/>
              <a:ea typeface="Calibri (MS)"/>
              <a:cs typeface="Calibri (MS)"/>
              <a:sym typeface="Calibri (MS)"/>
            </a:endParaRPr>
          </a:p>
          <a:p>
            <a:pPr algn="l">
              <a:lnSpc>
                <a:spcPts val="3599"/>
              </a:lnSpc>
            </a:pPr>
            <a:r>
              <a:rPr lang="en-US" sz="2999" spc="-4">
                <a:solidFill>
                  <a:srgbClr val="000000"/>
                </a:solidFill>
                <a:latin typeface="Calibri (MS)"/>
                <a:ea typeface="Calibri (MS)"/>
                <a:cs typeface="Calibri (MS)"/>
                <a:sym typeface="Calibri (MS)"/>
              </a:rPr>
              <a:t>Export includes items transferred to a U.S. subsidiary and/or U.S. government installation in a foreign country (such as a military base)</a:t>
            </a:r>
          </a:p>
          <a:p>
            <a:pPr algn="l">
              <a:lnSpc>
                <a:spcPts val="3599"/>
              </a:lnSpc>
            </a:pPr>
            <a:endParaRPr lang="en-US" sz="2999" spc="-4">
              <a:solidFill>
                <a:srgbClr val="000000"/>
              </a:solidFill>
              <a:latin typeface="Calibri (MS)"/>
              <a:ea typeface="Calibri (MS)"/>
              <a:cs typeface="Calibri (MS)"/>
              <a:sym typeface="Calibri (MS)"/>
            </a:endParaRPr>
          </a:p>
          <a:p>
            <a:pPr algn="l">
              <a:lnSpc>
                <a:spcPts val="3599"/>
              </a:lnSpc>
            </a:pPr>
            <a:r>
              <a:rPr lang="en-US" sz="2999" spc="-4">
                <a:solidFill>
                  <a:srgbClr val="000000"/>
                </a:solidFill>
                <a:latin typeface="Calibri (MS)"/>
                <a:ea typeface="Calibri (MS)"/>
                <a:cs typeface="Calibri (MS)"/>
                <a:sym typeface="Calibri (MS)"/>
              </a:rPr>
              <a:t>Methods of Export</a:t>
            </a:r>
          </a:p>
          <a:p>
            <a:pPr marL="1593052" lvl="2" indent="-531017" algn="l">
              <a:lnSpc>
                <a:spcPts val="3599"/>
              </a:lnSpc>
              <a:buFont typeface="Arial"/>
              <a:buChar char="⚬"/>
            </a:pPr>
            <a:r>
              <a:rPr lang="en-US" sz="2999" spc="-4">
                <a:solidFill>
                  <a:srgbClr val="000000"/>
                </a:solidFill>
                <a:latin typeface="Calibri (MS)"/>
                <a:ea typeface="Calibri (MS)"/>
                <a:cs typeface="Calibri (MS)"/>
                <a:sym typeface="Calibri (MS)"/>
              </a:rPr>
              <a:t>Software uploaded to or downloaded from an Internet site</a:t>
            </a:r>
          </a:p>
          <a:p>
            <a:pPr marL="1593052" lvl="2" indent="-531017" algn="l">
              <a:lnSpc>
                <a:spcPts val="3599"/>
              </a:lnSpc>
              <a:buFont typeface="Arial"/>
              <a:buChar char="⚬"/>
            </a:pPr>
            <a:r>
              <a:rPr lang="en-US" sz="2999" spc="-4">
                <a:solidFill>
                  <a:srgbClr val="000000"/>
                </a:solidFill>
                <a:latin typeface="Calibri (MS)"/>
                <a:ea typeface="Calibri (MS)"/>
                <a:cs typeface="Calibri (MS)"/>
                <a:sym typeface="Calibri (MS)"/>
              </a:rPr>
              <a:t>Mail, hand carried on a plane, fax</a:t>
            </a:r>
          </a:p>
          <a:p>
            <a:pPr marL="1593052" lvl="2" indent="-531017" algn="l">
              <a:lnSpc>
                <a:spcPts val="3599"/>
              </a:lnSpc>
              <a:buFont typeface="Arial"/>
              <a:buChar char="⚬"/>
            </a:pPr>
            <a:r>
              <a:rPr lang="en-US" sz="2999" spc="-4">
                <a:solidFill>
                  <a:srgbClr val="000000"/>
                </a:solidFill>
                <a:latin typeface="Calibri (MS)"/>
                <a:ea typeface="Calibri (MS)"/>
                <a:cs typeface="Calibri (MS)"/>
                <a:sym typeface="Calibri (MS)"/>
              </a:rPr>
              <a:t>Technology discussed via email or during a phone conversation</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TextBox 5"/>
          <p:cNvSpPr txBox="1"/>
          <p:nvPr/>
        </p:nvSpPr>
        <p:spPr>
          <a:xfrm>
            <a:off x="1028700" y="1095375"/>
            <a:ext cx="12818745"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What is an Export?</a:t>
            </a:r>
          </a:p>
        </p:txBody>
      </p:sp>
      <p:grpSp>
        <p:nvGrpSpPr>
          <p:cNvPr id="6" name="Group 6"/>
          <p:cNvGrpSpPr/>
          <p:nvPr/>
        </p:nvGrpSpPr>
        <p:grpSpPr>
          <a:xfrm>
            <a:off x="11032323" y="2757650"/>
            <a:ext cx="6724150" cy="6724150"/>
            <a:chOff x="0" y="0"/>
            <a:chExt cx="8965534" cy="8965534"/>
          </a:xfrm>
        </p:grpSpPr>
        <p:sp>
          <p:nvSpPr>
            <p:cNvPr id="7" name="Freeform 7"/>
            <p:cNvSpPr/>
            <p:nvPr/>
          </p:nvSpPr>
          <p:spPr>
            <a:xfrm>
              <a:off x="0" y="0"/>
              <a:ext cx="8965534" cy="8965534"/>
            </a:xfrm>
            <a:custGeom>
              <a:avLst/>
              <a:gdLst/>
              <a:ahLst/>
              <a:cxnLst/>
              <a:rect l="l" t="t" r="r" b="b"/>
              <a:pathLst>
                <a:path w="8965534" h="8965534">
                  <a:moveTo>
                    <a:pt x="0" y="0"/>
                  </a:moveTo>
                  <a:lnTo>
                    <a:pt x="8965534" y="0"/>
                  </a:lnTo>
                  <a:lnTo>
                    <a:pt x="8965534" y="8965534"/>
                  </a:lnTo>
                  <a:lnTo>
                    <a:pt x="0" y="89655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807492" y="2646195"/>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2136368" y="6336783"/>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6753984" y="2265761"/>
              <a:ext cx="760868" cy="760868"/>
            </a:xfrm>
            <a:custGeom>
              <a:avLst/>
              <a:gdLst/>
              <a:ahLst/>
              <a:cxnLst/>
              <a:rect l="l" t="t" r="r" b="b"/>
              <a:pathLst>
                <a:path w="760868" h="760868">
                  <a:moveTo>
                    <a:pt x="0" y="0"/>
                  </a:moveTo>
                  <a:lnTo>
                    <a:pt x="760867" y="0"/>
                  </a:lnTo>
                  <a:lnTo>
                    <a:pt x="760867"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4926553" y="4102333"/>
              <a:ext cx="760868" cy="760868"/>
            </a:xfrm>
            <a:custGeom>
              <a:avLst/>
              <a:gdLst/>
              <a:ahLst/>
              <a:cxnLst/>
              <a:rect l="l" t="t" r="r" b="b"/>
              <a:pathLst>
                <a:path w="760868" h="760868">
                  <a:moveTo>
                    <a:pt x="0" y="0"/>
                  </a:moveTo>
                  <a:lnTo>
                    <a:pt x="760867" y="0"/>
                  </a:lnTo>
                  <a:lnTo>
                    <a:pt x="760867"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5549122" y="5718184"/>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77200"/>
            <a:ext cx="13282613" cy="769674"/>
          </a:xfrm>
          <a:prstGeom prst="rect">
            <a:avLst/>
          </a:prstGeom>
        </p:spPr>
        <p:txBody>
          <a:bodyPr lIns="0" tIns="0" rIns="0" bIns="0" rtlCol="0" anchor="t">
            <a:spAutoFit/>
          </a:bodyPr>
          <a:lstStyle/>
          <a:p>
            <a:pPr algn="l">
              <a:lnSpc>
                <a:spcPts val="5939"/>
              </a:lnSpc>
            </a:pPr>
            <a:r>
              <a:rPr lang="en-US" sz="5499">
                <a:solidFill>
                  <a:srgbClr val="000000"/>
                </a:solidFill>
                <a:latin typeface="League Spartan"/>
                <a:ea typeface="League Spartan"/>
                <a:cs typeface="League Spartan"/>
                <a:sym typeface="League Spartan"/>
              </a:rPr>
              <a:t>Fundamental Research Exclusion</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TextBox 5"/>
          <p:cNvSpPr txBox="1"/>
          <p:nvPr/>
        </p:nvSpPr>
        <p:spPr>
          <a:xfrm>
            <a:off x="1028700" y="2211705"/>
            <a:ext cx="11176017" cy="7106678"/>
          </a:xfrm>
          <a:prstGeom prst="rect">
            <a:avLst/>
          </a:prstGeom>
        </p:spPr>
        <p:txBody>
          <a:bodyPr lIns="0" tIns="0" rIns="0" bIns="0" rtlCol="0" anchor="t">
            <a:spAutoFit/>
          </a:bodyPr>
          <a:lstStyle/>
          <a:p>
            <a:pPr algn="l">
              <a:lnSpc>
                <a:spcPts val="2999"/>
              </a:lnSpc>
            </a:pPr>
            <a:r>
              <a:rPr lang="en-US" sz="2499" b="1" spc="-3">
                <a:solidFill>
                  <a:srgbClr val="000000"/>
                </a:solidFill>
                <a:latin typeface="Calibri (MS) Bold"/>
                <a:ea typeface="Calibri (MS) Bold"/>
                <a:cs typeface="Calibri (MS) Bold"/>
                <a:sym typeface="Calibri (MS) Bold"/>
              </a:rPr>
              <a:t>Fundamental Research Exclusion (FRE) </a:t>
            </a:r>
            <a:r>
              <a:rPr lang="en-US" sz="2499" spc="-3">
                <a:solidFill>
                  <a:srgbClr val="000000"/>
                </a:solidFill>
                <a:latin typeface="Calibri (MS)"/>
                <a:ea typeface="Calibri (MS)"/>
                <a:cs typeface="Calibri (MS)"/>
                <a:sym typeface="Calibri (MS)"/>
              </a:rPr>
              <a:t>is a federal government exemption that protects research information from export controls and allows universities to conduct research without licenses.</a:t>
            </a:r>
          </a:p>
          <a:p>
            <a:pPr algn="l">
              <a:lnSpc>
                <a:spcPts val="2999"/>
              </a:lnSpc>
            </a:pPr>
            <a:endParaRPr lang="en-US" sz="2499" spc="-3">
              <a:solidFill>
                <a:srgbClr val="000000"/>
              </a:solidFill>
              <a:latin typeface="Calibri (MS)"/>
              <a:ea typeface="Calibri (MS)"/>
              <a:cs typeface="Calibri (MS)"/>
              <a:sym typeface="Calibri (MS)"/>
            </a:endParaRPr>
          </a:p>
          <a:p>
            <a:pPr algn="l">
              <a:lnSpc>
                <a:spcPts val="2999"/>
              </a:lnSpc>
            </a:pPr>
            <a:r>
              <a:rPr lang="en-US" sz="2499" b="1" spc="-3">
                <a:solidFill>
                  <a:srgbClr val="000000"/>
                </a:solidFill>
                <a:latin typeface="Calibri (MS) Bold"/>
                <a:ea typeface="Calibri (MS) Bold"/>
                <a:cs typeface="Calibri (MS) Bold"/>
                <a:sym typeface="Calibri (MS) Bold"/>
              </a:rPr>
              <a:t>What it covers</a:t>
            </a:r>
          </a:p>
          <a:p>
            <a:pPr algn="l">
              <a:lnSpc>
                <a:spcPts val="2999"/>
              </a:lnSpc>
            </a:pPr>
            <a:endParaRPr lang="en-US" sz="2499" b="1" spc="-3">
              <a:solidFill>
                <a:srgbClr val="000000"/>
              </a:solidFill>
              <a:latin typeface="Calibri (MS) Bold"/>
              <a:ea typeface="Calibri (MS) Bold"/>
              <a:cs typeface="Calibri (MS) Bold"/>
              <a:sym typeface="Calibri (MS) Bold"/>
            </a:endParaRPr>
          </a:p>
          <a:p>
            <a:pPr marL="452436" lvl="1" indent="-226218" algn="l">
              <a:lnSpc>
                <a:spcPts val="2999"/>
              </a:lnSpc>
              <a:buFont typeface="Arial"/>
              <a:buChar char="•"/>
            </a:pPr>
            <a:r>
              <a:rPr lang="en-US" sz="2499" spc="-3">
                <a:solidFill>
                  <a:srgbClr val="000000"/>
                </a:solidFill>
                <a:latin typeface="Calibri (MS)"/>
                <a:ea typeface="Calibri (MS)"/>
                <a:cs typeface="Calibri (MS)"/>
                <a:sym typeface="Calibri (MS)"/>
              </a:rPr>
              <a:t>The FRE applies to research information that could be </a:t>
            </a:r>
            <a:r>
              <a:rPr lang="en-US" sz="2499" b="1" spc="-3">
                <a:solidFill>
                  <a:srgbClr val="000000"/>
                </a:solidFill>
                <a:latin typeface="Calibri (MS) Bold"/>
                <a:ea typeface="Calibri (MS) Bold"/>
                <a:cs typeface="Calibri (MS) Bold"/>
                <a:sym typeface="Calibri (MS) Bold"/>
              </a:rPr>
              <a:t>publicly shared</a:t>
            </a:r>
            <a:r>
              <a:rPr lang="en-US" sz="2499" spc="-3">
                <a:solidFill>
                  <a:srgbClr val="000000"/>
                </a:solidFill>
                <a:latin typeface="Calibri (MS)"/>
                <a:ea typeface="Calibri (MS)"/>
                <a:cs typeface="Calibri (MS)"/>
                <a:sym typeface="Calibri (MS)"/>
              </a:rPr>
              <a:t>, including unclassified research. It does not apply to materials or items that are intended to be transferred or shipped internationally. </a:t>
            </a:r>
          </a:p>
          <a:p>
            <a:pPr algn="l">
              <a:lnSpc>
                <a:spcPts val="2999"/>
              </a:lnSpc>
            </a:pPr>
            <a:endParaRPr lang="en-US" sz="2499" spc="-3">
              <a:solidFill>
                <a:srgbClr val="000000"/>
              </a:solidFill>
              <a:latin typeface="Calibri (MS)"/>
              <a:ea typeface="Calibri (MS)"/>
              <a:cs typeface="Calibri (MS)"/>
              <a:sym typeface="Calibri (MS)"/>
            </a:endParaRPr>
          </a:p>
          <a:p>
            <a:pPr algn="l">
              <a:lnSpc>
                <a:spcPts val="2999"/>
              </a:lnSpc>
            </a:pPr>
            <a:r>
              <a:rPr lang="en-US" sz="2499" b="1" spc="-3">
                <a:solidFill>
                  <a:srgbClr val="000000"/>
                </a:solidFill>
                <a:latin typeface="Calibri (MS) Bold"/>
                <a:ea typeface="Calibri (MS) Bold"/>
                <a:cs typeface="Calibri (MS) Bold"/>
                <a:sym typeface="Calibri (MS) Bold"/>
              </a:rPr>
              <a:t>What it doesn't cover</a:t>
            </a:r>
          </a:p>
          <a:p>
            <a:pPr algn="l">
              <a:lnSpc>
                <a:spcPts val="2999"/>
              </a:lnSpc>
            </a:pPr>
            <a:endParaRPr lang="en-US" sz="2499" b="1" spc="-3">
              <a:solidFill>
                <a:srgbClr val="000000"/>
              </a:solidFill>
              <a:latin typeface="Calibri (MS) Bold"/>
              <a:ea typeface="Calibri (MS) Bold"/>
              <a:cs typeface="Calibri (MS) Bold"/>
              <a:sym typeface="Calibri (MS) Bold"/>
            </a:endParaRPr>
          </a:p>
          <a:p>
            <a:pPr marL="452436" lvl="1" indent="-226218" algn="l">
              <a:lnSpc>
                <a:spcPts val="2999"/>
              </a:lnSpc>
              <a:buFont typeface="Arial"/>
              <a:buChar char="•"/>
            </a:pPr>
            <a:r>
              <a:rPr lang="en-US" sz="2499" spc="-3">
                <a:solidFill>
                  <a:srgbClr val="000000"/>
                </a:solidFill>
                <a:latin typeface="Calibri (MS)"/>
                <a:ea typeface="Calibri (MS)"/>
                <a:cs typeface="Calibri (MS)"/>
                <a:sym typeface="Calibri (MS)"/>
              </a:rPr>
              <a:t>The FRE doesn't apply to proprietary research or industrial development, design, production, and product utilization. </a:t>
            </a:r>
          </a:p>
          <a:p>
            <a:pPr algn="l">
              <a:lnSpc>
                <a:spcPts val="2999"/>
              </a:lnSpc>
            </a:pPr>
            <a:endParaRPr lang="en-US" sz="2499" spc="-3">
              <a:solidFill>
                <a:srgbClr val="000000"/>
              </a:solidFill>
              <a:latin typeface="Calibri (MS)"/>
              <a:ea typeface="Calibri (MS)"/>
              <a:cs typeface="Calibri (MS)"/>
              <a:sym typeface="Calibri (MS)"/>
            </a:endParaRPr>
          </a:p>
          <a:p>
            <a:pPr algn="l">
              <a:lnSpc>
                <a:spcPts val="2999"/>
              </a:lnSpc>
            </a:pPr>
            <a:r>
              <a:rPr lang="en-US" sz="2499" b="1" spc="-3">
                <a:solidFill>
                  <a:srgbClr val="000000"/>
                </a:solidFill>
                <a:latin typeface="Calibri (MS) Bold"/>
                <a:ea typeface="Calibri (MS) Bold"/>
                <a:cs typeface="Calibri (MS) Bold"/>
                <a:sym typeface="Calibri (MS) Bold"/>
              </a:rPr>
              <a:t>What it allows</a:t>
            </a:r>
          </a:p>
          <a:p>
            <a:pPr algn="l">
              <a:lnSpc>
                <a:spcPts val="2999"/>
              </a:lnSpc>
            </a:pPr>
            <a:endParaRPr lang="en-US" sz="2499" b="1" spc="-3">
              <a:solidFill>
                <a:srgbClr val="000000"/>
              </a:solidFill>
              <a:latin typeface="Calibri (MS) Bold"/>
              <a:ea typeface="Calibri (MS) Bold"/>
              <a:cs typeface="Calibri (MS) Bold"/>
              <a:sym typeface="Calibri (MS) Bold"/>
            </a:endParaRPr>
          </a:p>
          <a:p>
            <a:pPr marL="452436" lvl="1" indent="-226218" algn="l">
              <a:lnSpc>
                <a:spcPts val="2999"/>
              </a:lnSpc>
              <a:buFont typeface="Arial"/>
              <a:buChar char="•"/>
            </a:pPr>
            <a:r>
              <a:rPr lang="en-US" sz="2499" spc="-3">
                <a:solidFill>
                  <a:srgbClr val="000000"/>
                </a:solidFill>
                <a:latin typeface="Calibri (MS)"/>
                <a:ea typeface="Calibri (MS)"/>
                <a:cs typeface="Calibri (MS)"/>
                <a:sym typeface="Calibri (MS)"/>
              </a:rPr>
              <a:t>The FRE allows universities to conduct research without licenses and allows foreign researchers to participate in basic research</a:t>
            </a:r>
          </a:p>
        </p:txBody>
      </p:sp>
      <p:grpSp>
        <p:nvGrpSpPr>
          <p:cNvPr id="6" name="Group 6"/>
          <p:cNvGrpSpPr/>
          <p:nvPr/>
        </p:nvGrpSpPr>
        <p:grpSpPr>
          <a:xfrm>
            <a:off x="12342520" y="3414807"/>
            <a:ext cx="5477683" cy="4748099"/>
            <a:chOff x="0" y="0"/>
            <a:chExt cx="7303577" cy="6330799"/>
          </a:xfrm>
        </p:grpSpPr>
        <p:sp>
          <p:nvSpPr>
            <p:cNvPr id="7" name="Freeform 7"/>
            <p:cNvSpPr/>
            <p:nvPr/>
          </p:nvSpPr>
          <p:spPr>
            <a:xfrm>
              <a:off x="0" y="0"/>
              <a:ext cx="7303577" cy="6330799"/>
            </a:xfrm>
            <a:custGeom>
              <a:avLst/>
              <a:gdLst/>
              <a:ahLst/>
              <a:cxnLst/>
              <a:rect l="l" t="t" r="r" b="b"/>
              <a:pathLst>
                <a:path w="7303577" h="6330799">
                  <a:moveTo>
                    <a:pt x="0" y="0"/>
                  </a:moveTo>
                  <a:lnTo>
                    <a:pt x="7303577" y="0"/>
                  </a:lnTo>
                  <a:lnTo>
                    <a:pt x="7303577" y="6330799"/>
                  </a:lnTo>
                  <a:lnTo>
                    <a:pt x="0" y="6330799"/>
                  </a:lnTo>
                  <a:lnTo>
                    <a:pt x="0" y="0"/>
                  </a:lnTo>
                  <a:close/>
                </a:path>
              </a:pathLst>
            </a:custGeom>
            <a:blipFill>
              <a:blip r:embed="rId3"/>
              <a:stretch>
                <a:fillRect l="-30102"/>
              </a:stretch>
            </a:blipFill>
          </p:spPr>
          <p:txBody>
            <a:bodyPr/>
            <a:lstStyle/>
            <a:p>
              <a:endParaRPr lang="en-US"/>
            </a:p>
          </p:txBody>
        </p:sp>
        <p:sp>
          <p:nvSpPr>
            <p:cNvPr id="8" name="TextBox 8"/>
            <p:cNvSpPr txBox="1"/>
            <p:nvPr/>
          </p:nvSpPr>
          <p:spPr>
            <a:xfrm rot="-658349">
              <a:off x="2225729" y="1587013"/>
              <a:ext cx="3446251" cy="836507"/>
            </a:xfrm>
            <a:prstGeom prst="rect">
              <a:avLst/>
            </a:prstGeom>
          </p:spPr>
          <p:txBody>
            <a:bodyPr lIns="0" tIns="0" rIns="0" bIns="0" rtlCol="0" anchor="t">
              <a:spAutoFit/>
            </a:bodyPr>
            <a:lstStyle/>
            <a:p>
              <a:pPr algn="ctr">
                <a:lnSpc>
                  <a:spcPts val="5319"/>
                </a:lnSpc>
              </a:pPr>
              <a:r>
                <a:rPr lang="en-US" sz="3799" u="sng">
                  <a:solidFill>
                    <a:srgbClr val="000000"/>
                  </a:solidFill>
                  <a:latin typeface="Permanent Marker"/>
                  <a:ea typeface="Permanent Marker"/>
                  <a:cs typeface="Permanent Marker"/>
                  <a:sym typeface="Permanent Marker"/>
                </a:rPr>
                <a:t>Exclusions</a:t>
              </a:r>
            </a:p>
          </p:txBody>
        </p:sp>
      </p:gr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80A1C5619D774FB0A6CAAC42FAEC68" ma:contentTypeVersion="19" ma:contentTypeDescription="Create a new document." ma:contentTypeScope="" ma:versionID="0a6221b5a2c673492265922bd0f82e0c">
  <xsd:schema xmlns:xsd="http://www.w3.org/2001/XMLSchema" xmlns:xs="http://www.w3.org/2001/XMLSchema" xmlns:p="http://schemas.microsoft.com/office/2006/metadata/properties" xmlns:ns1="http://schemas.microsoft.com/sharepoint/v3" xmlns:ns2="998d7131-16a9-4ada-8185-97495aeeb649" xmlns:ns3="14996934-da95-4fdd-8e71-d3b67b28427a" targetNamespace="http://schemas.microsoft.com/office/2006/metadata/properties" ma:root="true" ma:fieldsID="8781a696522984a139af46781e2af0c8" ns1:_="" ns2:_="" ns3:_="">
    <xsd:import namespace="http://schemas.microsoft.com/sharepoint/v3"/>
    <xsd:import namespace="998d7131-16a9-4ada-8185-97495aeeb649"/>
    <xsd:import namespace="14996934-da95-4fdd-8e71-d3b67b2842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8d7131-16a9-4ada-8185-97495aeeb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996934-da95-4fdd-8e71-d3b67b2842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853fa8d-8a3f-4871-8be4-16392ca3eaf1}" ma:internalName="TaxCatchAll" ma:showField="CatchAllData" ma:web="14996934-da95-4fdd-8e71-d3b67b28427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14996934-da95-4fdd-8e71-d3b67b28427a" xsi:nil="true"/>
    <_ip_UnifiedCompliancePolicyProperties xmlns="http://schemas.microsoft.com/sharepoint/v3" xsi:nil="true"/>
    <lcf76f155ced4ddcb4097134ff3c332f xmlns="998d7131-16a9-4ada-8185-97495aeeb64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5E1D1F-615E-440E-A690-861BE78A8D3F}"/>
</file>

<file path=customXml/itemProps2.xml><?xml version="1.0" encoding="utf-8"?>
<ds:datastoreItem xmlns:ds="http://schemas.openxmlformats.org/officeDocument/2006/customXml" ds:itemID="{D940A6F7-CFD8-4453-8C52-9DE7E0040BB3}">
  <ds:schemaRefs>
    <ds:schemaRef ds:uri="http://schemas.microsoft.com/office/2006/metadata/properties"/>
    <ds:schemaRef ds:uri="http://schemas.microsoft.com/office/infopath/2007/PartnerControls"/>
    <ds:schemaRef ds:uri="http://schemas.microsoft.com/sharepoint/v3"/>
    <ds:schemaRef ds:uri="14996934-da95-4fdd-8e71-d3b67b28427a"/>
    <ds:schemaRef ds:uri="998d7131-16a9-4ada-8185-97495aeeb649"/>
  </ds:schemaRefs>
</ds:datastoreItem>
</file>

<file path=customXml/itemProps3.xml><?xml version="1.0" encoding="utf-8"?>
<ds:datastoreItem xmlns:ds="http://schemas.openxmlformats.org/officeDocument/2006/customXml" ds:itemID="{7F9D75B1-0A82-4AFE-9648-90B39B854D68}">
  <ds:schemaRefs>
    <ds:schemaRef ds:uri="http://schemas.microsoft.com/sharepoint/v3/contenttype/forms"/>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5</TotalTime>
  <Words>1428</Words>
  <Application>Microsoft Office PowerPoint</Application>
  <PresentationFormat>Custom</PresentationFormat>
  <Paragraphs>227</Paragraphs>
  <Slides>17</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Aileron Bold</vt:lpstr>
      <vt:lpstr>Calibri</vt:lpstr>
      <vt:lpstr>Calibri (MS) Bold</vt:lpstr>
      <vt:lpstr>Aptos Bold</vt:lpstr>
      <vt:lpstr>Aptos</vt:lpstr>
      <vt:lpstr>Permanent Marker</vt:lpstr>
      <vt:lpstr>Nunito Sans Heavy</vt:lpstr>
      <vt:lpstr>Calibri (MS) Italics</vt:lpstr>
      <vt:lpstr>Nunito Sans</vt:lpstr>
      <vt:lpstr>League Spartan</vt:lpstr>
      <vt:lpstr>Arial</vt:lpstr>
      <vt:lpstr>Canva Sans</vt:lpstr>
      <vt:lpstr>Canva Sans Bold</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 Control</dc:title>
  <dc:creator>Cochran, Margaret</dc:creator>
  <cp:lastModifiedBy>McMullen, Christopher</cp:lastModifiedBy>
  <cp:revision>2</cp:revision>
  <dcterms:created xsi:type="dcterms:W3CDTF">2006-08-16T00:00:00Z</dcterms:created>
  <dcterms:modified xsi:type="dcterms:W3CDTF">2025-10-27T15:12:36Z</dcterms:modified>
  <dc:identifier>DAG0A7GdIU4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0x010100B080A1C5619D774FB0A6CAAC42FAEC68</vt:lpwstr>
  </property>
  <property fmtid="{D5CDD505-2E9C-101B-9397-08002B2CF9AE}" pid="3" name="MediaServiceImageTags">
    <vt:lpwstr/>
  </property>
</Properties>
</file>