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Metadata/LabelInfo.xml" ContentType="application/vnd.ms-office.classificationlabel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Aileron Bold" panose="020B0604020202020204" charset="0"/>
      <p:regular r:id="rId26"/>
    </p:embeddedFont>
    <p:embeddedFont>
      <p:font typeface="Alata" panose="020B0604020202020204" charset="0"/>
      <p:regular r:id="rId27"/>
    </p:embeddedFont>
    <p:embeddedFont>
      <p:font typeface="Aptos Bold" panose="020B0004020202020204" pitchFamily="34" charset="0"/>
      <p:regular r:id="rId28"/>
      <p:bold r:id="rId29"/>
    </p:embeddedFont>
    <p:embeddedFont>
      <p:font typeface="Archivo Black" panose="020B0604020202020204" charset="0"/>
      <p:regular r:id="rId30"/>
    </p:embeddedFont>
    <p:embeddedFont>
      <p:font typeface="Calibri (MS)" panose="020B0604020202020204" charset="0"/>
      <p:regular r:id="rId31"/>
    </p:embeddedFont>
    <p:embeddedFont>
      <p:font typeface="Calibri (MS) Bold" panose="020B0604020202020204" charset="0"/>
      <p:regular r:id="rId32"/>
    </p:embeddedFont>
    <p:embeddedFont>
      <p:font typeface="Calibri (MS) Italics" panose="020B0604020202020204" charset="0"/>
      <p:regular r:id="rId33"/>
    </p:embeddedFont>
    <p:embeddedFont>
      <p:font typeface="Canva Sans" panose="020B0604020202020204" charset="0"/>
      <p:regular r:id="rId34"/>
    </p:embeddedFont>
    <p:embeddedFont>
      <p:font typeface="Canva Sans Bold" panose="020B0604020202020204" charset="0"/>
      <p:regular r:id="rId35"/>
    </p:embeddedFont>
    <p:embeddedFont>
      <p:font typeface="League Spartan" panose="020B0604020202020204" charset="0"/>
      <p:regular r:id="rId36"/>
    </p:embeddedFont>
    <p:embeddedFont>
      <p:font typeface="Montserrat Bold" panose="00000800000000000000" pitchFamily="2" charset="0"/>
      <p:regular r:id="rId37"/>
      <p:bold r:id="rId38"/>
    </p:embeddedFont>
    <p:embeddedFont>
      <p:font typeface="Poppins" panose="00000500000000000000" pitchFamily="2" charset="0"/>
      <p:regular r:id="rId39"/>
      <p:bold r:id="rId40"/>
      <p:italic r:id="rId41"/>
      <p:boldItalic r:id="rId42"/>
    </p:embeddedFont>
    <p:embeddedFont>
      <p:font typeface="Poppins Bold" panose="00000800000000000000" pitchFamily="2" charset="0"/>
      <p:regular r:id="rId43"/>
      <p:bold r:id="rId44"/>
    </p:embeddedFont>
    <p:embeddedFont>
      <p:font typeface="Roboto" panose="02000000000000000000" pitchFamily="2" charset="0"/>
      <p:regular r:id="rId45"/>
      <p:bold r:id="rId46"/>
      <p:italic r:id="rId47"/>
      <p:boldItalic r:id="rId48"/>
    </p:embeddedFont>
    <p:embeddedFont>
      <p:font typeface="Roboto Italics" panose="020B0604020202020204"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121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presProps" Target="presProps.xml"/><Relationship Id="rId55"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16.fntdata"/><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3.sv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hyperlink" Target="https://lacliniquewp.com/checklist-wordpress/" TargetMode="External"/><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hyperlink" Target="https://creativecommons.org/licenses/by-nc-sa/3.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policy.unt.edu/policy/13-005"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hyperlink" Target="https://creativecommons.org/licenses/by/3.0/" TargetMode="External"/><Relationship Id="rId4" Type="http://schemas.openxmlformats.org/officeDocument/2006/relationships/hyperlink" Target="https://localwiki.org/denton/University_of_North_Texa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hyperlink" Target="https://creativecommons.org/licenses/by-sa/3.0/" TargetMode="External"/><Relationship Id="rId4" Type="http://schemas.openxmlformats.org/officeDocument/2006/relationships/hyperlink" Target="https://www.flickr.com/photos/greatdegree/4606962487"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hyperlink" Target="https://creativecommons.org/licenses/by/3.0/" TargetMode="External"/><Relationship Id="rId4" Type="http://schemas.openxmlformats.org/officeDocument/2006/relationships/hyperlink" Target="https://411.ca/blog/entrepreneursip/5-free-marketing-tools-your-small-business-needs-right-now/"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ecfr.gov/current/title-42/part-50" TargetMode="External"/><Relationship Id="rId7" Type="http://schemas.openxmlformats.org/officeDocument/2006/relationships/hyperlink" Target="https://www.energy.gov/sites/default/files/2021-12/Interim%20COI%20Policy%20FAL2022-02%20to%20SPEs.pdf" TargetMode="External"/><Relationship Id="rId2" Type="http://schemas.openxmlformats.org/officeDocument/2006/relationships/hyperlink" Target="https://policy.unt.edu/policy/13-005" TargetMode="External"/><Relationship Id="rId1" Type="http://schemas.openxmlformats.org/officeDocument/2006/relationships/slideLayout" Target="../slideLayouts/slideLayout7.xml"/><Relationship Id="rId6" Type="http://schemas.openxmlformats.org/officeDocument/2006/relationships/hyperlink" Target="https://grants.nih.gov/grants/policy/coi/summary_of_major_changes.doc" TargetMode="External"/><Relationship Id="rId5" Type="http://schemas.openxmlformats.org/officeDocument/2006/relationships/hyperlink" Target="https://grants.nih.gov/grants/policy/coi/coi_faqs.htm" TargetMode="External"/><Relationship Id="rId4" Type="http://schemas.openxmlformats.org/officeDocument/2006/relationships/hyperlink" Target="https://grants.nih.gov/grants/policy/coi/" TargetMode="External"/><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7" Type="http://schemas.openxmlformats.org/officeDocument/2006/relationships/image" Target="../media/image22.png"/><Relationship Id="rId2" Type="http://schemas.openxmlformats.org/officeDocument/2006/relationships/hyperlink" Target="https://www.quoteinspector.com/free-images/" TargetMode="Externa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9E4B">
                <a:alpha val="100000"/>
              </a:srgbClr>
            </a:gs>
            <a:gs pos="100000">
              <a:srgbClr val="005B2C">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3122371">
            <a:off x="5573802" y="-4873245"/>
            <a:ext cx="11102518" cy="10977615"/>
          </a:xfrm>
          <a:custGeom>
            <a:avLst/>
            <a:gdLst/>
            <a:ahLst/>
            <a:cxnLst/>
            <a:rect l="l" t="t" r="r" b="b"/>
            <a:pathLst>
              <a:path w="11102518" h="10977615">
                <a:moveTo>
                  <a:pt x="0" y="0"/>
                </a:moveTo>
                <a:lnTo>
                  <a:pt x="11102518" y="0"/>
                </a:lnTo>
                <a:lnTo>
                  <a:pt x="11102518" y="10977615"/>
                </a:lnTo>
                <a:lnTo>
                  <a:pt x="0" y="10977615"/>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p:cNvSpPr/>
          <p:nvPr/>
        </p:nvSpPr>
        <p:spPr>
          <a:xfrm>
            <a:off x="-2611044" y="3901887"/>
            <a:ext cx="11102518" cy="10977615"/>
          </a:xfrm>
          <a:custGeom>
            <a:avLst/>
            <a:gdLst/>
            <a:ahLst/>
            <a:cxnLst/>
            <a:rect l="l" t="t" r="r" b="b"/>
            <a:pathLst>
              <a:path w="11102518" h="10977615">
                <a:moveTo>
                  <a:pt x="0" y="0"/>
                </a:moveTo>
                <a:lnTo>
                  <a:pt x="11102519" y="0"/>
                </a:lnTo>
                <a:lnTo>
                  <a:pt x="11102519" y="10977615"/>
                </a:lnTo>
                <a:lnTo>
                  <a:pt x="0" y="10977615"/>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4" name="Group 4"/>
          <p:cNvGrpSpPr/>
          <p:nvPr/>
        </p:nvGrpSpPr>
        <p:grpSpPr>
          <a:xfrm>
            <a:off x="1149705" y="2776124"/>
            <a:ext cx="47625" cy="4863742"/>
            <a:chOff x="0" y="0"/>
            <a:chExt cx="12543" cy="1280986"/>
          </a:xfrm>
        </p:grpSpPr>
        <p:sp>
          <p:nvSpPr>
            <p:cNvPr id="5" name="Freeform 5"/>
            <p:cNvSpPr/>
            <p:nvPr/>
          </p:nvSpPr>
          <p:spPr>
            <a:xfrm>
              <a:off x="0" y="0"/>
              <a:ext cx="12543" cy="1280986"/>
            </a:xfrm>
            <a:custGeom>
              <a:avLst/>
              <a:gdLst/>
              <a:ahLst/>
              <a:cxnLst/>
              <a:rect l="l" t="t" r="r" b="b"/>
              <a:pathLst>
                <a:path w="12543" h="1280986">
                  <a:moveTo>
                    <a:pt x="0" y="0"/>
                  </a:moveTo>
                  <a:lnTo>
                    <a:pt x="12543" y="0"/>
                  </a:lnTo>
                  <a:lnTo>
                    <a:pt x="12543" y="1280986"/>
                  </a:lnTo>
                  <a:lnTo>
                    <a:pt x="0" y="1280986"/>
                  </a:lnTo>
                  <a:close/>
                </a:path>
              </a:pathLst>
            </a:custGeom>
            <a:solidFill>
              <a:srgbClr val="000000"/>
            </a:solidFill>
          </p:spPr>
          <p:txBody>
            <a:bodyPr/>
            <a:lstStyle/>
            <a:p>
              <a:endParaRPr lang="en-US"/>
            </a:p>
          </p:txBody>
        </p:sp>
        <p:sp>
          <p:nvSpPr>
            <p:cNvPr id="6" name="TextBox 6"/>
            <p:cNvSpPr txBox="1"/>
            <p:nvPr/>
          </p:nvSpPr>
          <p:spPr>
            <a:xfrm>
              <a:off x="0" y="-38100"/>
              <a:ext cx="12543" cy="1319086"/>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10800000">
            <a:off x="8310400" y="9214835"/>
            <a:ext cx="9977600" cy="1028700"/>
            <a:chOff x="0" y="0"/>
            <a:chExt cx="2627845" cy="270933"/>
          </a:xfrm>
        </p:grpSpPr>
        <p:sp>
          <p:nvSpPr>
            <p:cNvPr id="8" name="Freeform 8"/>
            <p:cNvSpPr/>
            <p:nvPr/>
          </p:nvSpPr>
          <p:spPr>
            <a:xfrm>
              <a:off x="0" y="0"/>
              <a:ext cx="2627845" cy="270933"/>
            </a:xfrm>
            <a:custGeom>
              <a:avLst/>
              <a:gdLst/>
              <a:ahLst/>
              <a:cxnLst/>
              <a:rect l="l" t="t" r="r" b="b"/>
              <a:pathLst>
                <a:path w="2627845" h="270933">
                  <a:moveTo>
                    <a:pt x="2424645" y="0"/>
                  </a:moveTo>
                  <a:lnTo>
                    <a:pt x="0" y="0"/>
                  </a:lnTo>
                  <a:lnTo>
                    <a:pt x="0" y="270933"/>
                  </a:lnTo>
                  <a:lnTo>
                    <a:pt x="2424645" y="270933"/>
                  </a:lnTo>
                  <a:lnTo>
                    <a:pt x="2627845" y="135467"/>
                  </a:lnTo>
                  <a:lnTo>
                    <a:pt x="2424645" y="0"/>
                  </a:lnTo>
                  <a:close/>
                </a:path>
              </a:pathLst>
            </a:custGeom>
            <a:solidFill>
              <a:srgbClr val="FFFFFF"/>
            </a:solidFill>
          </p:spPr>
          <p:txBody>
            <a:bodyPr/>
            <a:lstStyle/>
            <a:p>
              <a:endParaRPr lang="en-US"/>
            </a:p>
          </p:txBody>
        </p:sp>
        <p:sp>
          <p:nvSpPr>
            <p:cNvPr id="9" name="TextBox 9"/>
            <p:cNvSpPr txBox="1"/>
            <p:nvPr/>
          </p:nvSpPr>
          <p:spPr>
            <a:xfrm>
              <a:off x="0" y="-38100"/>
              <a:ext cx="2513545" cy="309033"/>
            </a:xfrm>
            <a:prstGeom prst="rect">
              <a:avLst/>
            </a:prstGeom>
          </p:spPr>
          <p:txBody>
            <a:bodyPr lIns="50800" tIns="50800" rIns="50800" bIns="50800" rtlCol="0" anchor="ctr"/>
            <a:lstStyle/>
            <a:p>
              <a:pPr algn="ctr">
                <a:lnSpc>
                  <a:spcPts val="2879"/>
                </a:lnSpc>
              </a:pPr>
              <a:endParaRPr/>
            </a:p>
          </p:txBody>
        </p:sp>
      </p:grpSp>
      <p:sp>
        <p:nvSpPr>
          <p:cNvPr id="10" name="Freeform 10"/>
          <p:cNvSpPr/>
          <p:nvPr/>
        </p:nvSpPr>
        <p:spPr>
          <a:xfrm>
            <a:off x="10898057" y="0"/>
            <a:ext cx="7850586" cy="10287000"/>
          </a:xfrm>
          <a:custGeom>
            <a:avLst/>
            <a:gdLst/>
            <a:ahLst/>
            <a:cxnLst/>
            <a:rect l="l" t="t" r="r" b="b"/>
            <a:pathLst>
              <a:path w="7850586" h="10287000">
                <a:moveTo>
                  <a:pt x="0" y="0"/>
                </a:moveTo>
                <a:lnTo>
                  <a:pt x="7850586" y="0"/>
                </a:lnTo>
                <a:lnTo>
                  <a:pt x="7850586" y="10287000"/>
                </a:lnTo>
                <a:lnTo>
                  <a:pt x="0" y="10287000"/>
                </a:lnTo>
                <a:lnTo>
                  <a:pt x="0" y="0"/>
                </a:lnTo>
                <a:close/>
              </a:path>
            </a:pathLst>
          </a:custGeom>
          <a:blipFill>
            <a:blip r:embed="rId4"/>
            <a:stretch>
              <a:fillRect l="-50597" r="-46077"/>
            </a:stretch>
          </a:blipFill>
        </p:spPr>
        <p:txBody>
          <a:bodyPr/>
          <a:lstStyle/>
          <a:p>
            <a:endParaRPr lang="en-US"/>
          </a:p>
        </p:txBody>
      </p:sp>
      <p:grpSp>
        <p:nvGrpSpPr>
          <p:cNvPr id="11" name="Group 11"/>
          <p:cNvGrpSpPr/>
          <p:nvPr/>
        </p:nvGrpSpPr>
        <p:grpSpPr>
          <a:xfrm rot="-10800000">
            <a:off x="8310400" y="9258300"/>
            <a:ext cx="9977600" cy="1028700"/>
            <a:chOff x="0" y="0"/>
            <a:chExt cx="2627845" cy="270933"/>
          </a:xfrm>
        </p:grpSpPr>
        <p:sp>
          <p:nvSpPr>
            <p:cNvPr id="12" name="Freeform 12"/>
            <p:cNvSpPr/>
            <p:nvPr/>
          </p:nvSpPr>
          <p:spPr>
            <a:xfrm>
              <a:off x="0" y="0"/>
              <a:ext cx="2627845" cy="270933"/>
            </a:xfrm>
            <a:custGeom>
              <a:avLst/>
              <a:gdLst/>
              <a:ahLst/>
              <a:cxnLst/>
              <a:rect l="l" t="t" r="r" b="b"/>
              <a:pathLst>
                <a:path w="2627845" h="270933">
                  <a:moveTo>
                    <a:pt x="2424645" y="0"/>
                  </a:moveTo>
                  <a:lnTo>
                    <a:pt x="0" y="0"/>
                  </a:lnTo>
                  <a:lnTo>
                    <a:pt x="0" y="270933"/>
                  </a:lnTo>
                  <a:lnTo>
                    <a:pt x="2424645" y="270933"/>
                  </a:lnTo>
                  <a:lnTo>
                    <a:pt x="2627845" y="135467"/>
                  </a:lnTo>
                  <a:lnTo>
                    <a:pt x="2424645" y="0"/>
                  </a:lnTo>
                  <a:close/>
                </a:path>
              </a:pathLst>
            </a:custGeom>
            <a:solidFill>
              <a:srgbClr val="000000"/>
            </a:solidFill>
          </p:spPr>
          <p:txBody>
            <a:bodyPr/>
            <a:lstStyle/>
            <a:p>
              <a:endParaRPr lang="en-US"/>
            </a:p>
          </p:txBody>
        </p:sp>
        <p:sp>
          <p:nvSpPr>
            <p:cNvPr id="13" name="TextBox 13"/>
            <p:cNvSpPr txBox="1"/>
            <p:nvPr/>
          </p:nvSpPr>
          <p:spPr>
            <a:xfrm>
              <a:off x="0" y="-38100"/>
              <a:ext cx="2513545" cy="309033"/>
            </a:xfrm>
            <a:prstGeom prst="rect">
              <a:avLst/>
            </a:prstGeom>
          </p:spPr>
          <p:txBody>
            <a:bodyPr lIns="50800" tIns="50800" rIns="50800" bIns="50800" rtlCol="0" anchor="ctr"/>
            <a:lstStyle/>
            <a:p>
              <a:pPr algn="ctr">
                <a:lnSpc>
                  <a:spcPts val="2879"/>
                </a:lnSpc>
              </a:pPr>
              <a:endParaRPr/>
            </a:p>
          </p:txBody>
        </p:sp>
      </p:grpSp>
      <p:sp>
        <p:nvSpPr>
          <p:cNvPr id="14" name="Freeform 14"/>
          <p:cNvSpPr/>
          <p:nvPr/>
        </p:nvSpPr>
        <p:spPr>
          <a:xfrm>
            <a:off x="1149705" y="417798"/>
            <a:ext cx="2229335" cy="2229335"/>
          </a:xfrm>
          <a:custGeom>
            <a:avLst/>
            <a:gdLst/>
            <a:ahLst/>
            <a:cxnLst/>
            <a:rect l="l" t="t" r="r" b="b"/>
            <a:pathLst>
              <a:path w="2229335" h="2229335">
                <a:moveTo>
                  <a:pt x="0" y="0"/>
                </a:moveTo>
                <a:lnTo>
                  <a:pt x="2229335" y="0"/>
                </a:lnTo>
                <a:lnTo>
                  <a:pt x="2229335" y="2229335"/>
                </a:lnTo>
                <a:lnTo>
                  <a:pt x="0" y="22293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TextBox 15"/>
          <p:cNvSpPr txBox="1"/>
          <p:nvPr/>
        </p:nvSpPr>
        <p:spPr>
          <a:xfrm>
            <a:off x="1335717" y="2523308"/>
            <a:ext cx="8505114" cy="5116558"/>
          </a:xfrm>
          <a:prstGeom prst="rect">
            <a:avLst/>
          </a:prstGeom>
        </p:spPr>
        <p:txBody>
          <a:bodyPr lIns="0" tIns="0" rIns="0" bIns="0" rtlCol="0" anchor="t">
            <a:spAutoFit/>
          </a:bodyPr>
          <a:lstStyle/>
          <a:p>
            <a:pPr algn="l">
              <a:lnSpc>
                <a:spcPts val="9549"/>
              </a:lnSpc>
            </a:pPr>
            <a:r>
              <a:rPr lang="en-US" sz="6821" spc="736">
                <a:solidFill>
                  <a:srgbClr val="000000"/>
                </a:solidFill>
                <a:latin typeface="Alata"/>
                <a:ea typeface="Alata"/>
                <a:cs typeface="Alata"/>
                <a:sym typeface="Alata"/>
              </a:rPr>
              <a:t>RESPONSIBLE CONDUCT OF RESEARCH</a:t>
            </a:r>
          </a:p>
          <a:p>
            <a:pPr algn="l">
              <a:lnSpc>
                <a:spcPts val="3919"/>
              </a:lnSpc>
            </a:pPr>
            <a:endParaRPr lang="en-US" sz="6821" spc="736">
              <a:solidFill>
                <a:srgbClr val="000000"/>
              </a:solidFill>
              <a:latin typeface="Alata"/>
              <a:ea typeface="Alata"/>
              <a:cs typeface="Alata"/>
              <a:sym typeface="Alata"/>
            </a:endParaRPr>
          </a:p>
          <a:p>
            <a:pPr marL="0" lvl="0" indent="0" algn="l">
              <a:lnSpc>
                <a:spcPts val="3919"/>
              </a:lnSpc>
              <a:spcBef>
                <a:spcPct val="0"/>
              </a:spcBef>
            </a:pPr>
            <a:r>
              <a:rPr lang="en-US" sz="2799" spc="302">
                <a:solidFill>
                  <a:srgbClr val="000000"/>
                </a:solidFill>
                <a:latin typeface="Alata"/>
                <a:ea typeface="Alata"/>
                <a:cs typeface="Alata"/>
                <a:sym typeface="Alata"/>
              </a:rPr>
              <a:t>CONFLICT OF INTEREST &amp; INTERNATIONAL AFFILIATIONS</a:t>
            </a:r>
          </a:p>
        </p:txBody>
      </p:sp>
      <p:sp>
        <p:nvSpPr>
          <p:cNvPr id="16" name="TextBox 16"/>
          <p:cNvSpPr txBox="1"/>
          <p:nvPr/>
        </p:nvSpPr>
        <p:spPr>
          <a:xfrm>
            <a:off x="9144000" y="9503410"/>
            <a:ext cx="5029200" cy="481330"/>
          </a:xfrm>
          <a:prstGeom prst="rect">
            <a:avLst/>
          </a:prstGeom>
        </p:spPr>
        <p:txBody>
          <a:bodyPr wrap="square" lIns="0" tIns="0" rIns="0" bIns="0" rtlCol="0" anchor="t">
            <a:spAutoFit/>
          </a:bodyPr>
          <a:lstStyle/>
          <a:p>
            <a:pPr algn="ctr">
              <a:lnSpc>
                <a:spcPts val="3919"/>
              </a:lnSpc>
            </a:pPr>
            <a:r>
              <a:rPr lang="en-US" sz="2799" dirty="0">
                <a:solidFill>
                  <a:srgbClr val="FFFFFF"/>
                </a:solidFill>
                <a:latin typeface="Canva Sans"/>
                <a:ea typeface="Canva Sans"/>
                <a:cs typeface="Canva Sans"/>
                <a:sym typeface="Canva Sans"/>
              </a:rPr>
              <a:t>Presented by: Sarah Romack</a:t>
            </a:r>
          </a:p>
        </p:txBody>
      </p:sp>
      <p:sp>
        <p:nvSpPr>
          <p:cNvPr id="17" name="TextBox 17"/>
          <p:cNvSpPr txBox="1"/>
          <p:nvPr/>
        </p:nvSpPr>
        <p:spPr>
          <a:xfrm>
            <a:off x="15011400" y="9486900"/>
            <a:ext cx="3088905" cy="481330"/>
          </a:xfrm>
          <a:prstGeom prst="rect">
            <a:avLst/>
          </a:prstGeom>
        </p:spPr>
        <p:txBody>
          <a:bodyPr wrap="square" lIns="0" tIns="0" rIns="0" bIns="0" rtlCol="0" anchor="t">
            <a:spAutoFit/>
          </a:bodyPr>
          <a:lstStyle/>
          <a:p>
            <a:pPr algn="ctr">
              <a:lnSpc>
                <a:spcPts val="3919"/>
              </a:lnSpc>
            </a:pPr>
            <a:r>
              <a:rPr lang="en-US" sz="2799" dirty="0">
                <a:solidFill>
                  <a:srgbClr val="FFFFFF"/>
                </a:solidFill>
                <a:latin typeface="Canva Sans"/>
                <a:ea typeface="Canva Sans"/>
                <a:cs typeface="Canva Sans"/>
                <a:sym typeface="Canva Sans"/>
              </a:rPr>
              <a:t>Date: 10/09/2025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630805"/>
            <a:ext cx="15644132" cy="6627495"/>
          </a:xfrm>
          <a:prstGeom prst="rect">
            <a:avLst/>
          </a:prstGeom>
        </p:spPr>
        <p:txBody>
          <a:bodyPr lIns="0" tIns="0" rIns="0" bIns="0" rtlCol="0" anchor="t">
            <a:spAutoFit/>
          </a:bodyPr>
          <a:lstStyle/>
          <a:p>
            <a:pPr algn="l">
              <a:lnSpc>
                <a:spcPts val="3239"/>
              </a:lnSpc>
            </a:pPr>
            <a:r>
              <a:rPr lang="en-US" sz="2999">
                <a:solidFill>
                  <a:srgbClr val="000000"/>
                </a:solidFill>
                <a:latin typeface="Calibri (MS)"/>
                <a:ea typeface="Calibri (MS)"/>
                <a:cs typeface="Calibri (MS)"/>
                <a:sym typeface="Calibri (MS)"/>
              </a:rPr>
              <a:t>PHS COI Training required before engaging in research &amp; every 4 years. Also:</a:t>
            </a:r>
          </a:p>
          <a:p>
            <a:pPr marL="647698" lvl="1" indent="-323849" algn="l">
              <a:lnSpc>
                <a:spcPts val="3239"/>
              </a:lnSpc>
              <a:buFont typeface="Arial"/>
              <a:buChar char="•"/>
            </a:pPr>
            <a:r>
              <a:rPr lang="en-US" sz="2999">
                <a:solidFill>
                  <a:srgbClr val="000000"/>
                </a:solidFill>
                <a:latin typeface="Calibri (MS)"/>
                <a:ea typeface="Calibri (MS)"/>
                <a:cs typeface="Calibri (MS)"/>
                <a:sym typeface="Calibri (MS)"/>
              </a:rPr>
              <a:t>When UNT revises its financial conflict of interest policies or procedures in any manner that affects the requirements of Investigators;  </a:t>
            </a:r>
          </a:p>
          <a:p>
            <a:pPr marL="647698" lvl="1" indent="-323849" algn="l">
              <a:lnSpc>
                <a:spcPts val="3239"/>
              </a:lnSpc>
              <a:buFont typeface="Arial"/>
              <a:buChar char="•"/>
            </a:pPr>
            <a:r>
              <a:rPr lang="en-US" sz="2999">
                <a:solidFill>
                  <a:srgbClr val="000000"/>
                </a:solidFill>
                <a:latin typeface="Calibri (MS)"/>
                <a:ea typeface="Calibri (MS)"/>
                <a:cs typeface="Calibri (MS)"/>
                <a:sym typeface="Calibri (MS)"/>
              </a:rPr>
              <a:t>When an Investigator is new to UNT; or </a:t>
            </a:r>
          </a:p>
          <a:p>
            <a:pPr marL="647698" lvl="1" indent="-323849" algn="l">
              <a:lnSpc>
                <a:spcPts val="3239"/>
              </a:lnSpc>
              <a:buFont typeface="Arial"/>
              <a:buChar char="•"/>
            </a:pPr>
            <a:r>
              <a:rPr lang="en-US" sz="2999">
                <a:solidFill>
                  <a:srgbClr val="000000"/>
                </a:solidFill>
                <a:latin typeface="Calibri (MS)"/>
                <a:ea typeface="Calibri (MS)"/>
                <a:cs typeface="Calibri (MS)"/>
                <a:sym typeface="Calibri (MS)"/>
              </a:rPr>
              <a:t>When UNT finds that an Investigator is not in compliance with UNT’s financial conflict of interest policy or procedures or management plan. </a:t>
            </a:r>
          </a:p>
          <a:p>
            <a:pPr algn="l">
              <a:lnSpc>
                <a:spcPts val="3239"/>
              </a:lnSpc>
            </a:pPr>
            <a:endParaRPr lang="en-US" sz="2999">
              <a:solidFill>
                <a:srgbClr val="000000"/>
              </a:solidFill>
              <a:latin typeface="Calibri (MS)"/>
              <a:ea typeface="Calibri (MS)"/>
              <a:cs typeface="Calibri (MS)"/>
              <a:sym typeface="Calibri (MS)"/>
            </a:endParaRPr>
          </a:p>
          <a:p>
            <a:pPr algn="l">
              <a:lnSpc>
                <a:spcPts val="3239"/>
              </a:lnSpc>
            </a:pPr>
            <a:r>
              <a:rPr lang="en-US" sz="2999">
                <a:solidFill>
                  <a:srgbClr val="000000"/>
                </a:solidFill>
                <a:latin typeface="Calibri (MS)"/>
                <a:ea typeface="Calibri (MS)"/>
                <a:cs typeface="Calibri (MS)"/>
                <a:sym typeface="Calibri (MS)"/>
              </a:rPr>
              <a:t>COI Policy must be:</a:t>
            </a:r>
          </a:p>
          <a:p>
            <a:pPr marL="647698" lvl="1" indent="-323849" algn="l">
              <a:lnSpc>
                <a:spcPts val="3239"/>
              </a:lnSpc>
              <a:buFont typeface="Arial"/>
              <a:buChar char="•"/>
            </a:pPr>
            <a:r>
              <a:rPr lang="en-US" sz="2999">
                <a:solidFill>
                  <a:srgbClr val="000000"/>
                </a:solidFill>
                <a:latin typeface="Calibri (MS)"/>
                <a:ea typeface="Calibri (MS)"/>
                <a:cs typeface="Calibri (MS)"/>
                <a:sym typeface="Calibri (MS)"/>
              </a:rPr>
              <a:t>Written &amp; up-to-date</a:t>
            </a:r>
          </a:p>
          <a:p>
            <a:pPr marL="647698" lvl="1" indent="-323849" algn="l">
              <a:lnSpc>
                <a:spcPts val="3239"/>
              </a:lnSpc>
              <a:buFont typeface="Arial"/>
              <a:buChar char="•"/>
            </a:pPr>
            <a:r>
              <a:rPr lang="en-US" sz="2999">
                <a:solidFill>
                  <a:srgbClr val="000000"/>
                </a:solidFill>
                <a:latin typeface="Calibri (MS)"/>
                <a:ea typeface="Calibri (MS)"/>
                <a:cs typeface="Calibri (MS)"/>
                <a:sym typeface="Calibri (MS)"/>
              </a:rPr>
              <a:t>Available via publicly accessible website</a:t>
            </a:r>
          </a:p>
          <a:p>
            <a:pPr algn="l">
              <a:lnSpc>
                <a:spcPts val="3239"/>
              </a:lnSpc>
            </a:pPr>
            <a:endParaRPr lang="en-US" sz="2999">
              <a:solidFill>
                <a:srgbClr val="000000"/>
              </a:solidFill>
              <a:latin typeface="Calibri (MS)"/>
              <a:ea typeface="Calibri (MS)"/>
              <a:cs typeface="Calibri (MS)"/>
              <a:sym typeface="Calibri (MS)"/>
            </a:endParaRPr>
          </a:p>
          <a:p>
            <a:pPr algn="l">
              <a:lnSpc>
                <a:spcPts val="3239"/>
              </a:lnSpc>
            </a:pPr>
            <a:r>
              <a:rPr lang="en-US" sz="2999">
                <a:solidFill>
                  <a:srgbClr val="000000"/>
                </a:solidFill>
                <a:latin typeface="Calibri (MS)"/>
                <a:ea typeface="Calibri (MS)"/>
                <a:cs typeface="Calibri (MS)"/>
                <a:sym typeface="Calibri (MS)"/>
              </a:rPr>
              <a:t>ORIC office must:</a:t>
            </a:r>
          </a:p>
          <a:p>
            <a:pPr marL="647698" lvl="1" indent="-323849" algn="l">
              <a:lnSpc>
                <a:spcPts val="3239"/>
              </a:lnSpc>
              <a:buFont typeface="Arial"/>
              <a:buChar char="•"/>
            </a:pPr>
            <a:r>
              <a:rPr lang="en-US" sz="2999">
                <a:solidFill>
                  <a:srgbClr val="000000"/>
                </a:solidFill>
                <a:latin typeface="Calibri (MS)"/>
                <a:ea typeface="Calibri (MS)"/>
                <a:cs typeface="Calibri (MS)"/>
                <a:sym typeface="Calibri (MS)"/>
              </a:rPr>
              <a:t>Provide initial &amp; ongoing reports to PHS about FCOI</a:t>
            </a:r>
          </a:p>
          <a:p>
            <a:pPr marL="647698" lvl="1" indent="-323849" algn="l">
              <a:lnSpc>
                <a:spcPts val="3239"/>
              </a:lnSpc>
              <a:buFont typeface="Arial"/>
              <a:buChar char="•"/>
            </a:pPr>
            <a:r>
              <a:rPr lang="en-US" sz="2999">
                <a:solidFill>
                  <a:srgbClr val="000000"/>
                </a:solidFill>
                <a:latin typeface="Calibri (MS)"/>
                <a:ea typeface="Calibri (MS)"/>
                <a:cs typeface="Calibri (MS)"/>
                <a:sym typeface="Calibri (MS)"/>
              </a:rPr>
              <a:t>Maintain records of disclosures for at least three years from the date the final expenditures report is submitted to the PHS or, where applicable, from other dates specified elsewhere in this procedure for different situations</a:t>
            </a:r>
          </a:p>
        </p:txBody>
      </p:sp>
      <p:grpSp>
        <p:nvGrpSpPr>
          <p:cNvPr id="3" name="Group 3"/>
          <p:cNvGrpSpPr/>
          <p:nvPr/>
        </p:nvGrpSpPr>
        <p:grpSpPr>
          <a:xfrm>
            <a:off x="9888893" y="4998448"/>
            <a:ext cx="3679611" cy="2843336"/>
            <a:chOff x="0" y="0"/>
            <a:chExt cx="4906148" cy="3791114"/>
          </a:xfrm>
        </p:grpSpPr>
        <p:sp>
          <p:nvSpPr>
            <p:cNvPr id="4" name="Freeform 4"/>
            <p:cNvSpPr/>
            <p:nvPr/>
          </p:nvSpPr>
          <p:spPr>
            <a:xfrm>
              <a:off x="0" y="0"/>
              <a:ext cx="4906148" cy="3791114"/>
            </a:xfrm>
            <a:custGeom>
              <a:avLst/>
              <a:gdLst/>
              <a:ahLst/>
              <a:cxnLst/>
              <a:rect l="l" t="t" r="r" b="b"/>
              <a:pathLst>
                <a:path w="4906148" h="3791114">
                  <a:moveTo>
                    <a:pt x="0" y="0"/>
                  </a:moveTo>
                  <a:lnTo>
                    <a:pt x="4906148" y="0"/>
                  </a:lnTo>
                  <a:lnTo>
                    <a:pt x="4906148" y="3791114"/>
                  </a:lnTo>
                  <a:lnTo>
                    <a:pt x="0" y="37911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884484" y="664789"/>
              <a:ext cx="1137179" cy="1380681"/>
            </a:xfrm>
            <a:custGeom>
              <a:avLst/>
              <a:gdLst/>
              <a:ahLst/>
              <a:cxnLst/>
              <a:rect l="l" t="t" r="r" b="b"/>
              <a:pathLst>
                <a:path w="1137179" h="1380681">
                  <a:moveTo>
                    <a:pt x="0" y="0"/>
                  </a:moveTo>
                  <a:lnTo>
                    <a:pt x="1137180" y="0"/>
                  </a:lnTo>
                  <a:lnTo>
                    <a:pt x="1137180" y="1380682"/>
                  </a:lnTo>
                  <a:lnTo>
                    <a:pt x="0" y="13806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3345134" y="262380"/>
              <a:ext cx="912507" cy="912507"/>
              <a:chOff x="0" y="0"/>
              <a:chExt cx="3230872" cy="3230872"/>
            </a:xfrm>
          </p:grpSpPr>
          <p:sp>
            <p:nvSpPr>
              <p:cNvPr id="7" name="Freeform 7"/>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6"/>
                <a:stretch>
                  <a:fillRect/>
                </a:stretch>
              </a:blipFill>
            </p:spPr>
            <p:txBody>
              <a:bodyPr/>
              <a:lstStyle/>
              <a:p>
                <a:endParaRPr lang="en-US"/>
              </a:p>
            </p:txBody>
          </p:sp>
        </p:grpSp>
      </p:grpSp>
      <p:sp>
        <p:nvSpPr>
          <p:cNvPr id="8" name="TextBox 8"/>
          <p:cNvSpPr txBox="1"/>
          <p:nvPr/>
        </p:nvSpPr>
        <p:spPr>
          <a:xfrm>
            <a:off x="1028700" y="1095375"/>
            <a:ext cx="11280458" cy="769620"/>
          </a:xfrm>
          <a:prstGeom prst="rect">
            <a:avLst/>
          </a:prstGeom>
        </p:spPr>
        <p:txBody>
          <a:bodyPr lIns="0" tIns="0" rIns="0" bIns="0" rtlCol="0" anchor="t">
            <a:spAutoFit/>
          </a:bodyPr>
          <a:lstStyle/>
          <a:p>
            <a:pPr algn="l">
              <a:lnSpc>
                <a:spcPts val="5939"/>
              </a:lnSpc>
            </a:pPr>
            <a:r>
              <a:rPr lang="en-US" sz="5499">
                <a:solidFill>
                  <a:srgbClr val="004A24"/>
                </a:solidFill>
                <a:latin typeface="League Spartan"/>
                <a:ea typeface="League Spartan"/>
                <a:cs typeface="League Spartan"/>
                <a:sym typeface="League Spartan"/>
              </a:rPr>
              <a:t>PHS-Specific Requirements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15365" y="1176338"/>
            <a:ext cx="11280458" cy="769620"/>
          </a:xfrm>
          <a:prstGeom prst="rect">
            <a:avLst/>
          </a:prstGeom>
        </p:spPr>
        <p:txBody>
          <a:bodyPr lIns="0" tIns="0" rIns="0" bIns="0" rtlCol="0" anchor="t">
            <a:spAutoFit/>
          </a:bodyPr>
          <a:lstStyle/>
          <a:p>
            <a:pPr algn="l">
              <a:lnSpc>
                <a:spcPts val="5939"/>
              </a:lnSpc>
            </a:pPr>
            <a:r>
              <a:rPr lang="en-US" sz="5499">
                <a:solidFill>
                  <a:srgbClr val="004A24"/>
                </a:solidFill>
                <a:latin typeface="League Spartan"/>
                <a:ea typeface="League Spartan"/>
                <a:cs typeface="League Spartan"/>
                <a:sym typeface="League Spartan"/>
              </a:rPr>
              <a:t>COI Filing Process</a:t>
            </a:r>
          </a:p>
        </p:txBody>
      </p:sp>
      <p:sp>
        <p:nvSpPr>
          <p:cNvPr id="3" name="TextBox 3"/>
          <p:cNvSpPr txBox="1"/>
          <p:nvPr/>
        </p:nvSpPr>
        <p:spPr>
          <a:xfrm>
            <a:off x="1028700" y="2225040"/>
            <a:ext cx="10768792" cy="5808345"/>
          </a:xfrm>
          <a:prstGeom prst="rect">
            <a:avLst/>
          </a:prstGeom>
        </p:spPr>
        <p:txBody>
          <a:bodyPr lIns="0" tIns="0" rIns="0" bIns="0" rtlCol="0" anchor="t">
            <a:spAutoFit/>
          </a:bodyPr>
          <a:lstStyle/>
          <a:p>
            <a:pPr algn="l">
              <a:lnSpc>
                <a:spcPts val="3239"/>
              </a:lnSpc>
            </a:pPr>
            <a:r>
              <a:rPr lang="en-US" sz="2999">
                <a:solidFill>
                  <a:srgbClr val="000000"/>
                </a:solidFill>
                <a:latin typeface="Calibri (MS)"/>
                <a:ea typeface="Calibri (MS)"/>
                <a:cs typeface="Calibri (MS)"/>
                <a:sym typeface="Calibri (MS)"/>
              </a:rPr>
              <a:t>Researchers (PI, co-PI, Key Personnel) must submit a COI Disclosure:</a:t>
            </a:r>
          </a:p>
          <a:p>
            <a:pPr algn="l">
              <a:lnSpc>
                <a:spcPts val="3239"/>
              </a:lnSpc>
            </a:pPr>
            <a:endParaRPr lang="en-US" sz="2999">
              <a:solidFill>
                <a:srgbClr val="000000"/>
              </a:solidFill>
              <a:latin typeface="Calibri (MS)"/>
              <a:ea typeface="Calibri (MS)"/>
              <a:cs typeface="Calibri (MS)"/>
              <a:sym typeface="Calibri (MS)"/>
            </a:endParaRPr>
          </a:p>
          <a:p>
            <a:pPr marL="542921" lvl="1" indent="-271460" algn="l">
              <a:lnSpc>
                <a:spcPts val="3239"/>
              </a:lnSpc>
              <a:buFont typeface="Arial"/>
              <a:buChar char="•"/>
            </a:pPr>
            <a:r>
              <a:rPr lang="en-US" sz="2999">
                <a:solidFill>
                  <a:srgbClr val="000000"/>
                </a:solidFill>
                <a:latin typeface="Calibri (MS)"/>
                <a:ea typeface="Calibri (MS)"/>
                <a:cs typeface="Calibri (MS)"/>
                <a:sym typeface="Calibri (MS)"/>
              </a:rPr>
              <a:t>At the time of proposal</a:t>
            </a:r>
          </a:p>
          <a:p>
            <a:pPr marL="542921" lvl="1" indent="-271460" algn="l">
              <a:lnSpc>
                <a:spcPts val="3239"/>
              </a:lnSpc>
              <a:buFont typeface="Arial"/>
              <a:buChar char="•"/>
            </a:pPr>
            <a:r>
              <a:rPr lang="en-US" sz="2999">
                <a:solidFill>
                  <a:srgbClr val="000000"/>
                </a:solidFill>
                <a:latin typeface="Calibri (MS)"/>
                <a:ea typeface="Calibri (MS)"/>
                <a:cs typeface="Calibri (MS)"/>
                <a:sym typeface="Calibri (MS)"/>
              </a:rPr>
              <a:t>Annually thereafter</a:t>
            </a:r>
          </a:p>
          <a:p>
            <a:pPr marL="542921" lvl="1" indent="-271460" algn="l">
              <a:lnSpc>
                <a:spcPts val="3239"/>
              </a:lnSpc>
              <a:buFont typeface="Arial"/>
              <a:buChar char="•"/>
            </a:pPr>
            <a:r>
              <a:rPr lang="en-US" sz="2999">
                <a:solidFill>
                  <a:srgbClr val="000000"/>
                </a:solidFill>
                <a:latin typeface="Calibri (MS)"/>
                <a:ea typeface="Calibri (MS)"/>
                <a:cs typeface="Calibri (MS)"/>
                <a:sym typeface="Calibri (MS)"/>
              </a:rPr>
              <a:t>Within 30 days of a new Significant Financial Interest</a:t>
            </a:r>
          </a:p>
          <a:p>
            <a:pPr algn="l">
              <a:lnSpc>
                <a:spcPts val="3239"/>
              </a:lnSpc>
            </a:pPr>
            <a:endParaRPr lang="en-US" sz="2999">
              <a:solidFill>
                <a:srgbClr val="000000"/>
              </a:solidFill>
              <a:latin typeface="Calibri (MS)"/>
              <a:ea typeface="Calibri (MS)"/>
              <a:cs typeface="Calibri (MS)"/>
              <a:sym typeface="Calibri (MS)"/>
            </a:endParaRPr>
          </a:p>
          <a:p>
            <a:pPr algn="l">
              <a:lnSpc>
                <a:spcPts val="3239"/>
              </a:lnSpc>
            </a:pPr>
            <a:r>
              <a:rPr lang="en-US" sz="2999">
                <a:solidFill>
                  <a:srgbClr val="000000"/>
                </a:solidFill>
                <a:latin typeface="Calibri (MS)"/>
                <a:ea typeface="Calibri (MS)"/>
                <a:cs typeface="Calibri (MS)"/>
                <a:sym typeface="Calibri (MS)"/>
              </a:rPr>
              <a:t>COI Disclosure Review steps:</a:t>
            </a:r>
          </a:p>
          <a:p>
            <a:pPr algn="l">
              <a:lnSpc>
                <a:spcPts val="3239"/>
              </a:lnSpc>
            </a:pPr>
            <a:endParaRPr lang="en-US" sz="2999">
              <a:solidFill>
                <a:srgbClr val="000000"/>
              </a:solidFill>
              <a:latin typeface="Calibri (MS)"/>
              <a:ea typeface="Calibri (MS)"/>
              <a:cs typeface="Calibri (MS)"/>
              <a:sym typeface="Calibri (MS)"/>
            </a:endParaRPr>
          </a:p>
          <a:p>
            <a:pPr marL="542921" lvl="1" indent="-271460" algn="l">
              <a:lnSpc>
                <a:spcPts val="3239"/>
              </a:lnSpc>
              <a:buAutoNum type="arabicPeriod"/>
            </a:pPr>
            <a:r>
              <a:rPr lang="en-US" sz="2999">
                <a:solidFill>
                  <a:srgbClr val="000000"/>
                </a:solidFill>
                <a:latin typeface="Calibri (MS)"/>
                <a:ea typeface="Calibri (MS)"/>
                <a:cs typeface="Calibri (MS)"/>
                <a:sym typeface="Calibri (MS)"/>
              </a:rPr>
              <a:t>Disclosure submission</a:t>
            </a:r>
          </a:p>
          <a:p>
            <a:pPr marL="542921" lvl="1" indent="-271460" algn="l">
              <a:lnSpc>
                <a:spcPts val="3239"/>
              </a:lnSpc>
              <a:buAutoNum type="arabicPeriod"/>
            </a:pPr>
            <a:r>
              <a:rPr lang="en-US" sz="2999">
                <a:solidFill>
                  <a:srgbClr val="000000"/>
                </a:solidFill>
                <a:latin typeface="Calibri (MS)"/>
                <a:ea typeface="Calibri (MS)"/>
                <a:cs typeface="Calibri (MS)"/>
                <a:sym typeface="Calibri (MS)"/>
              </a:rPr>
              <a:t>RIC office reviews</a:t>
            </a:r>
          </a:p>
          <a:p>
            <a:pPr marL="542921" lvl="1" indent="-271460" algn="l">
              <a:lnSpc>
                <a:spcPts val="3239"/>
              </a:lnSpc>
              <a:buAutoNum type="arabicPeriod"/>
            </a:pPr>
            <a:r>
              <a:rPr lang="en-US" sz="2999">
                <a:solidFill>
                  <a:srgbClr val="000000"/>
                </a:solidFill>
                <a:latin typeface="Calibri (MS)"/>
                <a:ea typeface="Calibri (MS)"/>
                <a:cs typeface="Calibri (MS)"/>
                <a:sym typeface="Calibri (MS)"/>
              </a:rPr>
              <a:t>COI committee reviews</a:t>
            </a:r>
          </a:p>
          <a:p>
            <a:pPr marL="542921" lvl="1" indent="-271460" algn="l">
              <a:lnSpc>
                <a:spcPts val="3239"/>
              </a:lnSpc>
              <a:buAutoNum type="arabicPeriod"/>
            </a:pPr>
            <a:r>
              <a:rPr lang="en-US" sz="2999">
                <a:solidFill>
                  <a:srgbClr val="000000"/>
                </a:solidFill>
                <a:latin typeface="Calibri (MS)"/>
                <a:ea typeface="Calibri (MS)"/>
                <a:cs typeface="Calibri (MS)"/>
                <a:sym typeface="Calibri (MS)"/>
              </a:rPr>
              <a:t>Collaborate with researchers on their management plans</a:t>
            </a:r>
          </a:p>
          <a:p>
            <a:pPr marL="542921" lvl="1" indent="-271460" algn="l">
              <a:lnSpc>
                <a:spcPts val="3239"/>
              </a:lnSpc>
              <a:buAutoNum type="arabicPeriod"/>
            </a:pPr>
            <a:r>
              <a:rPr lang="en-US" sz="2999">
                <a:solidFill>
                  <a:srgbClr val="000000"/>
                </a:solidFill>
                <a:latin typeface="Calibri (MS)"/>
                <a:ea typeface="Calibri (MS)"/>
                <a:cs typeface="Calibri (MS)"/>
                <a:sym typeface="Calibri (MS)"/>
              </a:rPr>
              <a:t>Execute the management plan</a:t>
            </a:r>
          </a:p>
          <a:p>
            <a:pPr marL="542925" lvl="1" indent="-271462" algn="l">
              <a:lnSpc>
                <a:spcPts val="3240"/>
              </a:lnSpc>
            </a:pPr>
            <a:endParaRPr lang="en-US" sz="2999">
              <a:solidFill>
                <a:srgbClr val="000000"/>
              </a:solidFill>
              <a:latin typeface="Calibri (MS)"/>
              <a:ea typeface="Calibri (MS)"/>
              <a:cs typeface="Calibri (MS)"/>
              <a:sym typeface="Calibri (MS)"/>
            </a:endParaRPr>
          </a:p>
        </p:txBody>
      </p:sp>
      <p:grpSp>
        <p:nvGrpSpPr>
          <p:cNvPr id="4" name="Group 4"/>
          <p:cNvGrpSpPr/>
          <p:nvPr/>
        </p:nvGrpSpPr>
        <p:grpSpPr>
          <a:xfrm>
            <a:off x="11042188" y="4032316"/>
            <a:ext cx="6217112" cy="4889317"/>
            <a:chOff x="0" y="0"/>
            <a:chExt cx="8289483" cy="6519089"/>
          </a:xfrm>
        </p:grpSpPr>
        <p:grpSp>
          <p:nvGrpSpPr>
            <p:cNvPr id="5" name="Group 5"/>
            <p:cNvGrpSpPr/>
            <p:nvPr/>
          </p:nvGrpSpPr>
          <p:grpSpPr>
            <a:xfrm>
              <a:off x="0" y="0"/>
              <a:ext cx="8289483" cy="6115796"/>
              <a:chOff x="0" y="0"/>
              <a:chExt cx="6983258" cy="5152092"/>
            </a:xfrm>
          </p:grpSpPr>
          <p:sp>
            <p:nvSpPr>
              <p:cNvPr id="6" name="Freeform 6" descr="A picture containing whiteboard  Description automatically generated"/>
              <p:cNvSpPr/>
              <p:nvPr/>
            </p:nvSpPr>
            <p:spPr>
              <a:xfrm>
                <a:off x="0" y="0"/>
                <a:ext cx="6983222" cy="5152136"/>
              </a:xfrm>
              <a:custGeom>
                <a:avLst/>
                <a:gdLst/>
                <a:ahLst/>
                <a:cxnLst/>
                <a:rect l="l" t="t" r="r" b="b"/>
                <a:pathLst>
                  <a:path w="6983222" h="5152136">
                    <a:moveTo>
                      <a:pt x="0" y="0"/>
                    </a:moveTo>
                    <a:lnTo>
                      <a:pt x="6983222" y="0"/>
                    </a:lnTo>
                    <a:lnTo>
                      <a:pt x="6983222" y="5152136"/>
                    </a:lnTo>
                    <a:lnTo>
                      <a:pt x="0" y="5152136"/>
                    </a:lnTo>
                    <a:lnTo>
                      <a:pt x="0" y="0"/>
                    </a:lnTo>
                    <a:close/>
                  </a:path>
                </a:pathLst>
              </a:custGeom>
              <a:blipFill>
                <a:blip r:embed="rId2"/>
                <a:stretch>
                  <a:fillRect l="-4740" t="-4740"/>
                </a:stretch>
              </a:blipFill>
            </p:spPr>
            <p:txBody>
              <a:bodyPr/>
              <a:lstStyle/>
              <a:p>
                <a:endParaRPr lang="en-US"/>
              </a:p>
            </p:txBody>
          </p:sp>
        </p:grpSp>
        <p:sp>
          <p:nvSpPr>
            <p:cNvPr id="7" name="TextBox 7"/>
            <p:cNvSpPr txBox="1"/>
            <p:nvPr/>
          </p:nvSpPr>
          <p:spPr>
            <a:xfrm>
              <a:off x="594983" y="6087221"/>
              <a:ext cx="7099517" cy="431868"/>
            </a:xfrm>
            <a:prstGeom prst="rect">
              <a:avLst/>
            </a:prstGeom>
          </p:spPr>
          <p:txBody>
            <a:bodyPr lIns="0" tIns="0" rIns="0" bIns="0" rtlCol="0" anchor="t">
              <a:spAutoFit/>
            </a:bodyPr>
            <a:lstStyle/>
            <a:p>
              <a:pPr algn="l">
                <a:lnSpc>
                  <a:spcPts val="1923"/>
                </a:lnSpc>
              </a:pPr>
              <a:r>
                <a:rPr lang="en-US" sz="1602" u="sng">
                  <a:solidFill>
                    <a:srgbClr val="0563C1"/>
                  </a:solidFill>
                  <a:latin typeface="Calibri (MS)"/>
                  <a:ea typeface="Calibri (MS)"/>
                  <a:cs typeface="Calibri (MS)"/>
                  <a:sym typeface="Calibri (MS)"/>
                  <a:hlinkClick r:id="rId3" tooltip="https://lacliniquewp.com/checklist-wordpress/"/>
                </a:rPr>
                <a:t>This Photo</a:t>
              </a:r>
              <a:r>
                <a:rPr lang="en-US" sz="1602">
                  <a:solidFill>
                    <a:srgbClr val="000000"/>
                  </a:solidFill>
                  <a:latin typeface="Calibri (MS)"/>
                  <a:ea typeface="Calibri (MS)"/>
                  <a:cs typeface="Calibri (MS)"/>
                  <a:sym typeface="Calibri (MS)"/>
                </a:rPr>
                <a:t> by Unknown Author is licensed under </a:t>
              </a:r>
              <a:r>
                <a:rPr lang="en-US" sz="1602" u="sng">
                  <a:solidFill>
                    <a:srgbClr val="0563C1"/>
                  </a:solidFill>
                  <a:latin typeface="Calibri (MS)"/>
                  <a:ea typeface="Calibri (MS)"/>
                  <a:cs typeface="Calibri (MS)"/>
                  <a:sym typeface="Calibri (MS)"/>
                  <a:hlinkClick r:id="rId4" tooltip="https://creativecommons.org/licenses/by-nc-sa/3.0/"/>
                </a:rPr>
                <a:t>CC BY-SA-NC</a:t>
              </a:r>
            </a:p>
          </p:txBody>
        </p:sp>
      </p:grpSp>
      <p:grpSp>
        <p:nvGrpSpPr>
          <p:cNvPr id="8" name="Group 8"/>
          <p:cNvGrpSpPr/>
          <p:nvPr/>
        </p:nvGrpSpPr>
        <p:grpSpPr>
          <a:xfrm>
            <a:off x="15864846" y="0"/>
            <a:ext cx="2423154" cy="2423154"/>
            <a:chOff x="0" y="0"/>
            <a:chExt cx="3230872" cy="3230872"/>
          </a:xfrm>
        </p:grpSpPr>
        <p:sp>
          <p:nvSpPr>
            <p:cNvPr id="9" name="Freeform 9"/>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5"/>
              <a:stretch>
                <a:fillRect/>
              </a:stretch>
            </a:blipFill>
          </p:spPr>
          <p:txBody>
            <a:bodyPr/>
            <a:lstStyle/>
            <a:p>
              <a:endParaRPr lang="en-US"/>
            </a:p>
          </p:txBody>
        </p:sp>
      </p:grpSp>
      <p:pic>
        <p:nvPicPr>
          <p:cNvPr id="10" name="Picture 10"/>
          <p:cNvPicPr>
            <a:picLocks noChangeAspect="1"/>
          </p:cNvPicPr>
          <p:nvPr/>
        </p:nvPicPr>
        <p:blipFill>
          <a:blip r:embed="rId6"/>
          <a:stretch>
            <a:fillRect/>
          </a:stretch>
        </p:blipFill>
        <p:spPr>
          <a:xfrm>
            <a:off x="818110" y="7658096"/>
            <a:ext cx="2527074" cy="2527074"/>
          </a:xfrm>
          <a:prstGeom prst="rect">
            <a:avLst/>
          </a:prstGeom>
        </p:spPr>
      </p:pic>
      <p:sp>
        <p:nvSpPr>
          <p:cNvPr id="11" name="TextBox 11"/>
          <p:cNvSpPr txBox="1"/>
          <p:nvPr/>
        </p:nvSpPr>
        <p:spPr>
          <a:xfrm>
            <a:off x="3134595" y="9530715"/>
            <a:ext cx="2486323" cy="443865"/>
          </a:xfrm>
          <a:prstGeom prst="rect">
            <a:avLst/>
          </a:prstGeom>
        </p:spPr>
        <p:txBody>
          <a:bodyPr lIns="0" tIns="0" rIns="0" bIns="0" rtlCol="0" anchor="t">
            <a:spAutoFit/>
          </a:bodyPr>
          <a:lstStyle/>
          <a:p>
            <a:pPr algn="ctr">
              <a:lnSpc>
                <a:spcPts val="3359"/>
              </a:lnSpc>
            </a:pPr>
            <a:r>
              <a:rPr lang="en-US" sz="2400" b="1">
                <a:solidFill>
                  <a:srgbClr val="000000"/>
                </a:solidFill>
                <a:latin typeface="Calibri (MS) Bold"/>
                <a:ea typeface="Calibri (MS) Bold"/>
                <a:cs typeface="Calibri (MS) Bold"/>
                <a:sym typeface="Calibri (MS) Bold"/>
              </a:rPr>
              <a:t>Submit a Disclosure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707764"/>
            <a:ext cx="7788729" cy="1594318"/>
            <a:chOff x="0" y="0"/>
            <a:chExt cx="10384972" cy="2125758"/>
          </a:xfrm>
        </p:grpSpPr>
        <p:sp>
          <p:nvSpPr>
            <p:cNvPr id="3" name="Freeform 3"/>
            <p:cNvSpPr/>
            <p:nvPr/>
          </p:nvSpPr>
          <p:spPr>
            <a:xfrm>
              <a:off x="0" y="0"/>
              <a:ext cx="10384917" cy="2125726"/>
            </a:xfrm>
            <a:custGeom>
              <a:avLst/>
              <a:gdLst/>
              <a:ahLst/>
              <a:cxnLst/>
              <a:rect l="l" t="t" r="r" b="b"/>
              <a:pathLst>
                <a:path w="10384917" h="2125726">
                  <a:moveTo>
                    <a:pt x="0" y="0"/>
                  </a:moveTo>
                  <a:lnTo>
                    <a:pt x="10384917" y="0"/>
                  </a:lnTo>
                  <a:lnTo>
                    <a:pt x="10384917" y="2125726"/>
                  </a:lnTo>
                  <a:lnTo>
                    <a:pt x="0" y="2125726"/>
                  </a:lnTo>
                  <a:lnTo>
                    <a:pt x="0" y="0"/>
                  </a:lnTo>
                  <a:close/>
                </a:path>
              </a:pathLst>
            </a:custGeom>
            <a:blipFill>
              <a:blip r:embed="rId2"/>
              <a:stretch>
                <a:fillRect b="-1"/>
              </a:stretch>
            </a:blipFill>
          </p:spPr>
          <p:txBody>
            <a:bodyPr/>
            <a:lstStyle/>
            <a:p>
              <a:endParaRPr lang="en-US"/>
            </a:p>
          </p:txBody>
        </p:sp>
      </p:grpSp>
      <p:grpSp>
        <p:nvGrpSpPr>
          <p:cNvPr id="4" name="Group 4"/>
          <p:cNvGrpSpPr/>
          <p:nvPr/>
        </p:nvGrpSpPr>
        <p:grpSpPr>
          <a:xfrm>
            <a:off x="1028700" y="5330147"/>
            <a:ext cx="7089651" cy="4344252"/>
            <a:chOff x="0" y="0"/>
            <a:chExt cx="9452868" cy="5792336"/>
          </a:xfrm>
        </p:grpSpPr>
        <p:sp>
          <p:nvSpPr>
            <p:cNvPr id="5" name="Freeform 5"/>
            <p:cNvSpPr/>
            <p:nvPr/>
          </p:nvSpPr>
          <p:spPr>
            <a:xfrm>
              <a:off x="0" y="0"/>
              <a:ext cx="9452864" cy="5792343"/>
            </a:xfrm>
            <a:custGeom>
              <a:avLst/>
              <a:gdLst/>
              <a:ahLst/>
              <a:cxnLst/>
              <a:rect l="l" t="t" r="r" b="b"/>
              <a:pathLst>
                <a:path w="9452864" h="5792343">
                  <a:moveTo>
                    <a:pt x="0" y="0"/>
                  </a:moveTo>
                  <a:lnTo>
                    <a:pt x="9452864" y="0"/>
                  </a:lnTo>
                  <a:lnTo>
                    <a:pt x="9452864" y="5792343"/>
                  </a:lnTo>
                  <a:lnTo>
                    <a:pt x="0" y="5792343"/>
                  </a:lnTo>
                  <a:lnTo>
                    <a:pt x="0" y="0"/>
                  </a:lnTo>
                  <a:close/>
                </a:path>
              </a:pathLst>
            </a:custGeom>
            <a:blipFill>
              <a:blip r:embed="rId3"/>
              <a:stretch>
                <a:fillRect/>
              </a:stretch>
            </a:blipFill>
          </p:spPr>
          <p:txBody>
            <a:bodyPr/>
            <a:lstStyle/>
            <a:p>
              <a:endParaRPr lang="en-US"/>
            </a:p>
          </p:txBody>
        </p:sp>
      </p:grpSp>
      <p:grpSp>
        <p:nvGrpSpPr>
          <p:cNvPr id="6" name="Group 6"/>
          <p:cNvGrpSpPr/>
          <p:nvPr/>
        </p:nvGrpSpPr>
        <p:grpSpPr>
          <a:xfrm>
            <a:off x="15864846" y="0"/>
            <a:ext cx="2423154" cy="2423154"/>
            <a:chOff x="0" y="0"/>
            <a:chExt cx="3230872" cy="3230872"/>
          </a:xfrm>
        </p:grpSpPr>
        <p:sp>
          <p:nvSpPr>
            <p:cNvPr id="7" name="Freeform 7"/>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4"/>
              <a:stretch>
                <a:fillRect/>
              </a:stretch>
            </a:blipFill>
          </p:spPr>
          <p:txBody>
            <a:bodyPr/>
            <a:lstStyle/>
            <a:p>
              <a:endParaRPr lang="en-US"/>
            </a:p>
          </p:txBody>
        </p:sp>
      </p:grpSp>
      <p:pic>
        <p:nvPicPr>
          <p:cNvPr id="8" name="Picture 8"/>
          <p:cNvPicPr>
            <a:picLocks noChangeAspect="1"/>
          </p:cNvPicPr>
          <p:nvPr/>
        </p:nvPicPr>
        <p:blipFill>
          <a:blip r:embed="rId5"/>
          <a:stretch>
            <a:fillRect/>
          </a:stretch>
        </p:blipFill>
        <p:spPr>
          <a:xfrm>
            <a:off x="15654256" y="7687510"/>
            <a:ext cx="2527074" cy="2527074"/>
          </a:xfrm>
          <a:prstGeom prst="rect">
            <a:avLst/>
          </a:prstGeom>
        </p:spPr>
      </p:pic>
      <p:sp>
        <p:nvSpPr>
          <p:cNvPr id="9" name="Freeform 9"/>
          <p:cNvSpPr/>
          <p:nvPr/>
        </p:nvSpPr>
        <p:spPr>
          <a:xfrm rot="7238926">
            <a:off x="9738860" y="3693942"/>
            <a:ext cx="1234163" cy="1906713"/>
          </a:xfrm>
          <a:custGeom>
            <a:avLst/>
            <a:gdLst/>
            <a:ahLst/>
            <a:cxnLst/>
            <a:rect l="l" t="t" r="r" b="b"/>
            <a:pathLst>
              <a:path w="1234163" h="1906713">
                <a:moveTo>
                  <a:pt x="0" y="0"/>
                </a:moveTo>
                <a:lnTo>
                  <a:pt x="1234164" y="0"/>
                </a:lnTo>
                <a:lnTo>
                  <a:pt x="1234164" y="1906714"/>
                </a:lnTo>
                <a:lnTo>
                  <a:pt x="0" y="19067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737232" y="677227"/>
            <a:ext cx="13032763" cy="769620"/>
          </a:xfrm>
          <a:prstGeom prst="rect">
            <a:avLst/>
          </a:prstGeom>
        </p:spPr>
        <p:txBody>
          <a:bodyPr lIns="0" tIns="0" rIns="0" bIns="0" rtlCol="0" anchor="t">
            <a:spAutoFit/>
          </a:bodyPr>
          <a:lstStyle/>
          <a:p>
            <a:pPr algn="l">
              <a:lnSpc>
                <a:spcPts val="5940"/>
              </a:lnSpc>
            </a:pPr>
            <a:r>
              <a:rPr lang="en-US" sz="5500">
                <a:solidFill>
                  <a:srgbClr val="004A24"/>
                </a:solidFill>
                <a:latin typeface="League Spartan"/>
                <a:ea typeface="League Spartan"/>
                <a:cs typeface="League Spartan"/>
                <a:sym typeface="League Spartan"/>
              </a:rPr>
              <a:t>COI Step-by-Step in Qualtrics</a:t>
            </a:r>
          </a:p>
        </p:txBody>
      </p:sp>
      <p:sp>
        <p:nvSpPr>
          <p:cNvPr id="11" name="TextBox 11"/>
          <p:cNvSpPr txBox="1"/>
          <p:nvPr/>
        </p:nvSpPr>
        <p:spPr>
          <a:xfrm>
            <a:off x="1028700" y="4425907"/>
            <a:ext cx="6581775" cy="647065"/>
          </a:xfrm>
          <a:prstGeom prst="rect">
            <a:avLst/>
          </a:prstGeom>
        </p:spPr>
        <p:txBody>
          <a:bodyPr lIns="0" tIns="0" rIns="0" bIns="0" rtlCol="0" anchor="t">
            <a:spAutoFit/>
          </a:bodyPr>
          <a:lstStyle/>
          <a:p>
            <a:pPr algn="ctr">
              <a:lnSpc>
                <a:spcPts val="4759"/>
              </a:lnSpc>
            </a:pPr>
            <a:r>
              <a:rPr lang="en-US" sz="3399">
                <a:solidFill>
                  <a:srgbClr val="000000"/>
                </a:solidFill>
                <a:latin typeface="Calibri (MS)"/>
                <a:ea typeface="Calibri (MS)"/>
                <a:cs typeface="Calibri (MS)"/>
                <a:sym typeface="Calibri (MS)"/>
              </a:rPr>
              <a:t>2. You will submit via Qualtrics survey</a:t>
            </a:r>
          </a:p>
        </p:txBody>
      </p:sp>
      <p:sp>
        <p:nvSpPr>
          <p:cNvPr id="12" name="TextBox 12"/>
          <p:cNvSpPr txBox="1"/>
          <p:nvPr/>
        </p:nvSpPr>
        <p:spPr>
          <a:xfrm>
            <a:off x="737232" y="2019300"/>
            <a:ext cx="13493348" cy="574196"/>
          </a:xfrm>
          <a:prstGeom prst="rect">
            <a:avLst/>
          </a:prstGeom>
        </p:spPr>
        <p:txBody>
          <a:bodyPr wrap="square" lIns="0" tIns="0" rIns="0" bIns="0" rtlCol="0" anchor="t">
            <a:spAutoFit/>
          </a:bodyPr>
          <a:lstStyle/>
          <a:p>
            <a:pPr marL="734059" lvl="1" indent="-367030" algn="ctr">
              <a:lnSpc>
                <a:spcPts val="4759"/>
              </a:lnSpc>
              <a:buAutoNum type="arabicPeriod"/>
            </a:pPr>
            <a:r>
              <a:rPr lang="en-US" sz="3399" dirty="0">
                <a:solidFill>
                  <a:srgbClr val="000000"/>
                </a:solidFill>
                <a:latin typeface="Canva Sans"/>
                <a:ea typeface="Canva Sans"/>
                <a:cs typeface="Canva Sans"/>
                <a:sym typeface="Canva Sans"/>
              </a:rPr>
              <a:t>On the UNT RIC COI website, click </a:t>
            </a:r>
            <a:r>
              <a:rPr lang="en-US" sz="3399" b="1" dirty="0">
                <a:solidFill>
                  <a:srgbClr val="000000"/>
                </a:solidFill>
                <a:latin typeface="Canva Sans Bold"/>
                <a:ea typeface="Canva Sans Bold"/>
                <a:cs typeface="Canva Sans Bold"/>
                <a:sym typeface="Canva Sans Bold"/>
              </a:rPr>
              <a:t>Submit a COI Disclosure.</a:t>
            </a:r>
          </a:p>
        </p:txBody>
      </p:sp>
      <p:sp>
        <p:nvSpPr>
          <p:cNvPr id="13" name="Freeform 13"/>
          <p:cNvSpPr/>
          <p:nvPr/>
        </p:nvSpPr>
        <p:spPr>
          <a:xfrm rot="6918793">
            <a:off x="11035252" y="4659398"/>
            <a:ext cx="1234163" cy="1906713"/>
          </a:xfrm>
          <a:custGeom>
            <a:avLst/>
            <a:gdLst/>
            <a:ahLst/>
            <a:cxnLst/>
            <a:rect l="l" t="t" r="r" b="b"/>
            <a:pathLst>
              <a:path w="1234163" h="1906713">
                <a:moveTo>
                  <a:pt x="0" y="0"/>
                </a:moveTo>
                <a:lnTo>
                  <a:pt x="1234164" y="0"/>
                </a:lnTo>
                <a:lnTo>
                  <a:pt x="1234164" y="1906713"/>
                </a:lnTo>
                <a:lnTo>
                  <a:pt x="0" y="19067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rot="7007736">
            <a:off x="12484327" y="5669645"/>
            <a:ext cx="1234163" cy="1906713"/>
          </a:xfrm>
          <a:custGeom>
            <a:avLst/>
            <a:gdLst/>
            <a:ahLst/>
            <a:cxnLst/>
            <a:rect l="l" t="t" r="r" b="b"/>
            <a:pathLst>
              <a:path w="1234163" h="1906713">
                <a:moveTo>
                  <a:pt x="0" y="0"/>
                </a:moveTo>
                <a:lnTo>
                  <a:pt x="1234164" y="0"/>
                </a:lnTo>
                <a:lnTo>
                  <a:pt x="1234164" y="1906713"/>
                </a:lnTo>
                <a:lnTo>
                  <a:pt x="0" y="19067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7496206">
            <a:off x="13895325" y="6721480"/>
            <a:ext cx="1234163" cy="1906713"/>
          </a:xfrm>
          <a:custGeom>
            <a:avLst/>
            <a:gdLst/>
            <a:ahLst/>
            <a:cxnLst/>
            <a:rect l="l" t="t" r="r" b="b"/>
            <a:pathLst>
              <a:path w="1234163" h="1906713">
                <a:moveTo>
                  <a:pt x="0" y="0"/>
                </a:moveTo>
                <a:lnTo>
                  <a:pt x="1234163" y="0"/>
                </a:lnTo>
                <a:lnTo>
                  <a:pt x="1234163" y="1906713"/>
                </a:lnTo>
                <a:lnTo>
                  <a:pt x="0" y="19067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95375"/>
            <a:ext cx="11909289" cy="769620"/>
          </a:xfrm>
          <a:prstGeom prst="rect">
            <a:avLst/>
          </a:prstGeom>
        </p:spPr>
        <p:txBody>
          <a:bodyPr lIns="0" tIns="0" rIns="0" bIns="0" rtlCol="0" anchor="t">
            <a:spAutoFit/>
          </a:bodyPr>
          <a:lstStyle/>
          <a:p>
            <a:pPr algn="l">
              <a:lnSpc>
                <a:spcPts val="5939"/>
              </a:lnSpc>
            </a:pPr>
            <a:r>
              <a:rPr lang="en-US" sz="5499">
                <a:solidFill>
                  <a:srgbClr val="004A24"/>
                </a:solidFill>
                <a:latin typeface="League Spartan"/>
                <a:ea typeface="League Spartan"/>
                <a:cs typeface="League Spartan"/>
                <a:sym typeface="League Spartan"/>
              </a:rPr>
              <a:t>PAPPG 24-1 MFTRP Certification</a:t>
            </a:r>
          </a:p>
        </p:txBody>
      </p:sp>
      <p:sp>
        <p:nvSpPr>
          <p:cNvPr id="3" name="TextBox 3"/>
          <p:cNvSpPr txBox="1"/>
          <p:nvPr/>
        </p:nvSpPr>
        <p:spPr>
          <a:xfrm>
            <a:off x="1028700" y="2594338"/>
            <a:ext cx="15104322" cy="6268212"/>
          </a:xfrm>
          <a:prstGeom prst="rect">
            <a:avLst/>
          </a:prstGeom>
        </p:spPr>
        <p:txBody>
          <a:bodyPr lIns="0" tIns="0" rIns="0" bIns="0" rtlCol="0" anchor="t">
            <a:spAutoFit/>
          </a:bodyPr>
          <a:lstStyle/>
          <a:p>
            <a:pPr algn="l">
              <a:lnSpc>
                <a:spcPts val="4103"/>
              </a:lnSpc>
            </a:pPr>
            <a:endParaRPr/>
          </a:p>
          <a:p>
            <a:pPr marL="687704" lvl="1" indent="-343852" algn="l">
              <a:lnSpc>
                <a:spcPts val="4103"/>
              </a:lnSpc>
              <a:buFont typeface="Arial"/>
              <a:buChar char="•"/>
            </a:pPr>
            <a:r>
              <a:rPr lang="en-US" sz="3799">
                <a:solidFill>
                  <a:srgbClr val="000000"/>
                </a:solidFill>
                <a:latin typeface="Calibri (MS)"/>
                <a:ea typeface="Calibri (MS)"/>
                <a:cs typeface="Calibri (MS)"/>
                <a:sym typeface="Calibri (MS)"/>
              </a:rPr>
              <a:t>On February 19ᵗʰ, the NSF officially released the Proposal &amp; Award Policies &amp; Procedures Guide 24-1. </a:t>
            </a:r>
          </a:p>
          <a:p>
            <a:pPr marL="687704" lvl="1" indent="-343852" algn="l">
              <a:lnSpc>
                <a:spcPts val="4103"/>
              </a:lnSpc>
            </a:pPr>
            <a:endParaRPr lang="en-US" sz="3799">
              <a:solidFill>
                <a:srgbClr val="000000"/>
              </a:solidFill>
              <a:latin typeface="Calibri (MS)"/>
              <a:ea typeface="Calibri (MS)"/>
              <a:cs typeface="Calibri (MS)"/>
              <a:sym typeface="Calibri (MS)"/>
            </a:endParaRPr>
          </a:p>
          <a:p>
            <a:pPr marL="687704" lvl="1" indent="-343852" algn="l">
              <a:lnSpc>
                <a:spcPts val="4103"/>
              </a:lnSpc>
              <a:buFont typeface="Arial"/>
              <a:buChar char="•"/>
            </a:pPr>
            <a:r>
              <a:rPr lang="en-US" sz="3799">
                <a:solidFill>
                  <a:srgbClr val="000000"/>
                </a:solidFill>
                <a:latin typeface="Calibri (MS)"/>
                <a:ea typeface="Calibri (MS)"/>
                <a:cs typeface="Calibri (MS)"/>
                <a:sym typeface="Calibri (MS)"/>
              </a:rPr>
              <a:t>It went into effect on May 20, 2024</a:t>
            </a:r>
          </a:p>
          <a:p>
            <a:pPr marL="687704" lvl="1" indent="-343852" algn="l">
              <a:lnSpc>
                <a:spcPts val="4103"/>
              </a:lnSpc>
            </a:pPr>
            <a:endParaRPr lang="en-US" sz="3799">
              <a:solidFill>
                <a:srgbClr val="000000"/>
              </a:solidFill>
              <a:latin typeface="Calibri (MS)"/>
              <a:ea typeface="Calibri (MS)"/>
              <a:cs typeface="Calibri (MS)"/>
              <a:sym typeface="Calibri (MS)"/>
            </a:endParaRPr>
          </a:p>
          <a:p>
            <a:pPr marL="687704" lvl="1" indent="-343852" algn="l">
              <a:lnSpc>
                <a:spcPts val="4103"/>
              </a:lnSpc>
              <a:buFont typeface="Arial"/>
              <a:buChar char="•"/>
            </a:pPr>
            <a:r>
              <a:rPr lang="en-US" sz="3799">
                <a:solidFill>
                  <a:srgbClr val="000000"/>
                </a:solidFill>
                <a:latin typeface="Calibri (MS)"/>
                <a:ea typeface="Calibri (MS)"/>
                <a:cs typeface="Calibri (MS)"/>
                <a:sym typeface="Calibri (MS)"/>
              </a:rPr>
              <a:t>In anticipation, our office added a question about Malign Foreign Talent Recruitment Program on January 1, 2024</a:t>
            </a:r>
          </a:p>
          <a:p>
            <a:pPr marL="687704" lvl="1" indent="-343852" algn="l">
              <a:lnSpc>
                <a:spcPts val="4103"/>
              </a:lnSpc>
            </a:pPr>
            <a:endParaRPr lang="en-US" sz="3799">
              <a:solidFill>
                <a:srgbClr val="000000"/>
              </a:solidFill>
              <a:latin typeface="Calibri (MS)"/>
              <a:ea typeface="Calibri (MS)"/>
              <a:cs typeface="Calibri (MS)"/>
              <a:sym typeface="Calibri (MS)"/>
            </a:endParaRPr>
          </a:p>
          <a:p>
            <a:pPr marL="687704" lvl="1" indent="-343852" algn="l">
              <a:lnSpc>
                <a:spcPts val="4103"/>
              </a:lnSpc>
              <a:buFont typeface="Arial"/>
              <a:buChar char="•"/>
            </a:pPr>
            <a:r>
              <a:rPr lang="en-US" sz="3799">
                <a:solidFill>
                  <a:srgbClr val="000000"/>
                </a:solidFill>
                <a:latin typeface="Calibri (MS)"/>
                <a:ea typeface="Calibri (MS)"/>
                <a:cs typeface="Calibri (MS)"/>
                <a:sym typeface="Calibri (MS)"/>
              </a:rPr>
              <a:t>Prohibition of participation in a MFTRP is now part of </a:t>
            </a:r>
            <a:r>
              <a:rPr lang="en-US" sz="3799" u="sng">
                <a:solidFill>
                  <a:srgbClr val="000000"/>
                </a:solidFill>
                <a:latin typeface="Calibri (MS)"/>
                <a:ea typeface="Calibri (MS)"/>
                <a:cs typeface="Calibri (MS)"/>
                <a:sym typeface="Calibri (MS)"/>
                <a:hlinkClick r:id="rId2" tooltip="https://policy.unt.edu/policy/13-005"/>
              </a:rPr>
              <a:t>UNT COI Policy</a:t>
            </a:r>
            <a:r>
              <a:rPr lang="en-US" sz="3799" u="sng">
                <a:solidFill>
                  <a:srgbClr val="000000"/>
                </a:solidFill>
                <a:latin typeface="Calibri (MS)"/>
                <a:ea typeface="Calibri (MS)"/>
                <a:cs typeface="Calibri (MS)"/>
                <a:sym typeface="Calibri (MS)"/>
              </a:rPr>
              <a:t> 13.005</a:t>
            </a:r>
          </a:p>
          <a:p>
            <a:pPr marL="687704" lvl="1" indent="-343852" algn="l">
              <a:lnSpc>
                <a:spcPts val="4103"/>
              </a:lnSpc>
            </a:pPr>
            <a:endParaRPr lang="en-US" sz="3799" u="sng">
              <a:solidFill>
                <a:srgbClr val="000000"/>
              </a:solidFill>
              <a:latin typeface="Calibri (MS)"/>
              <a:ea typeface="Calibri (MS)"/>
              <a:cs typeface="Calibri (MS)"/>
              <a:sym typeface="Calibri (MS)"/>
            </a:endParaRPr>
          </a:p>
        </p:txBody>
      </p:sp>
      <p:grpSp>
        <p:nvGrpSpPr>
          <p:cNvPr id="4" name="Group 4"/>
          <p:cNvGrpSpPr/>
          <p:nvPr/>
        </p:nvGrpSpPr>
        <p:grpSpPr>
          <a:xfrm>
            <a:off x="15864846" y="0"/>
            <a:ext cx="2423154" cy="2423154"/>
            <a:chOff x="0" y="0"/>
            <a:chExt cx="3230872" cy="3230872"/>
          </a:xfrm>
        </p:grpSpPr>
        <p:sp>
          <p:nvSpPr>
            <p:cNvPr id="5" name="Freeform 5"/>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3"/>
              <a:stretch>
                <a:fillRect/>
              </a:stretch>
            </a:blipFill>
          </p:spPr>
          <p:txBody>
            <a:bodyPr/>
            <a:lstStyle/>
            <a:p>
              <a:endParaRPr 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95375"/>
            <a:ext cx="8410408" cy="1522095"/>
          </a:xfrm>
          <a:prstGeom prst="rect">
            <a:avLst/>
          </a:prstGeom>
        </p:spPr>
        <p:txBody>
          <a:bodyPr lIns="0" tIns="0" rIns="0" bIns="0" rtlCol="0" anchor="t">
            <a:spAutoFit/>
          </a:bodyPr>
          <a:lstStyle/>
          <a:p>
            <a:pPr algn="l">
              <a:lnSpc>
                <a:spcPts val="5939"/>
              </a:lnSpc>
            </a:pPr>
            <a:r>
              <a:rPr lang="en-US" sz="5499">
                <a:solidFill>
                  <a:srgbClr val="004A24"/>
                </a:solidFill>
                <a:latin typeface="League Spartan"/>
                <a:ea typeface="League Spartan"/>
                <a:cs typeface="League Spartan"/>
                <a:sym typeface="League Spartan"/>
              </a:rPr>
              <a:t>Malign Foreign Talent Recruitment Program</a:t>
            </a:r>
          </a:p>
        </p:txBody>
      </p:sp>
      <p:sp>
        <p:nvSpPr>
          <p:cNvPr id="3" name="TextBox 3"/>
          <p:cNvSpPr txBox="1"/>
          <p:nvPr/>
        </p:nvSpPr>
        <p:spPr>
          <a:xfrm>
            <a:off x="1028700" y="2943757"/>
            <a:ext cx="16230600" cy="6659118"/>
          </a:xfrm>
          <a:prstGeom prst="rect">
            <a:avLst/>
          </a:prstGeom>
        </p:spPr>
        <p:txBody>
          <a:bodyPr lIns="0" tIns="0" rIns="0" bIns="0" rtlCol="0" anchor="t">
            <a:spAutoFit/>
          </a:bodyPr>
          <a:lstStyle/>
          <a:p>
            <a:pPr algn="l">
              <a:lnSpc>
                <a:spcPts val="3455"/>
              </a:lnSpc>
            </a:pPr>
            <a:r>
              <a:rPr lang="en-US" sz="3199">
                <a:solidFill>
                  <a:srgbClr val="000000"/>
                </a:solidFill>
                <a:latin typeface="Calibri (MS)"/>
                <a:ea typeface="Calibri (MS)"/>
                <a:cs typeface="Calibri (MS)"/>
                <a:sym typeface="Calibri (MS)"/>
              </a:rPr>
              <a:t>A </a:t>
            </a:r>
            <a:r>
              <a:rPr lang="en-US" sz="3199" b="1">
                <a:solidFill>
                  <a:srgbClr val="000000"/>
                </a:solidFill>
                <a:latin typeface="Calibri (MS) Bold"/>
                <a:ea typeface="Calibri (MS) Bold"/>
                <a:cs typeface="Calibri (MS) Bold"/>
                <a:sym typeface="Calibri (MS) Bold"/>
              </a:rPr>
              <a:t>Foreign/international talent recruitment program (FGTRP) </a:t>
            </a:r>
            <a:r>
              <a:rPr lang="en-US" sz="3199">
                <a:solidFill>
                  <a:srgbClr val="000000"/>
                </a:solidFill>
                <a:latin typeface="Calibri (MS)"/>
                <a:ea typeface="Calibri (MS)"/>
                <a:cs typeface="Calibri (MS)"/>
                <a:sym typeface="Calibri (MS)"/>
              </a:rPr>
              <a:t>is an effort organized, managed, or funded by a foreign government, or a foreign government instrumentality or entity, to recruit science and technology professionals or students (regardless of citizenship, national origin, or full-/part-time status).</a:t>
            </a:r>
          </a:p>
          <a:p>
            <a:pPr algn="l">
              <a:lnSpc>
                <a:spcPts val="3455"/>
              </a:lnSpc>
            </a:pPr>
            <a:endParaRPr lang="en-US" sz="3199">
              <a:solidFill>
                <a:srgbClr val="000000"/>
              </a:solidFill>
              <a:latin typeface="Calibri (MS)"/>
              <a:ea typeface="Calibri (MS)"/>
              <a:cs typeface="Calibri (MS)"/>
              <a:sym typeface="Calibri (MS)"/>
            </a:endParaRPr>
          </a:p>
          <a:p>
            <a:pPr marL="579119" lvl="1" indent="-289560" algn="l">
              <a:lnSpc>
                <a:spcPts val="3455"/>
              </a:lnSpc>
              <a:buFont typeface="Arial"/>
              <a:buChar char="•"/>
            </a:pPr>
            <a:r>
              <a:rPr lang="en-US" sz="3199">
                <a:solidFill>
                  <a:srgbClr val="000000"/>
                </a:solidFill>
                <a:latin typeface="Calibri (MS)"/>
                <a:ea typeface="Calibri (MS)"/>
                <a:cs typeface="Calibri (MS)"/>
                <a:sym typeface="Calibri (MS)"/>
              </a:rPr>
              <a:t>Incentivizing/compensating the FGTRP participant to relocate physically to a foreign country in order to import/acquire the proprietary technology, software, etc.;</a:t>
            </a:r>
          </a:p>
          <a:p>
            <a:pPr marL="579119" lvl="1" indent="-289560" algn="l">
              <a:lnSpc>
                <a:spcPts val="3455"/>
              </a:lnSpc>
              <a:buFont typeface="Arial"/>
              <a:buChar char="•"/>
            </a:pPr>
            <a:r>
              <a:rPr lang="en-US" sz="3199">
                <a:solidFill>
                  <a:srgbClr val="000000"/>
                </a:solidFill>
                <a:latin typeface="Calibri (MS)"/>
                <a:ea typeface="Calibri (MS)"/>
                <a:cs typeface="Calibri (MS)"/>
                <a:sym typeface="Calibri (MS)"/>
              </a:rPr>
              <a:t>Allowing for or encouraging the FGTRP participant to receive U.S. Federal research funds while concurrently working at and/or receiving compensation from a foreign institution for the same, or similar, work;</a:t>
            </a:r>
          </a:p>
          <a:p>
            <a:pPr marL="579119" lvl="1" indent="-289560" algn="l">
              <a:lnSpc>
                <a:spcPts val="3455"/>
              </a:lnSpc>
              <a:buFont typeface="Arial"/>
              <a:buChar char="•"/>
            </a:pPr>
            <a:r>
              <a:rPr lang="en-US" sz="3199">
                <a:solidFill>
                  <a:srgbClr val="000000"/>
                </a:solidFill>
                <a:latin typeface="Calibri (MS)"/>
                <a:ea typeface="Calibri (MS)"/>
                <a:cs typeface="Calibri (MS)"/>
                <a:sym typeface="Calibri (MS)"/>
              </a:rPr>
              <a:t>Directing FGTRP participants not to disclose their participation to United States entities;</a:t>
            </a:r>
          </a:p>
          <a:p>
            <a:pPr marL="579119" lvl="1" indent="-289560" algn="l">
              <a:lnSpc>
                <a:spcPts val="3455"/>
              </a:lnSpc>
              <a:buFont typeface="Arial"/>
              <a:buChar char="•"/>
            </a:pPr>
            <a:r>
              <a:rPr lang="en-US" sz="3199">
                <a:solidFill>
                  <a:srgbClr val="000000"/>
                </a:solidFill>
                <a:latin typeface="Calibri (MS)"/>
                <a:ea typeface="Calibri (MS)"/>
                <a:cs typeface="Calibri (MS)"/>
                <a:sym typeface="Calibri (MS)"/>
              </a:rPr>
              <a:t>Compelling FGTRP participants to enter into contracts that conflict with their responsibilities to UNT, or that are disallowed by UNT</a:t>
            </a:r>
          </a:p>
          <a:p>
            <a:pPr marL="579119" lvl="1" indent="-289560" algn="l">
              <a:lnSpc>
                <a:spcPts val="3455"/>
              </a:lnSpc>
            </a:pPr>
            <a:endParaRPr lang="en-US" sz="3199">
              <a:solidFill>
                <a:srgbClr val="000000"/>
              </a:solidFill>
              <a:latin typeface="Calibri (MS)"/>
              <a:ea typeface="Calibri (MS)"/>
              <a:cs typeface="Calibri (MS)"/>
              <a:sym typeface="Calibri (MS)"/>
            </a:endParaRPr>
          </a:p>
          <a:p>
            <a:pPr algn="l">
              <a:lnSpc>
                <a:spcPts val="3455"/>
              </a:lnSpc>
            </a:pPr>
            <a:r>
              <a:rPr lang="en-US" sz="3199" b="1">
                <a:solidFill>
                  <a:srgbClr val="000000"/>
                </a:solidFill>
                <a:latin typeface="Calibri (MS) Bold"/>
                <a:ea typeface="Calibri (MS) Bold"/>
                <a:cs typeface="Calibri (MS) Bold"/>
                <a:sym typeface="Calibri (MS) Bold"/>
              </a:rPr>
              <a:t>OFAC-sanctioned countries: Russia, Iran, China and North Korea</a:t>
            </a:r>
          </a:p>
        </p:txBody>
      </p:sp>
      <p:grpSp>
        <p:nvGrpSpPr>
          <p:cNvPr id="4" name="Group 4"/>
          <p:cNvGrpSpPr/>
          <p:nvPr/>
        </p:nvGrpSpPr>
        <p:grpSpPr>
          <a:xfrm>
            <a:off x="15864846" y="0"/>
            <a:ext cx="2423154" cy="2423154"/>
            <a:chOff x="0" y="0"/>
            <a:chExt cx="3230872" cy="3230872"/>
          </a:xfrm>
        </p:grpSpPr>
        <p:sp>
          <p:nvSpPr>
            <p:cNvPr id="5" name="Freeform 5"/>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2"/>
              <a:stretch>
                <a:fillRect/>
              </a:stretch>
            </a:blipFill>
          </p:spPr>
          <p:txBody>
            <a:bodyPr/>
            <a:lstStyle/>
            <a:p>
              <a:endParaRPr lang="en-US"/>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3040380"/>
            <a:ext cx="16047723" cy="6217920"/>
          </a:xfrm>
          <a:prstGeom prst="rect">
            <a:avLst/>
          </a:prstGeom>
        </p:spPr>
        <p:txBody>
          <a:bodyPr lIns="0" tIns="0" rIns="0" bIns="0" rtlCol="0" anchor="t">
            <a:spAutoFit/>
          </a:bodyPr>
          <a:lstStyle/>
          <a:p>
            <a:pPr algn="l">
              <a:lnSpc>
                <a:spcPts val="3240"/>
              </a:lnSpc>
            </a:pPr>
            <a:r>
              <a:rPr lang="en-US" sz="3000" b="1">
                <a:solidFill>
                  <a:srgbClr val="000000"/>
                </a:solidFill>
                <a:latin typeface="Calibri (MS) Bold"/>
                <a:ea typeface="Calibri (MS) Bold"/>
                <a:cs typeface="Calibri (MS) Bold"/>
                <a:sym typeface="Calibri (MS) Bold"/>
              </a:rPr>
              <a:t>Questions about:</a:t>
            </a:r>
          </a:p>
          <a:p>
            <a:pPr marL="542925" lvl="1" indent="-271462" algn="l">
              <a:lnSpc>
                <a:spcPts val="3240"/>
              </a:lnSpc>
              <a:buFont typeface="Arial"/>
              <a:buChar char="•"/>
            </a:pPr>
            <a:r>
              <a:rPr lang="en-US" sz="3000">
                <a:solidFill>
                  <a:srgbClr val="000000"/>
                </a:solidFill>
                <a:latin typeface="Calibri (MS)"/>
                <a:ea typeface="Calibri (MS)"/>
                <a:cs typeface="Calibri (MS)"/>
                <a:sym typeface="Calibri (MS)"/>
              </a:rPr>
              <a:t>paid or unpaid appointments, positions, or honors at an international academic institution</a:t>
            </a:r>
          </a:p>
          <a:p>
            <a:pPr marL="542925" lvl="1" indent="-271462" algn="l">
              <a:lnSpc>
                <a:spcPts val="3240"/>
              </a:lnSpc>
              <a:buFont typeface="Arial"/>
              <a:buChar char="•"/>
            </a:pPr>
            <a:r>
              <a:rPr lang="en-US" sz="3000">
                <a:solidFill>
                  <a:srgbClr val="000000"/>
                </a:solidFill>
                <a:latin typeface="Calibri (MS)"/>
                <a:ea typeface="Calibri (MS)"/>
                <a:cs typeface="Calibri (MS)"/>
                <a:sym typeface="Calibri (MS)"/>
              </a:rPr>
              <a:t>financial or in-kind support from an international entity (government, non-profit, academic) </a:t>
            </a:r>
          </a:p>
          <a:p>
            <a:pPr marL="542925" lvl="1" indent="-271462" algn="l">
              <a:lnSpc>
                <a:spcPts val="3240"/>
              </a:lnSpc>
              <a:buFont typeface="Arial"/>
              <a:buChar char="•"/>
            </a:pPr>
            <a:r>
              <a:rPr lang="en-US" sz="3000">
                <a:solidFill>
                  <a:srgbClr val="000000"/>
                </a:solidFill>
                <a:latin typeface="Calibri (MS)"/>
                <a:ea typeface="Calibri (MS)"/>
                <a:cs typeface="Calibri (MS)"/>
                <a:sym typeface="Calibri (MS)"/>
              </a:rPr>
              <a:t>international collaborators</a:t>
            </a:r>
          </a:p>
          <a:p>
            <a:pPr marL="542925" lvl="1" indent="-271462" algn="l">
              <a:lnSpc>
                <a:spcPts val="3240"/>
              </a:lnSpc>
              <a:buFont typeface="Arial"/>
              <a:buChar char="•"/>
            </a:pPr>
            <a:r>
              <a:rPr lang="en-US" sz="3000">
                <a:solidFill>
                  <a:srgbClr val="000000"/>
                </a:solidFill>
                <a:latin typeface="Calibri (MS)"/>
                <a:ea typeface="Calibri (MS)"/>
                <a:cs typeface="Calibri (MS)"/>
                <a:sym typeface="Calibri (MS)"/>
              </a:rPr>
              <a:t>travel (past year) or upcoming travel that will be paid for or reimbursed by an international entity </a:t>
            </a:r>
          </a:p>
          <a:p>
            <a:pPr marL="542925" lvl="1" indent="-271462" algn="l">
              <a:lnSpc>
                <a:spcPts val="3240"/>
              </a:lnSpc>
            </a:pPr>
            <a:endParaRPr lang="en-US" sz="3000">
              <a:solidFill>
                <a:srgbClr val="000000"/>
              </a:solidFill>
              <a:latin typeface="Calibri (MS)"/>
              <a:ea typeface="Calibri (MS)"/>
              <a:cs typeface="Calibri (MS)"/>
              <a:sym typeface="Calibri (MS)"/>
            </a:endParaRPr>
          </a:p>
          <a:p>
            <a:pPr algn="l">
              <a:lnSpc>
                <a:spcPts val="3240"/>
              </a:lnSpc>
            </a:pPr>
            <a:r>
              <a:rPr lang="en-US" sz="3000" b="1">
                <a:solidFill>
                  <a:srgbClr val="000000"/>
                </a:solidFill>
                <a:latin typeface="Calibri (MS) Bold"/>
                <a:ea typeface="Calibri (MS) Bold"/>
                <a:cs typeface="Calibri (MS) Bold"/>
                <a:sym typeface="Calibri (MS) Bold"/>
              </a:rPr>
              <a:t>What is done with this information?</a:t>
            </a:r>
          </a:p>
          <a:p>
            <a:pPr algn="l">
              <a:lnSpc>
                <a:spcPts val="3240"/>
              </a:lnSpc>
            </a:pPr>
            <a:endParaRPr lang="en-US" sz="3000" b="1">
              <a:solidFill>
                <a:srgbClr val="000000"/>
              </a:solidFill>
              <a:latin typeface="Calibri (MS) Bold"/>
              <a:ea typeface="Calibri (MS) Bold"/>
              <a:cs typeface="Calibri (MS) Bold"/>
              <a:sym typeface="Calibri (MS) Bold"/>
            </a:endParaRPr>
          </a:p>
          <a:p>
            <a:pPr marL="647700" lvl="1" indent="-323850" algn="l">
              <a:lnSpc>
                <a:spcPts val="3240"/>
              </a:lnSpc>
              <a:buFont typeface="Arial"/>
              <a:buChar char="•"/>
            </a:pPr>
            <a:r>
              <a:rPr lang="en-US" sz="3000">
                <a:solidFill>
                  <a:srgbClr val="000000"/>
                </a:solidFill>
                <a:latin typeface="Calibri (MS)"/>
                <a:ea typeface="Calibri (MS)"/>
                <a:cs typeface="Calibri (MS)"/>
                <a:sym typeface="Calibri (MS)"/>
              </a:rPr>
              <a:t>Restricted Party Screenings</a:t>
            </a:r>
          </a:p>
          <a:p>
            <a:pPr marL="647700" lvl="1" indent="-323850" algn="l">
              <a:lnSpc>
                <a:spcPts val="3240"/>
              </a:lnSpc>
              <a:buFont typeface="Arial"/>
              <a:buChar char="•"/>
            </a:pPr>
            <a:r>
              <a:rPr lang="en-US" sz="3000">
                <a:solidFill>
                  <a:srgbClr val="000000"/>
                </a:solidFill>
                <a:latin typeface="Calibri (MS)"/>
                <a:ea typeface="Calibri (MS)"/>
                <a:cs typeface="Calibri (MS)"/>
                <a:sym typeface="Calibri (MS)"/>
              </a:rPr>
              <a:t>Dynamic screenings are run daily (If a collaborator/institution appears, our office will contact you)</a:t>
            </a:r>
          </a:p>
          <a:p>
            <a:pPr marL="647700" lvl="1" indent="-323850" algn="l">
              <a:lnSpc>
                <a:spcPts val="3240"/>
              </a:lnSpc>
              <a:buFont typeface="Arial"/>
              <a:buChar char="•"/>
            </a:pPr>
            <a:r>
              <a:rPr lang="en-US" sz="3000">
                <a:solidFill>
                  <a:srgbClr val="000000"/>
                </a:solidFill>
                <a:latin typeface="Calibri (MS)"/>
                <a:ea typeface="Calibri (MS)"/>
                <a:cs typeface="Calibri (MS)"/>
                <a:sym typeface="Calibri (MS)"/>
              </a:rPr>
              <a:t>Checking award/contract terms</a:t>
            </a:r>
          </a:p>
          <a:p>
            <a:pPr algn="l">
              <a:lnSpc>
                <a:spcPts val="3240"/>
              </a:lnSpc>
            </a:pPr>
            <a:endParaRPr lang="en-US" sz="3000">
              <a:solidFill>
                <a:srgbClr val="000000"/>
              </a:solidFill>
              <a:latin typeface="Calibri (MS)"/>
              <a:ea typeface="Calibri (MS)"/>
              <a:cs typeface="Calibri (MS)"/>
              <a:sym typeface="Calibri (MS)"/>
            </a:endParaRPr>
          </a:p>
          <a:p>
            <a:pPr algn="l">
              <a:lnSpc>
                <a:spcPts val="3240"/>
              </a:lnSpc>
            </a:pPr>
            <a:r>
              <a:rPr lang="en-US" sz="3000" b="1">
                <a:solidFill>
                  <a:srgbClr val="000000"/>
                </a:solidFill>
                <a:latin typeface="Calibri (MS) Bold"/>
                <a:ea typeface="Calibri (MS) Bold"/>
                <a:cs typeface="Calibri (MS) Bold"/>
                <a:sym typeface="Calibri (MS) Bold"/>
              </a:rPr>
              <a:t>Why is this being asked?</a:t>
            </a:r>
          </a:p>
          <a:p>
            <a:pPr marL="647700" lvl="1" indent="-323850" algn="l">
              <a:lnSpc>
                <a:spcPts val="3240"/>
              </a:lnSpc>
              <a:buFont typeface="Arial"/>
              <a:buChar char="•"/>
            </a:pPr>
            <a:r>
              <a:rPr lang="en-US" sz="3000">
                <a:solidFill>
                  <a:srgbClr val="000000"/>
                </a:solidFill>
                <a:latin typeface="Calibri (MS)"/>
                <a:ea typeface="Calibri (MS)"/>
                <a:cs typeface="Calibri (MS)"/>
                <a:sym typeface="Calibri (MS)"/>
              </a:rPr>
              <a:t>By including this information in the COI Disclosure form, we will no longer require the annual International Affiliations disclosure.</a:t>
            </a:r>
          </a:p>
        </p:txBody>
      </p:sp>
      <p:grpSp>
        <p:nvGrpSpPr>
          <p:cNvPr id="3" name="Group 3"/>
          <p:cNvGrpSpPr/>
          <p:nvPr/>
        </p:nvGrpSpPr>
        <p:grpSpPr>
          <a:xfrm>
            <a:off x="15864846" y="0"/>
            <a:ext cx="2423154" cy="2423154"/>
            <a:chOff x="0" y="0"/>
            <a:chExt cx="3230872" cy="3230872"/>
          </a:xfrm>
        </p:grpSpPr>
        <p:sp>
          <p:nvSpPr>
            <p:cNvPr id="4" name="Freeform 4"/>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2"/>
              <a:stretch>
                <a:fillRect/>
              </a:stretch>
            </a:blipFill>
          </p:spPr>
          <p:txBody>
            <a:bodyPr/>
            <a:lstStyle/>
            <a:p>
              <a:endParaRPr lang="en-US"/>
            </a:p>
          </p:txBody>
        </p:sp>
      </p:grpSp>
      <p:sp>
        <p:nvSpPr>
          <p:cNvPr id="5" name="Freeform 5"/>
          <p:cNvSpPr/>
          <p:nvPr/>
        </p:nvSpPr>
        <p:spPr>
          <a:xfrm>
            <a:off x="12309158" y="1408693"/>
            <a:ext cx="1766417" cy="1451673"/>
          </a:xfrm>
          <a:custGeom>
            <a:avLst/>
            <a:gdLst/>
            <a:ahLst/>
            <a:cxnLst/>
            <a:rect l="l" t="t" r="r" b="b"/>
            <a:pathLst>
              <a:path w="1766417" h="1451673">
                <a:moveTo>
                  <a:pt x="0" y="0"/>
                </a:moveTo>
                <a:lnTo>
                  <a:pt x="1766416" y="0"/>
                </a:lnTo>
                <a:lnTo>
                  <a:pt x="1766416" y="1451673"/>
                </a:lnTo>
                <a:lnTo>
                  <a:pt x="0" y="14516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1028700" y="1095375"/>
            <a:ext cx="11280458" cy="1522095"/>
          </a:xfrm>
          <a:prstGeom prst="rect">
            <a:avLst/>
          </a:prstGeom>
        </p:spPr>
        <p:txBody>
          <a:bodyPr lIns="0" tIns="0" rIns="0" bIns="0" rtlCol="0" anchor="t">
            <a:spAutoFit/>
          </a:bodyPr>
          <a:lstStyle/>
          <a:p>
            <a:pPr algn="l">
              <a:lnSpc>
                <a:spcPts val="5939"/>
              </a:lnSpc>
            </a:pPr>
            <a:r>
              <a:rPr lang="en-US" sz="5499">
                <a:solidFill>
                  <a:srgbClr val="004A24"/>
                </a:solidFill>
                <a:latin typeface="League Spartan"/>
                <a:ea typeface="League Spartan"/>
                <a:cs typeface="League Spartan"/>
                <a:sym typeface="League Spartan"/>
              </a:rPr>
              <a:t>What else is new on the COI Disclosure?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8652551" y="9325558"/>
            <a:ext cx="9635449" cy="961442"/>
            <a:chOff x="0" y="0"/>
            <a:chExt cx="2537732" cy="253219"/>
          </a:xfrm>
        </p:grpSpPr>
        <p:sp>
          <p:nvSpPr>
            <p:cNvPr id="3" name="Freeform 3"/>
            <p:cNvSpPr/>
            <p:nvPr/>
          </p:nvSpPr>
          <p:spPr>
            <a:xfrm>
              <a:off x="0" y="0"/>
              <a:ext cx="2537732" cy="253219"/>
            </a:xfrm>
            <a:custGeom>
              <a:avLst/>
              <a:gdLst/>
              <a:ahLst/>
              <a:cxnLst/>
              <a:rect l="l" t="t" r="r" b="b"/>
              <a:pathLst>
                <a:path w="2537732" h="253219">
                  <a:moveTo>
                    <a:pt x="0" y="0"/>
                  </a:moveTo>
                  <a:lnTo>
                    <a:pt x="2537732" y="0"/>
                  </a:lnTo>
                  <a:lnTo>
                    <a:pt x="2537732" y="253219"/>
                  </a:lnTo>
                  <a:lnTo>
                    <a:pt x="0" y="253219"/>
                  </a:lnTo>
                  <a:close/>
                </a:path>
              </a:pathLst>
            </a:custGeom>
            <a:solidFill>
              <a:srgbClr val="FFFFFF"/>
            </a:solidFill>
          </p:spPr>
          <p:txBody>
            <a:bodyPr/>
            <a:lstStyle/>
            <a:p>
              <a:endParaRPr lang="en-US"/>
            </a:p>
          </p:txBody>
        </p:sp>
        <p:sp>
          <p:nvSpPr>
            <p:cNvPr id="4" name="TextBox 4"/>
            <p:cNvSpPr txBox="1"/>
            <p:nvPr/>
          </p:nvSpPr>
          <p:spPr>
            <a:xfrm>
              <a:off x="0" y="-38100"/>
              <a:ext cx="2537732" cy="29131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3462502"/>
            <a:ext cx="9635449" cy="961442"/>
            <a:chOff x="0" y="0"/>
            <a:chExt cx="2537732" cy="253219"/>
          </a:xfrm>
        </p:grpSpPr>
        <p:sp>
          <p:nvSpPr>
            <p:cNvPr id="6" name="Freeform 6"/>
            <p:cNvSpPr/>
            <p:nvPr/>
          </p:nvSpPr>
          <p:spPr>
            <a:xfrm>
              <a:off x="0" y="0"/>
              <a:ext cx="2537732" cy="253219"/>
            </a:xfrm>
            <a:custGeom>
              <a:avLst/>
              <a:gdLst/>
              <a:ahLst/>
              <a:cxnLst/>
              <a:rect l="l" t="t" r="r" b="b"/>
              <a:pathLst>
                <a:path w="2537732" h="253219">
                  <a:moveTo>
                    <a:pt x="0" y="0"/>
                  </a:moveTo>
                  <a:lnTo>
                    <a:pt x="2537732" y="0"/>
                  </a:lnTo>
                  <a:lnTo>
                    <a:pt x="2537732" y="253219"/>
                  </a:lnTo>
                  <a:lnTo>
                    <a:pt x="0" y="253219"/>
                  </a:lnTo>
                  <a:close/>
                </a:path>
              </a:pathLst>
            </a:custGeom>
            <a:solidFill>
              <a:srgbClr val="FEFEFE"/>
            </a:solidFill>
          </p:spPr>
          <p:txBody>
            <a:bodyPr/>
            <a:lstStyle/>
            <a:p>
              <a:endParaRPr lang="en-US"/>
            </a:p>
          </p:txBody>
        </p:sp>
        <p:sp>
          <p:nvSpPr>
            <p:cNvPr id="7" name="TextBox 7"/>
            <p:cNvSpPr txBox="1"/>
            <p:nvPr/>
          </p:nvSpPr>
          <p:spPr>
            <a:xfrm>
              <a:off x="0" y="-38100"/>
              <a:ext cx="2537732" cy="291319"/>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0" y="4423944"/>
            <a:ext cx="11726112" cy="5863056"/>
            <a:chOff x="0" y="0"/>
            <a:chExt cx="812800" cy="406400"/>
          </a:xfrm>
        </p:grpSpPr>
        <p:sp>
          <p:nvSpPr>
            <p:cNvPr id="9" name="Freeform 9" descr="A person shaking hands with a person  Description automatically generated"/>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blipFill>
              <a:blip r:embed="rId2"/>
              <a:stretch>
                <a:fillRect t="-6097" b="-6097"/>
              </a:stretch>
            </a:blipFill>
          </p:spPr>
          <p:txBody>
            <a:bodyPr/>
            <a:lstStyle/>
            <a:p>
              <a:endParaRPr lang="en-US"/>
            </a:p>
          </p:txBody>
        </p:sp>
      </p:grpSp>
      <p:grpSp>
        <p:nvGrpSpPr>
          <p:cNvPr id="10" name="Group 10"/>
          <p:cNvGrpSpPr/>
          <p:nvPr/>
        </p:nvGrpSpPr>
        <p:grpSpPr>
          <a:xfrm rot="-2088381">
            <a:off x="6234676" y="5034634"/>
            <a:ext cx="7946576" cy="1601596"/>
            <a:chOff x="0" y="0"/>
            <a:chExt cx="3539030" cy="713275"/>
          </a:xfrm>
        </p:grpSpPr>
        <p:sp>
          <p:nvSpPr>
            <p:cNvPr id="11" name="Freeform 11"/>
            <p:cNvSpPr/>
            <p:nvPr/>
          </p:nvSpPr>
          <p:spPr>
            <a:xfrm>
              <a:off x="0" y="0"/>
              <a:ext cx="3539030" cy="713275"/>
            </a:xfrm>
            <a:custGeom>
              <a:avLst/>
              <a:gdLst/>
              <a:ahLst/>
              <a:cxnLst/>
              <a:rect l="l" t="t" r="r" b="b"/>
              <a:pathLst>
                <a:path w="3539030" h="713275">
                  <a:moveTo>
                    <a:pt x="203200" y="0"/>
                  </a:moveTo>
                  <a:lnTo>
                    <a:pt x="3539030" y="0"/>
                  </a:lnTo>
                  <a:lnTo>
                    <a:pt x="3335830" y="713275"/>
                  </a:lnTo>
                  <a:lnTo>
                    <a:pt x="0" y="713275"/>
                  </a:lnTo>
                  <a:lnTo>
                    <a:pt x="203200" y="0"/>
                  </a:lnTo>
                  <a:close/>
                </a:path>
              </a:pathLst>
            </a:custGeom>
            <a:solidFill>
              <a:srgbClr val="00A44E"/>
            </a:solidFill>
          </p:spPr>
          <p:txBody>
            <a:bodyPr/>
            <a:lstStyle/>
            <a:p>
              <a:endParaRPr lang="en-US"/>
            </a:p>
          </p:txBody>
        </p:sp>
        <p:sp>
          <p:nvSpPr>
            <p:cNvPr id="12" name="TextBox 12"/>
            <p:cNvSpPr txBox="1"/>
            <p:nvPr/>
          </p:nvSpPr>
          <p:spPr>
            <a:xfrm>
              <a:off x="101600" y="-38100"/>
              <a:ext cx="3335830" cy="75137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6869839" y="905009"/>
            <a:ext cx="14248619" cy="8476983"/>
            <a:chOff x="0" y="0"/>
            <a:chExt cx="1024652" cy="609600"/>
          </a:xfrm>
        </p:grpSpPr>
        <p:sp>
          <p:nvSpPr>
            <p:cNvPr id="14" name="Freeform 14"/>
            <p:cNvSpPr/>
            <p:nvPr/>
          </p:nvSpPr>
          <p:spPr>
            <a:xfrm>
              <a:off x="0" y="0"/>
              <a:ext cx="1024652" cy="609600"/>
            </a:xfrm>
            <a:custGeom>
              <a:avLst/>
              <a:gdLst/>
              <a:ahLst/>
              <a:cxnLst/>
              <a:rect l="l" t="t" r="r" b="b"/>
              <a:pathLst>
                <a:path w="1024652" h="609600">
                  <a:moveTo>
                    <a:pt x="821452" y="0"/>
                  </a:moveTo>
                  <a:lnTo>
                    <a:pt x="0" y="0"/>
                  </a:lnTo>
                  <a:lnTo>
                    <a:pt x="203200" y="609600"/>
                  </a:lnTo>
                  <a:lnTo>
                    <a:pt x="1024652" y="609600"/>
                  </a:lnTo>
                  <a:lnTo>
                    <a:pt x="821452" y="0"/>
                  </a:ln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15" name="TextBox 15"/>
            <p:cNvSpPr txBox="1"/>
            <p:nvPr/>
          </p:nvSpPr>
          <p:spPr>
            <a:xfrm>
              <a:off x="101600" y="-38100"/>
              <a:ext cx="821452"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6869839" y="7206282"/>
            <a:ext cx="13689960" cy="1554646"/>
            <a:chOff x="0" y="0"/>
            <a:chExt cx="5368038" cy="609600"/>
          </a:xfrm>
        </p:grpSpPr>
        <p:sp>
          <p:nvSpPr>
            <p:cNvPr id="17" name="Freeform 17"/>
            <p:cNvSpPr/>
            <p:nvPr/>
          </p:nvSpPr>
          <p:spPr>
            <a:xfrm>
              <a:off x="0" y="0"/>
              <a:ext cx="5368038" cy="609600"/>
            </a:xfrm>
            <a:custGeom>
              <a:avLst/>
              <a:gdLst/>
              <a:ahLst/>
              <a:cxnLst/>
              <a:rect l="l" t="t" r="r" b="b"/>
              <a:pathLst>
                <a:path w="5368038" h="609600">
                  <a:moveTo>
                    <a:pt x="5164838" y="0"/>
                  </a:moveTo>
                  <a:lnTo>
                    <a:pt x="0" y="0"/>
                  </a:lnTo>
                  <a:lnTo>
                    <a:pt x="203200" y="609600"/>
                  </a:lnTo>
                  <a:lnTo>
                    <a:pt x="5368038" y="609600"/>
                  </a:lnTo>
                  <a:lnTo>
                    <a:pt x="5164838" y="0"/>
                  </a:lnTo>
                  <a:close/>
                </a:path>
              </a:pathLst>
            </a:custGeom>
            <a:solidFill>
              <a:srgbClr val="006A31"/>
            </a:solidFill>
          </p:spPr>
          <p:txBody>
            <a:bodyPr/>
            <a:lstStyle/>
            <a:p>
              <a:endParaRPr lang="en-US"/>
            </a:p>
          </p:txBody>
        </p:sp>
        <p:sp>
          <p:nvSpPr>
            <p:cNvPr id="18" name="TextBox 18"/>
            <p:cNvSpPr txBox="1"/>
            <p:nvPr/>
          </p:nvSpPr>
          <p:spPr>
            <a:xfrm>
              <a:off x="101600" y="-38100"/>
              <a:ext cx="5164838"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rot="8711618">
            <a:off x="-4404721" y="9273126"/>
            <a:ext cx="7946576" cy="1601596"/>
            <a:chOff x="0" y="0"/>
            <a:chExt cx="3539030" cy="713275"/>
          </a:xfrm>
        </p:grpSpPr>
        <p:sp>
          <p:nvSpPr>
            <p:cNvPr id="20" name="Freeform 20"/>
            <p:cNvSpPr/>
            <p:nvPr/>
          </p:nvSpPr>
          <p:spPr>
            <a:xfrm>
              <a:off x="0" y="0"/>
              <a:ext cx="3539030" cy="713275"/>
            </a:xfrm>
            <a:custGeom>
              <a:avLst/>
              <a:gdLst/>
              <a:ahLst/>
              <a:cxnLst/>
              <a:rect l="l" t="t" r="r" b="b"/>
              <a:pathLst>
                <a:path w="3539030" h="713275">
                  <a:moveTo>
                    <a:pt x="203200" y="0"/>
                  </a:moveTo>
                  <a:lnTo>
                    <a:pt x="3539030" y="0"/>
                  </a:lnTo>
                  <a:lnTo>
                    <a:pt x="3335830" y="713275"/>
                  </a:lnTo>
                  <a:lnTo>
                    <a:pt x="0" y="713275"/>
                  </a:lnTo>
                  <a:lnTo>
                    <a:pt x="203200" y="0"/>
                  </a:lnTo>
                  <a:close/>
                </a:path>
              </a:pathLst>
            </a:custGeom>
            <a:solidFill>
              <a:srgbClr val="00A44E"/>
            </a:solidFill>
          </p:spPr>
          <p:txBody>
            <a:bodyPr/>
            <a:lstStyle/>
            <a:p>
              <a:endParaRPr lang="en-US"/>
            </a:p>
          </p:txBody>
        </p:sp>
        <p:sp>
          <p:nvSpPr>
            <p:cNvPr id="21" name="TextBox 21"/>
            <p:cNvSpPr txBox="1"/>
            <p:nvPr/>
          </p:nvSpPr>
          <p:spPr>
            <a:xfrm>
              <a:off x="101600" y="-38100"/>
              <a:ext cx="3335830" cy="751375"/>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0960542" y="5835432"/>
            <a:ext cx="14248619" cy="8476983"/>
            <a:chOff x="0" y="0"/>
            <a:chExt cx="1024652" cy="609600"/>
          </a:xfrm>
        </p:grpSpPr>
        <p:sp>
          <p:nvSpPr>
            <p:cNvPr id="23" name="Freeform 23"/>
            <p:cNvSpPr/>
            <p:nvPr/>
          </p:nvSpPr>
          <p:spPr>
            <a:xfrm>
              <a:off x="0" y="0"/>
              <a:ext cx="1024652" cy="609600"/>
            </a:xfrm>
            <a:custGeom>
              <a:avLst/>
              <a:gdLst/>
              <a:ahLst/>
              <a:cxnLst/>
              <a:rect l="l" t="t" r="r" b="b"/>
              <a:pathLst>
                <a:path w="1024652" h="609600">
                  <a:moveTo>
                    <a:pt x="821452" y="0"/>
                  </a:moveTo>
                  <a:lnTo>
                    <a:pt x="0" y="0"/>
                  </a:lnTo>
                  <a:lnTo>
                    <a:pt x="203200" y="609600"/>
                  </a:lnTo>
                  <a:lnTo>
                    <a:pt x="1024652" y="609600"/>
                  </a:lnTo>
                  <a:lnTo>
                    <a:pt x="821452" y="0"/>
                  </a:ln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24" name="TextBox 24"/>
            <p:cNvSpPr txBox="1"/>
            <p:nvPr/>
          </p:nvSpPr>
          <p:spPr>
            <a:xfrm>
              <a:off x="101600" y="-38100"/>
              <a:ext cx="821452"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rot="-10800000">
            <a:off x="-10792952" y="7148428"/>
            <a:ext cx="13689960" cy="1554646"/>
            <a:chOff x="0" y="0"/>
            <a:chExt cx="5368038" cy="609600"/>
          </a:xfrm>
        </p:grpSpPr>
        <p:sp>
          <p:nvSpPr>
            <p:cNvPr id="26" name="Freeform 26"/>
            <p:cNvSpPr/>
            <p:nvPr/>
          </p:nvSpPr>
          <p:spPr>
            <a:xfrm>
              <a:off x="0" y="0"/>
              <a:ext cx="5368038" cy="609600"/>
            </a:xfrm>
            <a:custGeom>
              <a:avLst/>
              <a:gdLst/>
              <a:ahLst/>
              <a:cxnLst/>
              <a:rect l="l" t="t" r="r" b="b"/>
              <a:pathLst>
                <a:path w="5368038" h="609600">
                  <a:moveTo>
                    <a:pt x="5164838" y="0"/>
                  </a:moveTo>
                  <a:lnTo>
                    <a:pt x="0" y="0"/>
                  </a:lnTo>
                  <a:lnTo>
                    <a:pt x="203200" y="609600"/>
                  </a:lnTo>
                  <a:lnTo>
                    <a:pt x="5368038" y="609600"/>
                  </a:lnTo>
                  <a:lnTo>
                    <a:pt x="5164838" y="0"/>
                  </a:lnTo>
                  <a:close/>
                </a:path>
              </a:pathLst>
            </a:custGeom>
            <a:solidFill>
              <a:srgbClr val="006A31"/>
            </a:solidFill>
          </p:spPr>
          <p:txBody>
            <a:bodyPr/>
            <a:lstStyle/>
            <a:p>
              <a:endParaRPr lang="en-US"/>
            </a:p>
          </p:txBody>
        </p:sp>
        <p:sp>
          <p:nvSpPr>
            <p:cNvPr id="27" name="TextBox 27"/>
            <p:cNvSpPr txBox="1"/>
            <p:nvPr/>
          </p:nvSpPr>
          <p:spPr>
            <a:xfrm>
              <a:off x="101600" y="-38100"/>
              <a:ext cx="5164838" cy="647700"/>
            </a:xfrm>
            <a:prstGeom prst="rect">
              <a:avLst/>
            </a:prstGeom>
          </p:spPr>
          <p:txBody>
            <a:bodyPr lIns="50800" tIns="50800" rIns="50800" bIns="50800" rtlCol="0" anchor="ctr"/>
            <a:lstStyle/>
            <a:p>
              <a:pPr algn="ctr">
                <a:lnSpc>
                  <a:spcPts val="2659"/>
                </a:lnSpc>
                <a:spcBef>
                  <a:spcPct val="0"/>
                </a:spcBef>
              </a:pPr>
              <a:endParaRPr/>
            </a:p>
          </p:txBody>
        </p:sp>
      </p:grpSp>
      <p:sp>
        <p:nvSpPr>
          <p:cNvPr id="28" name="TextBox 28"/>
          <p:cNvSpPr txBox="1"/>
          <p:nvPr/>
        </p:nvSpPr>
        <p:spPr>
          <a:xfrm>
            <a:off x="6869839" y="1153332"/>
            <a:ext cx="11614181" cy="2273300"/>
          </a:xfrm>
          <a:prstGeom prst="rect">
            <a:avLst/>
          </a:prstGeom>
        </p:spPr>
        <p:txBody>
          <a:bodyPr lIns="0" tIns="0" rIns="0" bIns="0" rtlCol="0" anchor="t">
            <a:spAutoFit/>
          </a:bodyPr>
          <a:lstStyle/>
          <a:p>
            <a:pPr algn="ctr">
              <a:lnSpc>
                <a:spcPts val="9100"/>
              </a:lnSpc>
            </a:pPr>
            <a:r>
              <a:rPr lang="en-US" sz="6500">
                <a:solidFill>
                  <a:srgbClr val="000000"/>
                </a:solidFill>
                <a:latin typeface="League Spartan"/>
                <a:ea typeface="League Spartan"/>
                <a:cs typeface="League Spartan"/>
                <a:sym typeface="League Spartan"/>
              </a:rPr>
              <a:t>What is an International Affiliation?</a:t>
            </a:r>
          </a:p>
        </p:txBody>
      </p:sp>
      <p:sp>
        <p:nvSpPr>
          <p:cNvPr id="29" name="AutoShape 29"/>
          <p:cNvSpPr/>
          <p:nvPr/>
        </p:nvSpPr>
        <p:spPr>
          <a:xfrm>
            <a:off x="8092393" y="3426632"/>
            <a:ext cx="9765537" cy="0"/>
          </a:xfrm>
          <a:prstGeom prst="line">
            <a:avLst/>
          </a:prstGeom>
          <a:ln w="38100" cap="flat">
            <a:solidFill>
              <a:srgbClr val="000000"/>
            </a:solidFill>
            <a:prstDash val="solid"/>
            <a:headEnd type="none" w="sm" len="sm"/>
            <a:tailEnd type="none" w="sm" len="sm"/>
          </a:ln>
        </p:spPr>
        <p:txBody>
          <a:bodyPr/>
          <a:lstStyle/>
          <a:p>
            <a:endParaRPr lang="en-US"/>
          </a:p>
        </p:txBody>
      </p:sp>
      <p:sp>
        <p:nvSpPr>
          <p:cNvPr id="30" name="TextBox 30"/>
          <p:cNvSpPr txBox="1"/>
          <p:nvPr/>
        </p:nvSpPr>
        <p:spPr>
          <a:xfrm>
            <a:off x="10207964" y="3605132"/>
            <a:ext cx="6430650" cy="3394075"/>
          </a:xfrm>
          <a:prstGeom prst="rect">
            <a:avLst/>
          </a:prstGeom>
        </p:spPr>
        <p:txBody>
          <a:bodyPr lIns="0" tIns="0" rIns="0" bIns="0" rtlCol="0" anchor="t">
            <a:spAutoFit/>
          </a:bodyPr>
          <a:lstStyle/>
          <a:p>
            <a:pPr marL="539749" lvl="1" indent="-269875" algn="l">
              <a:lnSpc>
                <a:spcPts val="2974"/>
              </a:lnSpc>
              <a:buFont typeface="Arial"/>
              <a:buChar char="•"/>
            </a:pPr>
            <a:r>
              <a:rPr lang="en-US" sz="2499" b="1">
                <a:solidFill>
                  <a:srgbClr val="000000"/>
                </a:solidFill>
                <a:latin typeface="Calibri (MS) Bold"/>
                <a:ea typeface="Calibri (MS) Bold"/>
                <a:cs typeface="Calibri (MS) Bold"/>
                <a:sym typeface="Calibri (MS) Bold"/>
              </a:rPr>
              <a:t>Giving a talk internationally</a:t>
            </a:r>
          </a:p>
          <a:p>
            <a:pPr algn="l">
              <a:lnSpc>
                <a:spcPts val="2974"/>
              </a:lnSpc>
            </a:pPr>
            <a:endParaRPr lang="en-US" sz="2499" b="1">
              <a:solidFill>
                <a:srgbClr val="000000"/>
              </a:solidFill>
              <a:latin typeface="Calibri (MS) Bold"/>
              <a:ea typeface="Calibri (MS) Bold"/>
              <a:cs typeface="Calibri (MS) Bold"/>
              <a:sym typeface="Calibri (MS) Bold"/>
            </a:endParaRPr>
          </a:p>
          <a:p>
            <a:pPr marL="539749" lvl="1" indent="-269875" algn="l">
              <a:lnSpc>
                <a:spcPts val="2974"/>
              </a:lnSpc>
              <a:buFont typeface="Arial"/>
              <a:buChar char="•"/>
            </a:pPr>
            <a:r>
              <a:rPr lang="en-US" sz="2499" b="1">
                <a:solidFill>
                  <a:srgbClr val="000000"/>
                </a:solidFill>
                <a:latin typeface="Calibri (MS) Bold"/>
                <a:ea typeface="Calibri (MS) Bold"/>
                <a:cs typeface="Calibri (MS) Bold"/>
                <a:sym typeface="Calibri (MS) Bold"/>
              </a:rPr>
              <a:t>Sharing data or materials</a:t>
            </a:r>
          </a:p>
          <a:p>
            <a:pPr algn="l">
              <a:lnSpc>
                <a:spcPts val="2974"/>
              </a:lnSpc>
            </a:pPr>
            <a:endParaRPr lang="en-US" sz="2499" b="1">
              <a:solidFill>
                <a:srgbClr val="000000"/>
              </a:solidFill>
              <a:latin typeface="Calibri (MS) Bold"/>
              <a:ea typeface="Calibri (MS) Bold"/>
              <a:cs typeface="Calibri (MS) Bold"/>
              <a:sym typeface="Calibri (MS) Bold"/>
            </a:endParaRPr>
          </a:p>
          <a:p>
            <a:pPr marL="539749" lvl="1" indent="-269875" algn="l">
              <a:lnSpc>
                <a:spcPts val="2974"/>
              </a:lnSpc>
              <a:buFont typeface="Arial"/>
              <a:buChar char="•"/>
            </a:pPr>
            <a:r>
              <a:rPr lang="en-US" sz="2499" b="1">
                <a:solidFill>
                  <a:srgbClr val="000000"/>
                </a:solidFill>
                <a:latin typeface="Calibri (MS) Bold"/>
                <a:ea typeface="Calibri (MS) Bold"/>
                <a:cs typeface="Calibri (MS) Bold"/>
                <a:sym typeface="Calibri (MS) Bold"/>
              </a:rPr>
              <a:t>Collaborating on a research project</a:t>
            </a:r>
          </a:p>
          <a:p>
            <a:pPr algn="l">
              <a:lnSpc>
                <a:spcPts val="2974"/>
              </a:lnSpc>
            </a:pPr>
            <a:endParaRPr lang="en-US" sz="2499" b="1">
              <a:solidFill>
                <a:srgbClr val="000000"/>
              </a:solidFill>
              <a:latin typeface="Calibri (MS) Bold"/>
              <a:ea typeface="Calibri (MS) Bold"/>
              <a:cs typeface="Calibri (MS) Bold"/>
              <a:sym typeface="Calibri (MS) Bold"/>
            </a:endParaRPr>
          </a:p>
          <a:p>
            <a:pPr marL="539749" lvl="1" indent="-269875" algn="l">
              <a:lnSpc>
                <a:spcPts val="2974"/>
              </a:lnSpc>
              <a:buFont typeface="Arial"/>
              <a:buChar char="•"/>
            </a:pPr>
            <a:r>
              <a:rPr lang="en-US" sz="2499" b="1">
                <a:solidFill>
                  <a:srgbClr val="000000"/>
                </a:solidFill>
                <a:latin typeface="Calibri (MS) Bold"/>
                <a:ea typeface="Calibri (MS) Bold"/>
                <a:cs typeface="Calibri (MS) Bold"/>
                <a:sym typeface="Calibri (MS) Bold"/>
              </a:rPr>
              <a:t>Hosting international students or scholars</a:t>
            </a:r>
          </a:p>
          <a:p>
            <a:pPr algn="l">
              <a:lnSpc>
                <a:spcPts val="2974"/>
              </a:lnSpc>
            </a:pPr>
            <a:endParaRPr lang="en-US" sz="2499" b="1">
              <a:solidFill>
                <a:srgbClr val="000000"/>
              </a:solidFill>
              <a:latin typeface="Calibri (MS) Bold"/>
              <a:ea typeface="Calibri (MS) Bold"/>
              <a:cs typeface="Calibri (MS) Bold"/>
              <a:sym typeface="Calibri (MS) Bold"/>
            </a:endParaRPr>
          </a:p>
          <a:p>
            <a:pPr marL="539749" lvl="1" indent="-269875" algn="l">
              <a:lnSpc>
                <a:spcPts val="2974"/>
              </a:lnSpc>
              <a:buFont typeface="Arial"/>
              <a:buChar char="•"/>
            </a:pPr>
            <a:r>
              <a:rPr lang="en-US" sz="2499" b="1">
                <a:solidFill>
                  <a:srgbClr val="000000"/>
                </a:solidFill>
                <a:latin typeface="Calibri (MS) Bold"/>
                <a:ea typeface="Calibri (MS) Bold"/>
                <a:cs typeface="Calibri (MS) Bold"/>
                <a:sym typeface="Calibri (MS) Bold"/>
              </a:rPr>
              <a:t>Accepting an overseas appointment</a:t>
            </a:r>
          </a:p>
        </p:txBody>
      </p:sp>
      <p:sp>
        <p:nvSpPr>
          <p:cNvPr id="31" name="Freeform 31"/>
          <p:cNvSpPr/>
          <p:nvPr/>
        </p:nvSpPr>
        <p:spPr>
          <a:xfrm>
            <a:off x="0" y="1669426"/>
            <a:ext cx="2481021" cy="2481021"/>
          </a:xfrm>
          <a:custGeom>
            <a:avLst/>
            <a:gdLst/>
            <a:ahLst/>
            <a:cxnLst/>
            <a:rect l="l" t="t" r="r" b="b"/>
            <a:pathLst>
              <a:path w="2481021" h="2481021">
                <a:moveTo>
                  <a:pt x="0" y="0"/>
                </a:moveTo>
                <a:lnTo>
                  <a:pt x="2481021" y="0"/>
                </a:lnTo>
                <a:lnTo>
                  <a:pt x="2481021" y="2481021"/>
                </a:lnTo>
                <a:lnTo>
                  <a:pt x="0" y="24810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3336036"/>
            <a:ext cx="14332870" cy="5922264"/>
          </a:xfrm>
          <a:prstGeom prst="rect">
            <a:avLst/>
          </a:prstGeom>
        </p:spPr>
        <p:txBody>
          <a:bodyPr lIns="0" tIns="0" rIns="0" bIns="0" rtlCol="0" anchor="t">
            <a:spAutoFit/>
          </a:bodyPr>
          <a:lstStyle/>
          <a:p>
            <a:pPr algn="l">
              <a:lnSpc>
                <a:spcPts val="3887"/>
              </a:lnSpc>
            </a:pPr>
            <a:r>
              <a:rPr lang="en-US" sz="3599">
                <a:solidFill>
                  <a:srgbClr val="000000"/>
                </a:solidFill>
                <a:latin typeface="Calibri (MS)"/>
                <a:ea typeface="Calibri (MS)"/>
                <a:cs typeface="Calibri (MS)"/>
                <a:sym typeface="Calibri (MS)"/>
              </a:rPr>
              <a:t>International collaborations are still allowed:</a:t>
            </a:r>
          </a:p>
          <a:p>
            <a:pPr algn="l">
              <a:lnSpc>
                <a:spcPts val="3887"/>
              </a:lnSpc>
            </a:pPr>
            <a:endParaRPr lang="en-US" sz="3599">
              <a:solidFill>
                <a:srgbClr val="000000"/>
              </a:solidFill>
              <a:latin typeface="Calibri (MS)"/>
              <a:ea typeface="Calibri (MS)"/>
              <a:cs typeface="Calibri (MS)"/>
              <a:sym typeface="Calibri (MS)"/>
            </a:endParaRPr>
          </a:p>
          <a:p>
            <a:pPr marL="777238" lvl="1" indent="-388619" algn="l">
              <a:lnSpc>
                <a:spcPts val="3887"/>
              </a:lnSpc>
              <a:buFont typeface="Arial"/>
              <a:buChar char="•"/>
            </a:pPr>
            <a:r>
              <a:rPr lang="en-US" sz="3599">
                <a:solidFill>
                  <a:srgbClr val="000000"/>
                </a:solidFill>
                <a:latin typeface="Calibri (MS)"/>
                <a:ea typeface="Calibri (MS)"/>
                <a:cs typeface="Calibri (MS)"/>
                <a:sym typeface="Calibri (MS)"/>
              </a:rPr>
              <a:t>Collaborators on the entity list are not allowed</a:t>
            </a:r>
          </a:p>
          <a:p>
            <a:pPr marL="777238" lvl="1" indent="-388619" algn="l">
              <a:lnSpc>
                <a:spcPts val="3887"/>
              </a:lnSpc>
              <a:buFont typeface="Arial"/>
              <a:buChar char="•"/>
            </a:pPr>
            <a:r>
              <a:rPr lang="en-US" sz="3599">
                <a:solidFill>
                  <a:srgbClr val="000000"/>
                </a:solidFill>
                <a:latin typeface="Calibri (MS)"/>
                <a:ea typeface="Calibri (MS)"/>
                <a:cs typeface="Calibri (MS)"/>
                <a:sym typeface="Calibri (MS)"/>
              </a:rPr>
              <a:t>Project-specific requirements must be considered</a:t>
            </a:r>
          </a:p>
          <a:p>
            <a:pPr algn="l">
              <a:lnSpc>
                <a:spcPts val="3887"/>
              </a:lnSpc>
            </a:pPr>
            <a:endParaRPr lang="en-US" sz="3599">
              <a:solidFill>
                <a:srgbClr val="000000"/>
              </a:solidFill>
              <a:latin typeface="Calibri (MS)"/>
              <a:ea typeface="Calibri (MS)"/>
              <a:cs typeface="Calibri (MS)"/>
              <a:sym typeface="Calibri (MS)"/>
            </a:endParaRPr>
          </a:p>
          <a:p>
            <a:pPr algn="l">
              <a:lnSpc>
                <a:spcPts val="3887"/>
              </a:lnSpc>
            </a:pPr>
            <a:r>
              <a:rPr lang="en-US" sz="3599">
                <a:solidFill>
                  <a:srgbClr val="000000"/>
                </a:solidFill>
                <a:latin typeface="Calibri (MS)"/>
                <a:ea typeface="Calibri (MS)"/>
                <a:cs typeface="Calibri (MS)"/>
                <a:sym typeface="Calibri (MS)"/>
              </a:rPr>
              <a:t>Visiting Scholars (current and future) are allowed.</a:t>
            </a:r>
          </a:p>
          <a:p>
            <a:pPr algn="l">
              <a:lnSpc>
                <a:spcPts val="3887"/>
              </a:lnSpc>
            </a:pPr>
            <a:endParaRPr lang="en-US" sz="3599">
              <a:solidFill>
                <a:srgbClr val="000000"/>
              </a:solidFill>
              <a:latin typeface="Calibri (MS)"/>
              <a:ea typeface="Calibri (MS)"/>
              <a:cs typeface="Calibri (MS)"/>
              <a:sym typeface="Calibri (MS)"/>
            </a:endParaRPr>
          </a:p>
          <a:p>
            <a:pPr algn="l">
              <a:lnSpc>
                <a:spcPts val="3887"/>
              </a:lnSpc>
            </a:pPr>
            <a:r>
              <a:rPr lang="en-US" sz="3599" b="1">
                <a:solidFill>
                  <a:srgbClr val="000000"/>
                </a:solidFill>
                <a:latin typeface="Calibri (MS) Bold"/>
                <a:ea typeface="Calibri (MS) Bold"/>
                <a:cs typeface="Calibri (MS) Bold"/>
                <a:sym typeface="Calibri (MS) Bold"/>
              </a:rPr>
              <a:t>No business travel to China, North Korea, Cuba, Iran &amp; Russia</a:t>
            </a:r>
          </a:p>
          <a:p>
            <a:pPr algn="l">
              <a:lnSpc>
                <a:spcPts val="3887"/>
              </a:lnSpc>
            </a:pPr>
            <a:endParaRPr lang="en-US" sz="3599" b="1">
              <a:solidFill>
                <a:srgbClr val="000000"/>
              </a:solidFill>
              <a:latin typeface="Calibri (MS) Bold"/>
              <a:ea typeface="Calibri (MS) Bold"/>
              <a:cs typeface="Calibri (MS) Bold"/>
              <a:sym typeface="Calibri (MS) Bold"/>
            </a:endParaRPr>
          </a:p>
          <a:p>
            <a:pPr algn="l">
              <a:lnSpc>
                <a:spcPts val="3887"/>
              </a:lnSpc>
            </a:pPr>
            <a:r>
              <a:rPr lang="en-US" sz="3599">
                <a:solidFill>
                  <a:srgbClr val="000000"/>
                </a:solidFill>
                <a:latin typeface="Calibri (MS)"/>
                <a:ea typeface="Calibri (MS)"/>
                <a:cs typeface="Calibri (MS)"/>
                <a:sym typeface="Calibri (MS)"/>
              </a:rPr>
              <a:t>Personal travel to China, North Korea, Cuba, Iran &amp; Russia must be registered</a:t>
            </a:r>
          </a:p>
          <a:p>
            <a:pPr algn="l">
              <a:lnSpc>
                <a:spcPts val="3887"/>
              </a:lnSpc>
            </a:pPr>
            <a:endParaRPr lang="en-US" sz="3599">
              <a:solidFill>
                <a:srgbClr val="000000"/>
              </a:solidFill>
              <a:latin typeface="Calibri (MS)"/>
              <a:ea typeface="Calibri (MS)"/>
              <a:cs typeface="Calibri (MS)"/>
              <a:sym typeface="Calibri (MS)"/>
            </a:endParaRPr>
          </a:p>
          <a:p>
            <a:pPr marL="777238" lvl="1" indent="-388619" algn="l">
              <a:lnSpc>
                <a:spcPts val="3887"/>
              </a:lnSpc>
              <a:buFont typeface="Arial"/>
              <a:buChar char="•"/>
            </a:pPr>
            <a:r>
              <a:rPr lang="en-US" sz="3599">
                <a:solidFill>
                  <a:srgbClr val="000000"/>
                </a:solidFill>
                <a:latin typeface="Calibri (MS)"/>
                <a:ea typeface="Calibri (MS)"/>
                <a:cs typeface="Calibri (MS)"/>
                <a:sym typeface="Calibri (MS)"/>
              </a:rPr>
              <a:t>Complete the pre- and post-travel forms with Risk Management.</a:t>
            </a:r>
          </a:p>
        </p:txBody>
      </p:sp>
      <p:grpSp>
        <p:nvGrpSpPr>
          <p:cNvPr id="3" name="Group 3"/>
          <p:cNvGrpSpPr/>
          <p:nvPr/>
        </p:nvGrpSpPr>
        <p:grpSpPr>
          <a:xfrm>
            <a:off x="15864846" y="0"/>
            <a:ext cx="2423154" cy="2423154"/>
            <a:chOff x="0" y="0"/>
            <a:chExt cx="3230872" cy="3230872"/>
          </a:xfrm>
        </p:grpSpPr>
        <p:sp>
          <p:nvSpPr>
            <p:cNvPr id="4" name="Freeform 4"/>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2"/>
              <a:stretch>
                <a:fillRect/>
              </a:stretch>
            </a:blipFill>
          </p:spPr>
          <p:txBody>
            <a:bodyPr/>
            <a:lstStyle/>
            <a:p>
              <a:endParaRPr lang="en-US"/>
            </a:p>
          </p:txBody>
        </p:sp>
      </p:grpSp>
      <p:sp>
        <p:nvSpPr>
          <p:cNvPr id="5" name="Freeform 5"/>
          <p:cNvSpPr/>
          <p:nvPr/>
        </p:nvSpPr>
        <p:spPr>
          <a:xfrm>
            <a:off x="13559136" y="2617470"/>
            <a:ext cx="2583429" cy="3251456"/>
          </a:xfrm>
          <a:custGeom>
            <a:avLst/>
            <a:gdLst/>
            <a:ahLst/>
            <a:cxnLst/>
            <a:rect l="l" t="t" r="r" b="b"/>
            <a:pathLst>
              <a:path w="2583429" h="3251456">
                <a:moveTo>
                  <a:pt x="0" y="0"/>
                </a:moveTo>
                <a:lnTo>
                  <a:pt x="2583429" y="0"/>
                </a:lnTo>
                <a:lnTo>
                  <a:pt x="2583429" y="3251456"/>
                </a:lnTo>
                <a:lnTo>
                  <a:pt x="0" y="32514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1028700" y="1095375"/>
            <a:ext cx="12530436" cy="1522095"/>
          </a:xfrm>
          <a:prstGeom prst="rect">
            <a:avLst/>
          </a:prstGeom>
        </p:spPr>
        <p:txBody>
          <a:bodyPr lIns="0" tIns="0" rIns="0" bIns="0" rtlCol="0" anchor="t">
            <a:spAutoFit/>
          </a:bodyPr>
          <a:lstStyle/>
          <a:p>
            <a:pPr algn="l">
              <a:lnSpc>
                <a:spcPts val="5939"/>
              </a:lnSpc>
            </a:pPr>
            <a:r>
              <a:rPr lang="en-US" sz="5499">
                <a:solidFill>
                  <a:srgbClr val="004A24"/>
                </a:solidFill>
                <a:latin typeface="League Spartan"/>
                <a:ea typeface="League Spartan"/>
                <a:cs typeface="League Spartan"/>
                <a:sym typeface="League Spartan"/>
              </a:rPr>
              <a:t>How are International Affiliations impacted by GA-48?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95375"/>
            <a:ext cx="11280458" cy="769620"/>
          </a:xfrm>
          <a:prstGeom prst="rect">
            <a:avLst/>
          </a:prstGeom>
        </p:spPr>
        <p:txBody>
          <a:bodyPr lIns="0" tIns="0" rIns="0" bIns="0" rtlCol="0" anchor="t">
            <a:spAutoFit/>
          </a:bodyPr>
          <a:lstStyle/>
          <a:p>
            <a:pPr algn="l">
              <a:lnSpc>
                <a:spcPts val="5939"/>
              </a:lnSpc>
            </a:pPr>
            <a:r>
              <a:rPr lang="en-US" sz="5499">
                <a:solidFill>
                  <a:srgbClr val="004A24"/>
                </a:solidFill>
                <a:latin typeface="League Spartan"/>
                <a:ea typeface="League Spartan"/>
                <a:cs typeface="League Spartan"/>
                <a:sym typeface="League Spartan"/>
              </a:rPr>
              <a:t>COI Review Process</a:t>
            </a:r>
          </a:p>
        </p:txBody>
      </p:sp>
      <p:sp>
        <p:nvSpPr>
          <p:cNvPr id="3" name="TextBox 3"/>
          <p:cNvSpPr txBox="1"/>
          <p:nvPr/>
        </p:nvSpPr>
        <p:spPr>
          <a:xfrm>
            <a:off x="1028700" y="2208959"/>
            <a:ext cx="9478909" cy="7241667"/>
          </a:xfrm>
          <a:prstGeom prst="rect">
            <a:avLst/>
          </a:prstGeom>
        </p:spPr>
        <p:txBody>
          <a:bodyPr lIns="0" tIns="0" rIns="0" bIns="0" rtlCol="0" anchor="t">
            <a:spAutoFit/>
          </a:bodyPr>
          <a:lstStyle/>
          <a:p>
            <a:pPr marL="597215" lvl="1" indent="-298607" algn="l">
              <a:lnSpc>
                <a:spcPts val="3563"/>
              </a:lnSpc>
              <a:buAutoNum type="arabicPeriod"/>
            </a:pPr>
            <a:r>
              <a:rPr lang="en-US" sz="3299">
                <a:solidFill>
                  <a:srgbClr val="000000"/>
                </a:solidFill>
                <a:latin typeface="Calibri (MS)"/>
                <a:ea typeface="Calibri (MS)"/>
                <a:cs typeface="Calibri (MS)"/>
                <a:sym typeface="Calibri (MS)"/>
              </a:rPr>
              <a:t>Research Integrity &amp; Compliance Office Review</a:t>
            </a:r>
          </a:p>
          <a:p>
            <a:pPr marL="597215" lvl="1" indent="-298607" algn="l">
              <a:lnSpc>
                <a:spcPts val="3563"/>
              </a:lnSpc>
              <a:buAutoNum type="arabicPeriod"/>
            </a:pPr>
            <a:r>
              <a:rPr lang="en-US" sz="3299">
                <a:solidFill>
                  <a:srgbClr val="000000"/>
                </a:solidFill>
                <a:latin typeface="Calibri (MS)"/>
                <a:ea typeface="Calibri (MS)"/>
                <a:cs typeface="Calibri (MS)"/>
                <a:sym typeface="Calibri (MS)"/>
              </a:rPr>
              <a:t>Conflict of Interest Committee Review</a:t>
            </a:r>
          </a:p>
          <a:p>
            <a:pPr marL="597215" lvl="1" indent="-298607" algn="l">
              <a:lnSpc>
                <a:spcPts val="3563"/>
              </a:lnSpc>
              <a:buAutoNum type="arabicPeriod"/>
            </a:pPr>
            <a:r>
              <a:rPr lang="en-US" sz="3299">
                <a:solidFill>
                  <a:srgbClr val="000000"/>
                </a:solidFill>
                <a:latin typeface="Calibri (MS)"/>
                <a:ea typeface="Calibri (MS)"/>
                <a:cs typeface="Calibri (MS)"/>
                <a:sym typeface="Calibri (MS)"/>
              </a:rPr>
              <a:t>Management Plan Creation &amp; Follow-up</a:t>
            </a:r>
          </a:p>
          <a:p>
            <a:pPr marL="597215" lvl="1" indent="-298607" algn="l">
              <a:lnSpc>
                <a:spcPts val="3563"/>
              </a:lnSpc>
            </a:pPr>
            <a:endParaRPr lang="en-US" sz="3299">
              <a:solidFill>
                <a:srgbClr val="000000"/>
              </a:solidFill>
              <a:latin typeface="Calibri (MS)"/>
              <a:ea typeface="Calibri (MS)"/>
              <a:cs typeface="Calibri (MS)"/>
              <a:sym typeface="Calibri (MS)"/>
            </a:endParaRPr>
          </a:p>
          <a:p>
            <a:pPr algn="l">
              <a:lnSpc>
                <a:spcPts val="3563"/>
              </a:lnSpc>
            </a:pPr>
            <a:r>
              <a:rPr lang="en-US" sz="3299" b="1">
                <a:solidFill>
                  <a:srgbClr val="000000"/>
                </a:solidFill>
                <a:latin typeface="Calibri (MS) Bold"/>
                <a:ea typeface="Calibri (MS) Bold"/>
                <a:cs typeface="Calibri (MS) Bold"/>
                <a:sym typeface="Calibri (MS) Bold"/>
              </a:rPr>
              <a:t>COI Management Plans:</a:t>
            </a:r>
          </a:p>
          <a:p>
            <a:pPr algn="l">
              <a:lnSpc>
                <a:spcPts val="3563"/>
              </a:lnSpc>
            </a:pPr>
            <a:endParaRPr lang="en-US" sz="3299" b="1">
              <a:solidFill>
                <a:srgbClr val="000000"/>
              </a:solidFill>
              <a:latin typeface="Calibri (MS) Bold"/>
              <a:ea typeface="Calibri (MS) Bold"/>
              <a:cs typeface="Calibri (MS) Bold"/>
              <a:sym typeface="Calibri (MS) Bold"/>
            </a:endParaRPr>
          </a:p>
          <a:p>
            <a:pPr marL="597215" lvl="1" indent="-298607" algn="l">
              <a:lnSpc>
                <a:spcPts val="3563"/>
              </a:lnSpc>
              <a:buFont typeface="Arial"/>
              <a:buChar char="•"/>
            </a:pPr>
            <a:r>
              <a:rPr lang="en-US" sz="3299">
                <a:solidFill>
                  <a:srgbClr val="000000"/>
                </a:solidFill>
                <a:latin typeface="Calibri (MS)"/>
                <a:ea typeface="Calibri (MS)"/>
                <a:cs typeface="Calibri (MS)"/>
                <a:sym typeface="Calibri (MS)"/>
              </a:rPr>
              <a:t>Outline the nature of the Significant Financial Interest</a:t>
            </a:r>
          </a:p>
          <a:p>
            <a:pPr marL="597215" lvl="1" indent="-298607" algn="l">
              <a:lnSpc>
                <a:spcPts val="3563"/>
              </a:lnSpc>
              <a:buFont typeface="Arial"/>
              <a:buChar char="•"/>
            </a:pPr>
            <a:r>
              <a:rPr lang="en-US" sz="3299">
                <a:solidFill>
                  <a:srgbClr val="000000"/>
                </a:solidFill>
                <a:latin typeface="Calibri (MS)"/>
                <a:ea typeface="Calibri (MS)"/>
                <a:cs typeface="Calibri (MS)"/>
                <a:sym typeface="Calibri (MS)"/>
              </a:rPr>
              <a:t>Discuss data protection &amp; storage</a:t>
            </a:r>
          </a:p>
          <a:p>
            <a:pPr marL="597215" lvl="1" indent="-298607" algn="l">
              <a:lnSpc>
                <a:spcPts val="3563"/>
              </a:lnSpc>
              <a:buFont typeface="Arial"/>
              <a:buChar char="•"/>
            </a:pPr>
            <a:r>
              <a:rPr lang="en-US" sz="3299">
                <a:solidFill>
                  <a:srgbClr val="000000"/>
                </a:solidFill>
                <a:latin typeface="Calibri (MS)"/>
                <a:ea typeface="Calibri (MS)"/>
                <a:cs typeface="Calibri (MS)"/>
                <a:sym typeface="Calibri (MS)"/>
              </a:rPr>
              <a:t>Identify other faculty &amp; students involved with project</a:t>
            </a:r>
          </a:p>
          <a:p>
            <a:pPr marL="597215" lvl="1" indent="-298607" algn="l">
              <a:lnSpc>
                <a:spcPts val="3563"/>
              </a:lnSpc>
              <a:buFont typeface="Arial"/>
              <a:buChar char="•"/>
            </a:pPr>
            <a:r>
              <a:rPr lang="en-US" sz="3299">
                <a:solidFill>
                  <a:srgbClr val="000000"/>
                </a:solidFill>
                <a:latin typeface="Calibri (MS)"/>
                <a:ea typeface="Calibri (MS)"/>
                <a:cs typeface="Calibri (MS)"/>
                <a:sym typeface="Calibri (MS)"/>
              </a:rPr>
              <a:t>Name an Oversight Committee</a:t>
            </a:r>
          </a:p>
          <a:p>
            <a:pPr marL="597215" lvl="1" indent="-298607" algn="l">
              <a:lnSpc>
                <a:spcPts val="3563"/>
              </a:lnSpc>
              <a:buFont typeface="Arial"/>
              <a:buChar char="•"/>
            </a:pPr>
            <a:r>
              <a:rPr lang="en-US" sz="3299">
                <a:solidFill>
                  <a:srgbClr val="000000"/>
                </a:solidFill>
                <a:latin typeface="Calibri (MS)"/>
                <a:ea typeface="Calibri (MS)"/>
                <a:cs typeface="Calibri (MS)"/>
                <a:sym typeface="Calibri (MS)"/>
              </a:rPr>
              <a:t>Outline stipulations for purchasing</a:t>
            </a:r>
          </a:p>
          <a:p>
            <a:pPr marL="597215" lvl="1" indent="-298607" algn="l">
              <a:lnSpc>
                <a:spcPts val="3563"/>
              </a:lnSpc>
              <a:buFont typeface="Arial"/>
              <a:buChar char="•"/>
            </a:pPr>
            <a:r>
              <a:rPr lang="en-US" sz="3299">
                <a:solidFill>
                  <a:srgbClr val="000000"/>
                </a:solidFill>
                <a:latin typeface="Calibri (MS)"/>
                <a:ea typeface="Calibri (MS)"/>
                <a:cs typeface="Calibri (MS)"/>
                <a:sym typeface="Calibri (MS)"/>
              </a:rPr>
              <a:t>Are reviewed on an annual basis</a:t>
            </a:r>
          </a:p>
          <a:p>
            <a:pPr marL="597215" lvl="1" indent="-298607" algn="l">
              <a:lnSpc>
                <a:spcPts val="3563"/>
              </a:lnSpc>
              <a:buFont typeface="Arial"/>
              <a:buChar char="•"/>
            </a:pPr>
            <a:r>
              <a:rPr lang="en-US" sz="3299">
                <a:solidFill>
                  <a:srgbClr val="000000"/>
                </a:solidFill>
                <a:latin typeface="Calibri (MS)"/>
                <a:ea typeface="Calibri (MS)"/>
                <a:cs typeface="Calibri (MS)"/>
                <a:sym typeface="Calibri (MS)"/>
              </a:rPr>
              <a:t>Are shared with agency &amp; prime awardee as requested</a:t>
            </a:r>
          </a:p>
        </p:txBody>
      </p:sp>
      <p:grpSp>
        <p:nvGrpSpPr>
          <p:cNvPr id="4" name="Group 4"/>
          <p:cNvGrpSpPr/>
          <p:nvPr/>
        </p:nvGrpSpPr>
        <p:grpSpPr>
          <a:xfrm>
            <a:off x="15864846" y="0"/>
            <a:ext cx="2423154" cy="2423154"/>
            <a:chOff x="0" y="0"/>
            <a:chExt cx="3230872" cy="3230872"/>
          </a:xfrm>
        </p:grpSpPr>
        <p:sp>
          <p:nvSpPr>
            <p:cNvPr id="5" name="Freeform 5"/>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2"/>
              <a:stretch>
                <a:fillRect/>
              </a:stretch>
            </a:blipFill>
          </p:spPr>
          <p:txBody>
            <a:bodyPr/>
            <a:lstStyle/>
            <a:p>
              <a:endParaRPr lang="en-US"/>
            </a:p>
          </p:txBody>
        </p:sp>
      </p:grpSp>
      <p:grpSp>
        <p:nvGrpSpPr>
          <p:cNvPr id="6" name="Group 6"/>
          <p:cNvGrpSpPr/>
          <p:nvPr/>
        </p:nvGrpSpPr>
        <p:grpSpPr>
          <a:xfrm>
            <a:off x="10352070" y="4288249"/>
            <a:ext cx="8178091" cy="5998751"/>
            <a:chOff x="0" y="0"/>
            <a:chExt cx="10904122" cy="7998335"/>
          </a:xfrm>
        </p:grpSpPr>
        <p:grpSp>
          <p:nvGrpSpPr>
            <p:cNvPr id="7" name="Group 7"/>
            <p:cNvGrpSpPr/>
            <p:nvPr/>
          </p:nvGrpSpPr>
          <p:grpSpPr>
            <a:xfrm>
              <a:off x="0" y="0"/>
              <a:ext cx="10904122" cy="7998335"/>
              <a:chOff x="0" y="0"/>
              <a:chExt cx="4198620" cy="3079750"/>
            </a:xfrm>
          </p:grpSpPr>
          <p:sp>
            <p:nvSpPr>
              <p:cNvPr id="8" name="Freeform 8" descr="A picture containing tree, outdoor, park, people  Description automatically generated"/>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3"/>
                <a:stretch>
                  <a:fillRect l="-2114" r="-2114"/>
                </a:stretch>
              </a:blipFill>
            </p:spPr>
            <p:txBody>
              <a:bodyPr/>
              <a:lstStyle/>
              <a:p>
                <a:endParaRPr lang="en-US"/>
              </a:p>
            </p:txBody>
          </p:sp>
        </p:grpSp>
        <p:sp>
          <p:nvSpPr>
            <p:cNvPr id="9" name="TextBox 9"/>
            <p:cNvSpPr txBox="1"/>
            <p:nvPr/>
          </p:nvSpPr>
          <p:spPr>
            <a:xfrm>
              <a:off x="5390236" y="7716643"/>
              <a:ext cx="5207449" cy="281691"/>
            </a:xfrm>
            <a:prstGeom prst="rect">
              <a:avLst/>
            </a:prstGeom>
          </p:spPr>
          <p:txBody>
            <a:bodyPr lIns="0" tIns="0" rIns="0" bIns="0" rtlCol="0" anchor="t">
              <a:spAutoFit/>
            </a:bodyPr>
            <a:lstStyle/>
            <a:p>
              <a:pPr algn="l">
                <a:lnSpc>
                  <a:spcPts val="1537"/>
                </a:lnSpc>
              </a:pPr>
              <a:r>
                <a:rPr lang="en-US" sz="1281" u="sng">
                  <a:solidFill>
                    <a:srgbClr val="0563C1"/>
                  </a:solidFill>
                  <a:latin typeface="Calibri (MS)"/>
                  <a:ea typeface="Calibri (MS)"/>
                  <a:cs typeface="Calibri (MS)"/>
                  <a:sym typeface="Calibri (MS)"/>
                  <a:hlinkClick r:id="rId4" tooltip="https://localwiki.org/denton/University_of_North_Texas"/>
                </a:rPr>
                <a:t>This Photo</a:t>
              </a:r>
              <a:r>
                <a:rPr lang="en-US" sz="1281">
                  <a:solidFill>
                    <a:srgbClr val="000000"/>
                  </a:solidFill>
                  <a:latin typeface="Calibri (MS)"/>
                  <a:ea typeface="Calibri (MS)"/>
                  <a:cs typeface="Calibri (MS)"/>
                  <a:sym typeface="Calibri (MS)"/>
                </a:rPr>
                <a:t> by Unknown Author is licensed under </a:t>
              </a:r>
              <a:r>
                <a:rPr lang="en-US" sz="1281" u="sng">
                  <a:solidFill>
                    <a:srgbClr val="0563C1"/>
                  </a:solidFill>
                  <a:latin typeface="Calibri (MS)"/>
                  <a:ea typeface="Calibri (MS)"/>
                  <a:cs typeface="Calibri (MS)"/>
                  <a:sym typeface="Calibri (MS)"/>
                  <a:hlinkClick r:id="rId5" tooltip="https://creativecommons.org/licenses/by/3.0/"/>
                </a:rPr>
                <a:t>CC BY</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563945"/>
            <a:ext cx="10875539" cy="6080760"/>
          </a:xfrm>
          <a:prstGeom prst="rect">
            <a:avLst/>
          </a:prstGeom>
        </p:spPr>
        <p:txBody>
          <a:bodyPr lIns="0" tIns="0" rIns="0" bIns="0" rtlCol="0" anchor="t">
            <a:spAutoFit/>
          </a:bodyPr>
          <a:lstStyle/>
          <a:p>
            <a:pPr marL="723898" lvl="1" indent="-361949" algn="l">
              <a:lnSpc>
                <a:spcPts val="4319"/>
              </a:lnSpc>
              <a:buFont typeface="Arial"/>
              <a:buChar char="•"/>
            </a:pPr>
            <a:r>
              <a:rPr lang="en-US" sz="3999">
                <a:solidFill>
                  <a:srgbClr val="000000"/>
                </a:solidFill>
                <a:latin typeface="Calibri (MS)"/>
                <a:ea typeface="Calibri (MS)"/>
                <a:cs typeface="Calibri (MS)"/>
                <a:sym typeface="Calibri (MS)"/>
              </a:rPr>
              <a:t>Disclosure statements in journals/presentations</a:t>
            </a:r>
          </a:p>
          <a:p>
            <a:pPr algn="l">
              <a:lnSpc>
                <a:spcPts val="4319"/>
              </a:lnSpc>
            </a:pPr>
            <a:endParaRPr lang="en-US" sz="3999">
              <a:solidFill>
                <a:srgbClr val="000000"/>
              </a:solidFill>
              <a:latin typeface="Calibri (MS)"/>
              <a:ea typeface="Calibri (MS)"/>
              <a:cs typeface="Calibri (MS)"/>
              <a:sym typeface="Calibri (MS)"/>
            </a:endParaRPr>
          </a:p>
          <a:p>
            <a:pPr marL="723898" lvl="1" indent="-361949" algn="l">
              <a:lnSpc>
                <a:spcPts val="4319"/>
              </a:lnSpc>
              <a:buFont typeface="Arial"/>
              <a:buChar char="•"/>
            </a:pPr>
            <a:r>
              <a:rPr lang="en-US" sz="3999">
                <a:solidFill>
                  <a:srgbClr val="000000"/>
                </a:solidFill>
                <a:latin typeface="Calibri (MS)"/>
                <a:ea typeface="Calibri (MS)"/>
                <a:cs typeface="Calibri (MS)"/>
                <a:sym typeface="Calibri (MS)"/>
              </a:rPr>
              <a:t>Student Acknowledgement forms</a:t>
            </a:r>
          </a:p>
          <a:p>
            <a:pPr algn="l">
              <a:lnSpc>
                <a:spcPts val="4319"/>
              </a:lnSpc>
            </a:pPr>
            <a:endParaRPr lang="en-US" sz="3999">
              <a:solidFill>
                <a:srgbClr val="000000"/>
              </a:solidFill>
              <a:latin typeface="Calibri (MS)"/>
              <a:ea typeface="Calibri (MS)"/>
              <a:cs typeface="Calibri (MS)"/>
              <a:sym typeface="Calibri (MS)"/>
            </a:endParaRPr>
          </a:p>
          <a:p>
            <a:pPr marL="723898" lvl="1" indent="-361949" algn="l">
              <a:lnSpc>
                <a:spcPts val="4319"/>
              </a:lnSpc>
              <a:buFont typeface="Arial"/>
              <a:buChar char="•"/>
            </a:pPr>
            <a:r>
              <a:rPr lang="en-US" sz="3999">
                <a:solidFill>
                  <a:srgbClr val="000000"/>
                </a:solidFill>
                <a:latin typeface="Calibri (MS)"/>
                <a:ea typeface="Calibri (MS)"/>
                <a:cs typeface="Calibri (MS)"/>
                <a:sym typeface="Calibri (MS)"/>
              </a:rPr>
              <a:t>Modification of the Research Plan</a:t>
            </a:r>
          </a:p>
          <a:p>
            <a:pPr algn="l">
              <a:lnSpc>
                <a:spcPts val="4319"/>
              </a:lnSpc>
            </a:pPr>
            <a:endParaRPr lang="en-US" sz="3999">
              <a:solidFill>
                <a:srgbClr val="000000"/>
              </a:solidFill>
              <a:latin typeface="Calibri (MS)"/>
              <a:ea typeface="Calibri (MS)"/>
              <a:cs typeface="Calibri (MS)"/>
              <a:sym typeface="Calibri (MS)"/>
            </a:endParaRPr>
          </a:p>
          <a:p>
            <a:pPr marL="723898" lvl="1" indent="-361949" algn="l">
              <a:lnSpc>
                <a:spcPts val="4319"/>
              </a:lnSpc>
              <a:buFont typeface="Arial"/>
              <a:buChar char="•"/>
            </a:pPr>
            <a:r>
              <a:rPr lang="en-US" sz="3999">
                <a:solidFill>
                  <a:srgbClr val="000000"/>
                </a:solidFill>
                <a:latin typeface="Calibri (MS)"/>
                <a:ea typeface="Calibri (MS)"/>
                <a:cs typeface="Calibri (MS)"/>
                <a:sym typeface="Calibri (MS)"/>
              </a:rPr>
              <a:t>Change of personnel or responsibilities</a:t>
            </a:r>
          </a:p>
          <a:p>
            <a:pPr algn="l">
              <a:lnSpc>
                <a:spcPts val="4319"/>
              </a:lnSpc>
            </a:pPr>
            <a:endParaRPr lang="en-US" sz="3999">
              <a:solidFill>
                <a:srgbClr val="000000"/>
              </a:solidFill>
              <a:latin typeface="Calibri (MS)"/>
              <a:ea typeface="Calibri (MS)"/>
              <a:cs typeface="Calibri (MS)"/>
              <a:sym typeface="Calibri (MS)"/>
            </a:endParaRPr>
          </a:p>
          <a:p>
            <a:pPr marL="723898" lvl="1" indent="-361949" algn="l">
              <a:lnSpc>
                <a:spcPts val="4319"/>
              </a:lnSpc>
              <a:buFont typeface="Arial"/>
              <a:buChar char="•"/>
            </a:pPr>
            <a:r>
              <a:rPr lang="en-US" sz="3999">
                <a:solidFill>
                  <a:srgbClr val="000000"/>
                </a:solidFill>
                <a:latin typeface="Calibri (MS)"/>
                <a:ea typeface="Calibri (MS)"/>
                <a:cs typeface="Calibri (MS)"/>
                <a:sym typeface="Calibri (MS)"/>
              </a:rPr>
              <a:t>Reduction or elimination of financial interest</a:t>
            </a:r>
          </a:p>
          <a:p>
            <a:pPr algn="l">
              <a:lnSpc>
                <a:spcPts val="4319"/>
              </a:lnSpc>
            </a:pPr>
            <a:endParaRPr lang="en-US" sz="3999">
              <a:solidFill>
                <a:srgbClr val="000000"/>
              </a:solidFill>
              <a:latin typeface="Calibri (MS)"/>
              <a:ea typeface="Calibri (MS)"/>
              <a:cs typeface="Calibri (MS)"/>
              <a:sym typeface="Calibri (MS)"/>
            </a:endParaRPr>
          </a:p>
          <a:p>
            <a:pPr marL="723898" lvl="1" indent="-361949" algn="l">
              <a:lnSpc>
                <a:spcPts val="4319"/>
              </a:lnSpc>
              <a:buFont typeface="Arial"/>
              <a:buChar char="•"/>
            </a:pPr>
            <a:r>
              <a:rPr lang="en-US" sz="3999">
                <a:solidFill>
                  <a:srgbClr val="000000"/>
                </a:solidFill>
                <a:latin typeface="Calibri (MS)"/>
                <a:ea typeface="Calibri (MS)"/>
                <a:cs typeface="Calibri (MS)"/>
                <a:sym typeface="Calibri (MS)"/>
              </a:rPr>
              <a:t>Severance of ties that create financial conflict</a:t>
            </a:r>
          </a:p>
        </p:txBody>
      </p:sp>
      <p:grpSp>
        <p:nvGrpSpPr>
          <p:cNvPr id="3" name="Group 3"/>
          <p:cNvGrpSpPr/>
          <p:nvPr/>
        </p:nvGrpSpPr>
        <p:grpSpPr>
          <a:xfrm>
            <a:off x="15864846" y="0"/>
            <a:ext cx="2423154" cy="2423154"/>
            <a:chOff x="0" y="0"/>
            <a:chExt cx="3230872" cy="3230872"/>
          </a:xfrm>
        </p:grpSpPr>
        <p:sp>
          <p:nvSpPr>
            <p:cNvPr id="4" name="Freeform 4"/>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2"/>
              <a:stretch>
                <a:fillRect/>
              </a:stretch>
            </a:blipFill>
          </p:spPr>
          <p:txBody>
            <a:bodyPr/>
            <a:lstStyle/>
            <a:p>
              <a:endParaRPr lang="en-US"/>
            </a:p>
          </p:txBody>
        </p:sp>
      </p:grpSp>
      <p:sp>
        <p:nvSpPr>
          <p:cNvPr id="5" name="TextBox 5"/>
          <p:cNvSpPr txBox="1"/>
          <p:nvPr/>
        </p:nvSpPr>
        <p:spPr>
          <a:xfrm>
            <a:off x="1028700" y="1095375"/>
            <a:ext cx="7733113" cy="769620"/>
          </a:xfrm>
          <a:prstGeom prst="rect">
            <a:avLst/>
          </a:prstGeom>
        </p:spPr>
        <p:txBody>
          <a:bodyPr lIns="0" tIns="0" rIns="0" bIns="0" rtlCol="0" anchor="t">
            <a:spAutoFit/>
          </a:bodyPr>
          <a:lstStyle/>
          <a:p>
            <a:pPr algn="l">
              <a:lnSpc>
                <a:spcPts val="5939"/>
              </a:lnSpc>
            </a:pPr>
            <a:r>
              <a:rPr lang="en-US" sz="5499">
                <a:solidFill>
                  <a:srgbClr val="004A24"/>
                </a:solidFill>
                <a:latin typeface="League Spartan"/>
                <a:ea typeface="League Spartan"/>
                <a:cs typeface="League Spartan"/>
                <a:sym typeface="League Spartan"/>
              </a:rPr>
              <a:t>Managing Conflicts</a:t>
            </a:r>
          </a:p>
        </p:txBody>
      </p:sp>
      <p:grpSp>
        <p:nvGrpSpPr>
          <p:cNvPr id="6" name="Group 6"/>
          <p:cNvGrpSpPr/>
          <p:nvPr/>
        </p:nvGrpSpPr>
        <p:grpSpPr>
          <a:xfrm>
            <a:off x="11795364" y="2332623"/>
            <a:ext cx="6492636" cy="7954377"/>
            <a:chOff x="0" y="0"/>
            <a:chExt cx="8656847" cy="10605835"/>
          </a:xfrm>
        </p:grpSpPr>
        <p:grpSp>
          <p:nvGrpSpPr>
            <p:cNvPr id="7" name="Group 7"/>
            <p:cNvGrpSpPr/>
            <p:nvPr/>
          </p:nvGrpSpPr>
          <p:grpSpPr>
            <a:xfrm>
              <a:off x="0" y="255138"/>
              <a:ext cx="8656847" cy="10350698"/>
              <a:chOff x="0" y="0"/>
              <a:chExt cx="8603361" cy="10286746"/>
            </a:xfrm>
          </p:grpSpPr>
          <p:sp>
            <p:nvSpPr>
              <p:cNvPr id="8" name="Freeform 8" descr="A statue of a bird  Description automatically generated with medium confidence"/>
              <p:cNvSpPr/>
              <p:nvPr/>
            </p:nvSpPr>
            <p:spPr>
              <a:xfrm>
                <a:off x="-2794" y="-127"/>
                <a:ext cx="8606155" cy="10286873"/>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3"/>
                <a:stretch>
                  <a:fillRect t="-5756" b="-5756"/>
                </a:stretch>
              </a:blipFill>
            </p:spPr>
            <p:txBody>
              <a:bodyPr/>
              <a:lstStyle/>
              <a:p>
                <a:endParaRPr lang="en-US"/>
              </a:p>
            </p:txBody>
          </p:sp>
        </p:grpSp>
        <p:sp>
          <p:nvSpPr>
            <p:cNvPr id="9" name="TextBox 9"/>
            <p:cNvSpPr txBox="1"/>
            <p:nvPr/>
          </p:nvSpPr>
          <p:spPr>
            <a:xfrm>
              <a:off x="3278977" y="-28575"/>
              <a:ext cx="5377871" cy="283713"/>
            </a:xfrm>
            <a:prstGeom prst="rect">
              <a:avLst/>
            </a:prstGeom>
          </p:spPr>
          <p:txBody>
            <a:bodyPr lIns="0" tIns="0" rIns="0" bIns="0" rtlCol="0" anchor="t">
              <a:spAutoFit/>
            </a:bodyPr>
            <a:lstStyle/>
            <a:p>
              <a:pPr algn="l">
                <a:lnSpc>
                  <a:spcPts val="1549"/>
                </a:lnSpc>
              </a:pPr>
              <a:r>
                <a:rPr lang="en-US" sz="1291" u="sng">
                  <a:solidFill>
                    <a:srgbClr val="0563C1"/>
                  </a:solidFill>
                  <a:latin typeface="Calibri (MS)"/>
                  <a:ea typeface="Calibri (MS)"/>
                  <a:cs typeface="Calibri (MS)"/>
                  <a:sym typeface="Calibri (MS)"/>
                  <a:hlinkClick r:id="rId4" tooltip="https://www.flickr.com/photos/greatdegree/4606962487"/>
                </a:rPr>
                <a:t>This Photo</a:t>
              </a:r>
              <a:r>
                <a:rPr lang="en-US" sz="1291">
                  <a:solidFill>
                    <a:srgbClr val="000000"/>
                  </a:solidFill>
                  <a:latin typeface="Calibri (MS)"/>
                  <a:ea typeface="Calibri (MS)"/>
                  <a:cs typeface="Calibri (MS)"/>
                  <a:sym typeface="Calibri (MS)"/>
                </a:rPr>
                <a:t> by Unknown Author is licensed under </a:t>
              </a:r>
              <a:r>
                <a:rPr lang="en-US" sz="1291" u="sng">
                  <a:solidFill>
                    <a:srgbClr val="0563C1"/>
                  </a:solidFill>
                  <a:latin typeface="Calibri (MS)"/>
                  <a:ea typeface="Calibri (MS)"/>
                  <a:cs typeface="Calibri (MS)"/>
                  <a:sym typeface="Calibri (MS)"/>
                  <a:hlinkClick r:id="rId5" tooltip="https://creativecommons.org/licenses/by-sa/3.0/"/>
                </a:rPr>
                <a:t>CC BY-SA</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849256" y="5952902"/>
            <a:ext cx="3071973" cy="1022442"/>
          </a:xfrm>
          <a:custGeom>
            <a:avLst/>
            <a:gdLst/>
            <a:ahLst/>
            <a:cxnLst/>
            <a:rect l="l" t="t" r="r" b="b"/>
            <a:pathLst>
              <a:path w="3071973" h="1022442">
                <a:moveTo>
                  <a:pt x="0" y="0"/>
                </a:moveTo>
                <a:lnTo>
                  <a:pt x="3071973" y="0"/>
                </a:lnTo>
                <a:lnTo>
                  <a:pt x="3071973" y="1022442"/>
                </a:lnTo>
                <a:lnTo>
                  <a:pt x="0" y="10224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2849256" y="5929964"/>
            <a:ext cx="3071973" cy="1045380"/>
            <a:chOff x="0" y="0"/>
            <a:chExt cx="4095964" cy="1393840"/>
          </a:xfrm>
        </p:grpSpPr>
        <p:sp>
          <p:nvSpPr>
            <p:cNvPr id="4" name="Freeform 4"/>
            <p:cNvSpPr/>
            <p:nvPr/>
          </p:nvSpPr>
          <p:spPr>
            <a:xfrm>
              <a:off x="0" y="0"/>
              <a:ext cx="4095964" cy="1393840"/>
            </a:xfrm>
            <a:custGeom>
              <a:avLst/>
              <a:gdLst/>
              <a:ahLst/>
              <a:cxnLst/>
              <a:rect l="l" t="t" r="r" b="b"/>
              <a:pathLst>
                <a:path w="4095964" h="1393840">
                  <a:moveTo>
                    <a:pt x="0" y="0"/>
                  </a:moveTo>
                  <a:lnTo>
                    <a:pt x="4095964" y="0"/>
                  </a:lnTo>
                  <a:lnTo>
                    <a:pt x="4095964" y="1393840"/>
                  </a:lnTo>
                  <a:lnTo>
                    <a:pt x="0" y="1393840"/>
                  </a:lnTo>
                  <a:close/>
                </a:path>
              </a:pathLst>
            </a:custGeom>
            <a:solidFill>
              <a:srgbClr val="000000">
                <a:alpha val="0"/>
              </a:srgbClr>
            </a:solidFill>
          </p:spPr>
          <p:txBody>
            <a:bodyPr/>
            <a:lstStyle/>
            <a:p>
              <a:endParaRPr lang="en-US"/>
            </a:p>
          </p:txBody>
        </p:sp>
        <p:sp>
          <p:nvSpPr>
            <p:cNvPr id="5" name="TextBox 5"/>
            <p:cNvSpPr txBox="1"/>
            <p:nvPr/>
          </p:nvSpPr>
          <p:spPr>
            <a:xfrm>
              <a:off x="0" y="-9525"/>
              <a:ext cx="4095964" cy="1403365"/>
            </a:xfrm>
            <a:prstGeom prst="rect">
              <a:avLst/>
            </a:prstGeom>
          </p:spPr>
          <p:txBody>
            <a:bodyPr lIns="0" tIns="0" rIns="0" bIns="0" rtlCol="0" anchor="ctr"/>
            <a:lstStyle/>
            <a:p>
              <a:pPr algn="ctr">
                <a:lnSpc>
                  <a:spcPts val="1560"/>
                </a:lnSpc>
              </a:pPr>
              <a:r>
                <a:rPr lang="en-US" sz="1300" b="1" spc="38">
                  <a:solidFill>
                    <a:srgbClr val="FFFFFF"/>
                  </a:solidFill>
                  <a:latin typeface="Aileron Bold"/>
                  <a:ea typeface="Aileron Bold"/>
                  <a:cs typeface="Aileron Bold"/>
                  <a:sym typeface="Aileron Bold"/>
                </a:rPr>
                <a:t>Meg Cochran</a:t>
              </a:r>
            </a:p>
            <a:p>
              <a:pPr algn="ctr">
                <a:lnSpc>
                  <a:spcPts val="1560"/>
                </a:lnSpc>
              </a:pPr>
              <a:r>
                <a:rPr lang="en-US" sz="1300" b="1" spc="38">
                  <a:solidFill>
                    <a:srgbClr val="FFFFFF"/>
                  </a:solidFill>
                  <a:latin typeface="Aileron Bold"/>
                  <a:ea typeface="Aileron Bold"/>
                  <a:cs typeface="Aileron Bold"/>
                  <a:sym typeface="Aileron Bold"/>
                </a:rPr>
                <a:t>Research Security &amp; Export Control Officer</a:t>
              </a:r>
            </a:p>
          </p:txBody>
        </p:sp>
      </p:grpSp>
      <p:grpSp>
        <p:nvGrpSpPr>
          <p:cNvPr id="6" name="Group 6"/>
          <p:cNvGrpSpPr/>
          <p:nvPr/>
        </p:nvGrpSpPr>
        <p:grpSpPr>
          <a:xfrm>
            <a:off x="15864846" y="0"/>
            <a:ext cx="2423154" cy="2423154"/>
            <a:chOff x="0" y="0"/>
            <a:chExt cx="3230872" cy="3230872"/>
          </a:xfrm>
        </p:grpSpPr>
        <p:sp>
          <p:nvSpPr>
            <p:cNvPr id="7" name="Freeform 7"/>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4"/>
              <a:stretch>
                <a:fillRect/>
              </a:stretch>
            </a:blipFill>
          </p:spPr>
          <p:txBody>
            <a:bodyPr/>
            <a:lstStyle/>
            <a:p>
              <a:endParaRPr lang="en-US"/>
            </a:p>
          </p:txBody>
        </p:sp>
      </p:grpSp>
      <p:grpSp>
        <p:nvGrpSpPr>
          <p:cNvPr id="8" name="Group 8"/>
          <p:cNvGrpSpPr>
            <a:grpSpLocks noChangeAspect="1"/>
          </p:cNvGrpSpPr>
          <p:nvPr/>
        </p:nvGrpSpPr>
        <p:grpSpPr>
          <a:xfrm>
            <a:off x="15230127" y="7280595"/>
            <a:ext cx="3127858" cy="3127858"/>
            <a:chOff x="0" y="0"/>
            <a:chExt cx="4170477" cy="4170477"/>
          </a:xfrm>
        </p:grpSpPr>
        <p:sp>
          <p:nvSpPr>
            <p:cNvPr id="9" name="Freeform 9"/>
            <p:cNvSpPr/>
            <p:nvPr/>
          </p:nvSpPr>
          <p:spPr>
            <a:xfrm>
              <a:off x="0" y="0"/>
              <a:ext cx="4170426" cy="4170426"/>
            </a:xfrm>
            <a:custGeom>
              <a:avLst/>
              <a:gdLst/>
              <a:ahLst/>
              <a:cxnLst/>
              <a:rect l="l" t="t" r="r" b="b"/>
              <a:pathLst>
                <a:path w="4170426" h="4170426">
                  <a:moveTo>
                    <a:pt x="0" y="0"/>
                  </a:moveTo>
                  <a:lnTo>
                    <a:pt x="4170426" y="0"/>
                  </a:lnTo>
                  <a:lnTo>
                    <a:pt x="4170426" y="4170426"/>
                  </a:lnTo>
                  <a:lnTo>
                    <a:pt x="0" y="4170426"/>
                  </a:lnTo>
                  <a:lnTo>
                    <a:pt x="0" y="0"/>
                  </a:lnTo>
                  <a:close/>
                </a:path>
              </a:pathLst>
            </a:custGeom>
            <a:blipFill>
              <a:blip r:embed="rId5"/>
              <a:stretch>
                <a:fillRect r="-1" b="-1"/>
              </a:stretch>
            </a:blipFill>
          </p:spPr>
          <p:txBody>
            <a:bodyPr/>
            <a:lstStyle/>
            <a:p>
              <a:endParaRPr lang="en-US"/>
            </a:p>
          </p:txBody>
        </p:sp>
      </p:grpSp>
      <p:sp>
        <p:nvSpPr>
          <p:cNvPr id="10" name="Freeform 10"/>
          <p:cNvSpPr/>
          <p:nvPr/>
        </p:nvSpPr>
        <p:spPr>
          <a:xfrm>
            <a:off x="13290100" y="7481796"/>
            <a:ext cx="2292645" cy="2513940"/>
          </a:xfrm>
          <a:custGeom>
            <a:avLst/>
            <a:gdLst/>
            <a:ahLst/>
            <a:cxnLst/>
            <a:rect l="l" t="t" r="r" b="b"/>
            <a:pathLst>
              <a:path w="2292645" h="2513940">
                <a:moveTo>
                  <a:pt x="0" y="0"/>
                </a:moveTo>
                <a:lnTo>
                  <a:pt x="2292645" y="0"/>
                </a:lnTo>
                <a:lnTo>
                  <a:pt x="2292645" y="2513940"/>
                </a:lnTo>
                <a:lnTo>
                  <a:pt x="0" y="25139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1" name="Group 11"/>
          <p:cNvGrpSpPr/>
          <p:nvPr/>
        </p:nvGrpSpPr>
        <p:grpSpPr>
          <a:xfrm>
            <a:off x="857878" y="442380"/>
            <a:ext cx="13657436" cy="1295047"/>
            <a:chOff x="0" y="0"/>
            <a:chExt cx="3597020" cy="341082"/>
          </a:xfrm>
        </p:grpSpPr>
        <p:sp>
          <p:nvSpPr>
            <p:cNvPr id="12" name="Freeform 12"/>
            <p:cNvSpPr/>
            <p:nvPr/>
          </p:nvSpPr>
          <p:spPr>
            <a:xfrm>
              <a:off x="0" y="0"/>
              <a:ext cx="3597020" cy="341082"/>
            </a:xfrm>
            <a:custGeom>
              <a:avLst/>
              <a:gdLst/>
              <a:ahLst/>
              <a:cxnLst/>
              <a:rect l="l" t="t" r="r" b="b"/>
              <a:pathLst>
                <a:path w="3597020" h="341082">
                  <a:moveTo>
                    <a:pt x="28910" y="0"/>
                  </a:moveTo>
                  <a:lnTo>
                    <a:pt x="3568110" y="0"/>
                  </a:lnTo>
                  <a:cubicBezTo>
                    <a:pt x="3584077" y="0"/>
                    <a:pt x="3597020" y="12943"/>
                    <a:pt x="3597020" y="28910"/>
                  </a:cubicBezTo>
                  <a:lnTo>
                    <a:pt x="3597020" y="312172"/>
                  </a:lnTo>
                  <a:cubicBezTo>
                    <a:pt x="3597020" y="328139"/>
                    <a:pt x="3584077" y="341082"/>
                    <a:pt x="3568110" y="341082"/>
                  </a:cubicBezTo>
                  <a:lnTo>
                    <a:pt x="28910" y="341082"/>
                  </a:lnTo>
                  <a:cubicBezTo>
                    <a:pt x="12943" y="341082"/>
                    <a:pt x="0" y="328139"/>
                    <a:pt x="0" y="312172"/>
                  </a:cubicBezTo>
                  <a:lnTo>
                    <a:pt x="0" y="28910"/>
                  </a:lnTo>
                  <a:cubicBezTo>
                    <a:pt x="0" y="12943"/>
                    <a:pt x="12943" y="0"/>
                    <a:pt x="2891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13" name="TextBox 13"/>
            <p:cNvSpPr txBox="1"/>
            <p:nvPr/>
          </p:nvSpPr>
          <p:spPr>
            <a:xfrm>
              <a:off x="0" y="-57150"/>
              <a:ext cx="3597020" cy="398232"/>
            </a:xfrm>
            <a:prstGeom prst="rect">
              <a:avLst/>
            </a:prstGeom>
          </p:spPr>
          <p:txBody>
            <a:bodyPr lIns="50800" tIns="50800" rIns="50800" bIns="50800" rtlCol="0" anchor="ctr"/>
            <a:lstStyle/>
            <a:p>
              <a:pPr algn="ctr">
                <a:lnSpc>
                  <a:spcPts val="3498"/>
                </a:lnSpc>
              </a:pPr>
              <a:endParaRPr/>
            </a:p>
          </p:txBody>
        </p:sp>
      </p:grpSp>
      <p:sp>
        <p:nvSpPr>
          <p:cNvPr id="14" name="TextBox 14"/>
          <p:cNvSpPr txBox="1"/>
          <p:nvPr/>
        </p:nvSpPr>
        <p:spPr>
          <a:xfrm>
            <a:off x="754668" y="633501"/>
            <a:ext cx="13863856" cy="927100"/>
          </a:xfrm>
          <a:prstGeom prst="rect">
            <a:avLst/>
          </a:prstGeom>
        </p:spPr>
        <p:txBody>
          <a:bodyPr lIns="0" tIns="0" rIns="0" bIns="0" rtlCol="0" anchor="t">
            <a:spAutoFit/>
          </a:bodyPr>
          <a:lstStyle/>
          <a:p>
            <a:pPr algn="ctr">
              <a:lnSpc>
                <a:spcPts val="7699"/>
              </a:lnSpc>
            </a:pPr>
            <a:r>
              <a:rPr lang="en-US" sz="5499">
                <a:solidFill>
                  <a:srgbClr val="FFFFFF"/>
                </a:solidFill>
                <a:latin typeface="League Spartan"/>
                <a:ea typeface="League Spartan"/>
                <a:cs typeface="League Spartan"/>
                <a:sym typeface="League Spartan"/>
              </a:rPr>
              <a:t>Division of Research and Innovation</a:t>
            </a:r>
          </a:p>
        </p:txBody>
      </p:sp>
      <p:sp>
        <p:nvSpPr>
          <p:cNvPr id="15" name="TextBox 15"/>
          <p:cNvSpPr txBox="1"/>
          <p:nvPr/>
        </p:nvSpPr>
        <p:spPr>
          <a:xfrm>
            <a:off x="13391407" y="7693334"/>
            <a:ext cx="2090030" cy="2197604"/>
          </a:xfrm>
          <a:prstGeom prst="rect">
            <a:avLst/>
          </a:prstGeom>
        </p:spPr>
        <p:txBody>
          <a:bodyPr lIns="0" tIns="0" rIns="0" bIns="0" rtlCol="0" anchor="t">
            <a:spAutoFit/>
          </a:bodyPr>
          <a:lstStyle/>
          <a:p>
            <a:pPr algn="ctr">
              <a:lnSpc>
                <a:spcPts val="4339"/>
              </a:lnSpc>
            </a:pPr>
            <a:r>
              <a:rPr lang="en-US" sz="3099" b="1">
                <a:solidFill>
                  <a:srgbClr val="FFFFFF"/>
                </a:solidFill>
                <a:latin typeface="Canva Sans Bold"/>
                <a:ea typeface="Canva Sans Bold"/>
                <a:cs typeface="Canva Sans Bold"/>
                <a:sym typeface="Canva Sans Bold"/>
              </a:rPr>
              <a:t>Research Integrity Home Page</a:t>
            </a:r>
          </a:p>
        </p:txBody>
      </p:sp>
      <p:grpSp>
        <p:nvGrpSpPr>
          <p:cNvPr id="16" name="Group 16"/>
          <p:cNvGrpSpPr/>
          <p:nvPr/>
        </p:nvGrpSpPr>
        <p:grpSpPr>
          <a:xfrm>
            <a:off x="8815507" y="2175917"/>
            <a:ext cx="3110997" cy="1075435"/>
            <a:chOff x="0" y="0"/>
            <a:chExt cx="999658" cy="345570"/>
          </a:xfrm>
        </p:grpSpPr>
        <p:sp>
          <p:nvSpPr>
            <p:cNvPr id="17" name="Freeform 17"/>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18" name="TextBox 18"/>
            <p:cNvSpPr txBox="1"/>
            <p:nvPr/>
          </p:nvSpPr>
          <p:spPr>
            <a:xfrm>
              <a:off x="0" y="-57150"/>
              <a:ext cx="999658" cy="402720"/>
            </a:xfrm>
            <a:prstGeom prst="rect">
              <a:avLst/>
            </a:prstGeom>
          </p:spPr>
          <p:txBody>
            <a:bodyPr lIns="55327" tIns="55327" rIns="55327" bIns="55327" rtlCol="0" anchor="ctr"/>
            <a:lstStyle/>
            <a:p>
              <a:pPr algn="ctr">
                <a:lnSpc>
                  <a:spcPts val="3498"/>
                </a:lnSpc>
              </a:pPr>
              <a:endParaRPr/>
            </a:p>
          </p:txBody>
        </p:sp>
      </p:grpSp>
      <p:sp>
        <p:nvSpPr>
          <p:cNvPr id="19" name="TextBox 19"/>
          <p:cNvSpPr txBox="1"/>
          <p:nvPr/>
        </p:nvSpPr>
        <p:spPr>
          <a:xfrm>
            <a:off x="9132131" y="2295294"/>
            <a:ext cx="2477750" cy="807997"/>
          </a:xfrm>
          <a:prstGeom prst="rect">
            <a:avLst/>
          </a:prstGeom>
        </p:spPr>
        <p:txBody>
          <a:bodyPr lIns="0" tIns="0" rIns="0" bIns="0" rtlCol="0" anchor="t">
            <a:spAutoFit/>
          </a:bodyPr>
          <a:lstStyle/>
          <a:p>
            <a:pPr algn="ctr">
              <a:lnSpc>
                <a:spcPts val="2287"/>
              </a:lnSpc>
            </a:pPr>
            <a:r>
              <a:rPr lang="en-US" sz="1633" b="1">
                <a:solidFill>
                  <a:srgbClr val="FEFEFE"/>
                </a:solidFill>
                <a:latin typeface="Aptos Bold"/>
                <a:ea typeface="Aptos Bold"/>
                <a:cs typeface="Aptos Bold"/>
                <a:sym typeface="Aptos Bold"/>
              </a:rPr>
              <a:t>Pam Padilla</a:t>
            </a:r>
          </a:p>
          <a:p>
            <a:pPr algn="ctr">
              <a:lnSpc>
                <a:spcPts val="2134"/>
              </a:lnSpc>
            </a:pPr>
            <a:r>
              <a:rPr lang="en-US" sz="1524">
                <a:solidFill>
                  <a:srgbClr val="FEFEFE"/>
                </a:solidFill>
                <a:latin typeface="Aptos"/>
                <a:ea typeface="Aptos"/>
                <a:cs typeface="Aptos"/>
                <a:sym typeface="Aptos"/>
              </a:rPr>
              <a:t>Vice President for Research and Innovation</a:t>
            </a:r>
          </a:p>
        </p:txBody>
      </p:sp>
      <p:grpSp>
        <p:nvGrpSpPr>
          <p:cNvPr id="20" name="Group 20"/>
          <p:cNvGrpSpPr/>
          <p:nvPr/>
        </p:nvGrpSpPr>
        <p:grpSpPr>
          <a:xfrm>
            <a:off x="4230836" y="4086615"/>
            <a:ext cx="3486208" cy="1075435"/>
            <a:chOff x="0" y="0"/>
            <a:chExt cx="1120224" cy="345570"/>
          </a:xfrm>
        </p:grpSpPr>
        <p:sp>
          <p:nvSpPr>
            <p:cNvPr id="21" name="Freeform 21"/>
            <p:cNvSpPr/>
            <p:nvPr/>
          </p:nvSpPr>
          <p:spPr>
            <a:xfrm>
              <a:off x="0" y="0"/>
              <a:ext cx="1120224" cy="345570"/>
            </a:xfrm>
            <a:custGeom>
              <a:avLst/>
              <a:gdLst/>
              <a:ahLst/>
              <a:cxnLst/>
              <a:rect l="l" t="t" r="r" b="b"/>
              <a:pathLst>
                <a:path w="1120224" h="345570">
                  <a:moveTo>
                    <a:pt x="917024" y="0"/>
                  </a:moveTo>
                  <a:cubicBezTo>
                    <a:pt x="1029249" y="0"/>
                    <a:pt x="1120224" y="77358"/>
                    <a:pt x="1120224" y="172785"/>
                  </a:cubicBezTo>
                  <a:cubicBezTo>
                    <a:pt x="1120224" y="268211"/>
                    <a:pt x="1029249" y="345570"/>
                    <a:pt x="917024"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22" name="TextBox 22"/>
            <p:cNvSpPr txBox="1"/>
            <p:nvPr/>
          </p:nvSpPr>
          <p:spPr>
            <a:xfrm>
              <a:off x="0" y="-57150"/>
              <a:ext cx="1120224" cy="402720"/>
            </a:xfrm>
            <a:prstGeom prst="rect">
              <a:avLst/>
            </a:prstGeom>
          </p:spPr>
          <p:txBody>
            <a:bodyPr lIns="55327" tIns="55327" rIns="55327" bIns="55327" rtlCol="0" anchor="ctr"/>
            <a:lstStyle/>
            <a:p>
              <a:pPr algn="ctr">
                <a:lnSpc>
                  <a:spcPts val="3498"/>
                </a:lnSpc>
              </a:pPr>
              <a:endParaRPr/>
            </a:p>
          </p:txBody>
        </p:sp>
      </p:grpSp>
      <p:sp>
        <p:nvSpPr>
          <p:cNvPr id="23" name="TextBox 23"/>
          <p:cNvSpPr txBox="1"/>
          <p:nvPr/>
        </p:nvSpPr>
        <p:spPr>
          <a:xfrm>
            <a:off x="4498318" y="4212601"/>
            <a:ext cx="2820993" cy="758894"/>
          </a:xfrm>
          <a:prstGeom prst="rect">
            <a:avLst/>
          </a:prstGeom>
        </p:spPr>
        <p:txBody>
          <a:bodyPr lIns="0" tIns="0" rIns="0" bIns="0" rtlCol="0" anchor="t">
            <a:spAutoFit/>
          </a:bodyPr>
          <a:lstStyle/>
          <a:p>
            <a:pPr algn="ctr">
              <a:lnSpc>
                <a:spcPts val="2134"/>
              </a:lnSpc>
            </a:pPr>
            <a:r>
              <a:rPr lang="en-US" sz="1524" b="1">
                <a:solidFill>
                  <a:srgbClr val="FEFEFE"/>
                </a:solidFill>
                <a:latin typeface="Aptos Bold"/>
                <a:ea typeface="Aptos Bold"/>
                <a:cs typeface="Aptos Bold"/>
                <a:sym typeface="Aptos Bold"/>
              </a:rPr>
              <a:t>Autumn Pinckard</a:t>
            </a:r>
          </a:p>
          <a:p>
            <a:pPr algn="ctr">
              <a:lnSpc>
                <a:spcPts val="1982"/>
              </a:lnSpc>
            </a:pPr>
            <a:r>
              <a:rPr lang="en-US" sz="1415">
                <a:solidFill>
                  <a:srgbClr val="FEFEFE"/>
                </a:solidFill>
                <a:latin typeface="Aptos"/>
                <a:ea typeface="Aptos"/>
                <a:cs typeface="Aptos"/>
                <a:sym typeface="Aptos"/>
              </a:rPr>
              <a:t>Sr. Director of Research Integrity and Compliance</a:t>
            </a:r>
          </a:p>
        </p:txBody>
      </p:sp>
      <p:grpSp>
        <p:nvGrpSpPr>
          <p:cNvPr id="24" name="Group 24"/>
          <p:cNvGrpSpPr/>
          <p:nvPr/>
        </p:nvGrpSpPr>
        <p:grpSpPr>
          <a:xfrm>
            <a:off x="8818242" y="4086615"/>
            <a:ext cx="3110997" cy="1075435"/>
            <a:chOff x="0" y="0"/>
            <a:chExt cx="999658" cy="345570"/>
          </a:xfrm>
        </p:grpSpPr>
        <p:sp>
          <p:nvSpPr>
            <p:cNvPr id="25" name="Freeform 25"/>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26" name="TextBox 26"/>
            <p:cNvSpPr txBox="1"/>
            <p:nvPr/>
          </p:nvSpPr>
          <p:spPr>
            <a:xfrm>
              <a:off x="0" y="-57150"/>
              <a:ext cx="999658" cy="402720"/>
            </a:xfrm>
            <a:prstGeom prst="rect">
              <a:avLst/>
            </a:prstGeom>
          </p:spPr>
          <p:txBody>
            <a:bodyPr lIns="55327" tIns="55327" rIns="55327" bIns="55327" rtlCol="0" anchor="ctr"/>
            <a:lstStyle/>
            <a:p>
              <a:pPr algn="ctr">
                <a:lnSpc>
                  <a:spcPts val="3498"/>
                </a:lnSpc>
              </a:pPr>
              <a:endParaRPr/>
            </a:p>
          </p:txBody>
        </p:sp>
      </p:grpSp>
      <p:sp>
        <p:nvSpPr>
          <p:cNvPr id="27" name="TextBox 27"/>
          <p:cNvSpPr txBox="1"/>
          <p:nvPr/>
        </p:nvSpPr>
        <p:spPr>
          <a:xfrm>
            <a:off x="9029293" y="4208275"/>
            <a:ext cx="2692156" cy="807997"/>
          </a:xfrm>
          <a:prstGeom prst="rect">
            <a:avLst/>
          </a:prstGeom>
        </p:spPr>
        <p:txBody>
          <a:bodyPr lIns="0" tIns="0" rIns="0" bIns="0" rtlCol="0" anchor="t">
            <a:spAutoFit/>
          </a:bodyPr>
          <a:lstStyle/>
          <a:p>
            <a:pPr algn="ctr">
              <a:lnSpc>
                <a:spcPts val="2287"/>
              </a:lnSpc>
            </a:pPr>
            <a:r>
              <a:rPr lang="en-US" sz="1633" b="1">
                <a:solidFill>
                  <a:srgbClr val="FEFEFE"/>
                </a:solidFill>
                <a:latin typeface="Aptos Bold"/>
                <a:ea typeface="Aptos Bold"/>
                <a:cs typeface="Aptos Bold"/>
                <a:sym typeface="Aptos Bold"/>
              </a:rPr>
              <a:t>Chris McMullen</a:t>
            </a:r>
          </a:p>
          <a:p>
            <a:pPr algn="ctr">
              <a:lnSpc>
                <a:spcPts val="2134"/>
              </a:lnSpc>
            </a:pPr>
            <a:r>
              <a:rPr lang="en-US" sz="1524">
                <a:solidFill>
                  <a:srgbClr val="FEFEFE"/>
                </a:solidFill>
                <a:latin typeface="Aptos"/>
                <a:ea typeface="Aptos"/>
                <a:cs typeface="Aptos"/>
                <a:sym typeface="Aptos"/>
              </a:rPr>
              <a:t>Sr. Administrative Coordinator of Research Compliance</a:t>
            </a:r>
          </a:p>
        </p:txBody>
      </p:sp>
      <p:grpSp>
        <p:nvGrpSpPr>
          <p:cNvPr id="28" name="Group 28"/>
          <p:cNvGrpSpPr/>
          <p:nvPr/>
        </p:nvGrpSpPr>
        <p:grpSpPr>
          <a:xfrm>
            <a:off x="13028868" y="4088897"/>
            <a:ext cx="3504665" cy="1075435"/>
            <a:chOff x="0" y="0"/>
            <a:chExt cx="1126155" cy="345570"/>
          </a:xfrm>
        </p:grpSpPr>
        <p:sp>
          <p:nvSpPr>
            <p:cNvPr id="29" name="Freeform 29"/>
            <p:cNvSpPr/>
            <p:nvPr/>
          </p:nvSpPr>
          <p:spPr>
            <a:xfrm>
              <a:off x="0" y="0"/>
              <a:ext cx="1126155" cy="345570"/>
            </a:xfrm>
            <a:custGeom>
              <a:avLst/>
              <a:gdLst/>
              <a:ahLst/>
              <a:cxnLst/>
              <a:rect l="l" t="t" r="r" b="b"/>
              <a:pathLst>
                <a:path w="1126155" h="345570">
                  <a:moveTo>
                    <a:pt x="922955" y="0"/>
                  </a:moveTo>
                  <a:cubicBezTo>
                    <a:pt x="1035179" y="0"/>
                    <a:pt x="1126155" y="77358"/>
                    <a:pt x="1126155" y="172785"/>
                  </a:cubicBezTo>
                  <a:cubicBezTo>
                    <a:pt x="1126155" y="268211"/>
                    <a:pt x="1035179" y="345570"/>
                    <a:pt x="922955"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30" name="TextBox 30"/>
            <p:cNvSpPr txBox="1"/>
            <p:nvPr/>
          </p:nvSpPr>
          <p:spPr>
            <a:xfrm>
              <a:off x="0" y="-57150"/>
              <a:ext cx="1126155" cy="402720"/>
            </a:xfrm>
            <a:prstGeom prst="rect">
              <a:avLst/>
            </a:prstGeom>
          </p:spPr>
          <p:txBody>
            <a:bodyPr lIns="55327" tIns="55327" rIns="55327" bIns="55327" rtlCol="0" anchor="ctr"/>
            <a:lstStyle/>
            <a:p>
              <a:pPr algn="ctr">
                <a:lnSpc>
                  <a:spcPts val="3498"/>
                </a:lnSpc>
              </a:pPr>
              <a:endParaRPr/>
            </a:p>
          </p:txBody>
        </p:sp>
      </p:grpSp>
      <p:sp>
        <p:nvSpPr>
          <p:cNvPr id="31" name="TextBox 31"/>
          <p:cNvSpPr txBox="1"/>
          <p:nvPr/>
        </p:nvSpPr>
        <p:spPr>
          <a:xfrm>
            <a:off x="13425007" y="4187959"/>
            <a:ext cx="2712386" cy="807997"/>
          </a:xfrm>
          <a:prstGeom prst="rect">
            <a:avLst/>
          </a:prstGeom>
        </p:spPr>
        <p:txBody>
          <a:bodyPr lIns="0" tIns="0" rIns="0" bIns="0" rtlCol="0" anchor="t">
            <a:spAutoFit/>
          </a:bodyPr>
          <a:lstStyle/>
          <a:p>
            <a:pPr algn="ctr">
              <a:lnSpc>
                <a:spcPts val="2287"/>
              </a:lnSpc>
            </a:pPr>
            <a:r>
              <a:rPr lang="en-US" sz="1633" b="1">
                <a:solidFill>
                  <a:srgbClr val="FEFEFE"/>
                </a:solidFill>
                <a:latin typeface="Aptos Bold"/>
                <a:ea typeface="Aptos Bold"/>
                <a:cs typeface="Aptos Bold"/>
                <a:sym typeface="Aptos Bold"/>
              </a:rPr>
              <a:t>Sarah Romack</a:t>
            </a:r>
          </a:p>
          <a:p>
            <a:pPr algn="ctr">
              <a:lnSpc>
                <a:spcPts val="2134"/>
              </a:lnSpc>
            </a:pPr>
            <a:r>
              <a:rPr lang="en-US" sz="1524">
                <a:solidFill>
                  <a:srgbClr val="FEFEFE"/>
                </a:solidFill>
                <a:latin typeface="Aptos"/>
                <a:ea typeface="Aptos"/>
                <a:cs typeface="Aptos"/>
                <a:sym typeface="Aptos"/>
              </a:rPr>
              <a:t>Director of Ethics &amp; International Research Compliance</a:t>
            </a:r>
          </a:p>
        </p:txBody>
      </p:sp>
      <p:grpSp>
        <p:nvGrpSpPr>
          <p:cNvPr id="32" name="Group 32"/>
          <p:cNvGrpSpPr/>
          <p:nvPr/>
        </p:nvGrpSpPr>
        <p:grpSpPr>
          <a:xfrm>
            <a:off x="7532079" y="5680742"/>
            <a:ext cx="3110997" cy="1075435"/>
            <a:chOff x="0" y="0"/>
            <a:chExt cx="999658" cy="345570"/>
          </a:xfrm>
        </p:grpSpPr>
        <p:sp>
          <p:nvSpPr>
            <p:cNvPr id="33" name="Freeform 33"/>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34" name="TextBox 34"/>
            <p:cNvSpPr txBox="1"/>
            <p:nvPr/>
          </p:nvSpPr>
          <p:spPr>
            <a:xfrm>
              <a:off x="0" y="-57150"/>
              <a:ext cx="999658" cy="402720"/>
            </a:xfrm>
            <a:prstGeom prst="rect">
              <a:avLst/>
            </a:prstGeom>
          </p:spPr>
          <p:txBody>
            <a:bodyPr lIns="55327" tIns="55327" rIns="55327" bIns="55327" rtlCol="0" anchor="ctr"/>
            <a:lstStyle/>
            <a:p>
              <a:pPr algn="ctr">
                <a:lnSpc>
                  <a:spcPts val="3498"/>
                </a:lnSpc>
              </a:pPr>
              <a:endParaRPr/>
            </a:p>
          </p:txBody>
        </p:sp>
      </p:grpSp>
      <p:sp>
        <p:nvSpPr>
          <p:cNvPr id="35" name="TextBox 35"/>
          <p:cNvSpPr txBox="1"/>
          <p:nvPr/>
        </p:nvSpPr>
        <p:spPr>
          <a:xfrm>
            <a:off x="7848703" y="5826891"/>
            <a:ext cx="2477750" cy="807997"/>
          </a:xfrm>
          <a:prstGeom prst="rect">
            <a:avLst/>
          </a:prstGeom>
        </p:spPr>
        <p:txBody>
          <a:bodyPr lIns="0" tIns="0" rIns="0" bIns="0" rtlCol="0" anchor="t">
            <a:spAutoFit/>
          </a:bodyPr>
          <a:lstStyle/>
          <a:p>
            <a:pPr algn="ctr">
              <a:lnSpc>
                <a:spcPts val="2287"/>
              </a:lnSpc>
            </a:pPr>
            <a:r>
              <a:rPr lang="en-US" sz="1633" b="1">
                <a:solidFill>
                  <a:srgbClr val="FEFEFE"/>
                </a:solidFill>
                <a:latin typeface="Aptos Bold"/>
                <a:ea typeface="Aptos Bold"/>
                <a:cs typeface="Aptos Bold"/>
                <a:sym typeface="Aptos Bold"/>
              </a:rPr>
              <a:t>Dr. Imelda Norton</a:t>
            </a:r>
          </a:p>
          <a:p>
            <a:pPr algn="ctr">
              <a:lnSpc>
                <a:spcPts val="2134"/>
              </a:lnSpc>
            </a:pPr>
            <a:r>
              <a:rPr lang="en-US" sz="1524">
                <a:solidFill>
                  <a:srgbClr val="FEFEFE"/>
                </a:solidFill>
                <a:latin typeface="Aptos"/>
                <a:ea typeface="Aptos"/>
                <a:cs typeface="Aptos"/>
                <a:sym typeface="Aptos"/>
              </a:rPr>
              <a:t>Research Lab Manager</a:t>
            </a:r>
          </a:p>
          <a:p>
            <a:pPr algn="ctr">
              <a:lnSpc>
                <a:spcPts val="2134"/>
              </a:lnSpc>
            </a:pPr>
            <a:r>
              <a:rPr lang="en-US" sz="1524">
                <a:solidFill>
                  <a:srgbClr val="FEFEFE"/>
                </a:solidFill>
                <a:latin typeface="Aptos"/>
                <a:ea typeface="Aptos"/>
                <a:cs typeface="Aptos"/>
                <a:sym typeface="Aptos"/>
              </a:rPr>
              <a:t>(IACUC)</a:t>
            </a:r>
          </a:p>
        </p:txBody>
      </p:sp>
      <p:grpSp>
        <p:nvGrpSpPr>
          <p:cNvPr id="36" name="Group 36"/>
          <p:cNvGrpSpPr/>
          <p:nvPr/>
        </p:nvGrpSpPr>
        <p:grpSpPr>
          <a:xfrm>
            <a:off x="1310084" y="5680742"/>
            <a:ext cx="3110997" cy="1075435"/>
            <a:chOff x="0" y="0"/>
            <a:chExt cx="999658" cy="345570"/>
          </a:xfrm>
        </p:grpSpPr>
        <p:sp>
          <p:nvSpPr>
            <p:cNvPr id="37" name="Freeform 37"/>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38" name="TextBox 38"/>
            <p:cNvSpPr txBox="1"/>
            <p:nvPr/>
          </p:nvSpPr>
          <p:spPr>
            <a:xfrm>
              <a:off x="0" y="-57150"/>
              <a:ext cx="999658" cy="402720"/>
            </a:xfrm>
            <a:prstGeom prst="rect">
              <a:avLst/>
            </a:prstGeom>
          </p:spPr>
          <p:txBody>
            <a:bodyPr lIns="55327" tIns="55327" rIns="55327" bIns="55327" rtlCol="0" anchor="ctr"/>
            <a:lstStyle/>
            <a:p>
              <a:pPr algn="ctr">
                <a:lnSpc>
                  <a:spcPts val="3498"/>
                </a:lnSpc>
              </a:pPr>
              <a:endParaRPr/>
            </a:p>
          </p:txBody>
        </p:sp>
      </p:grpSp>
      <p:sp>
        <p:nvSpPr>
          <p:cNvPr id="39" name="TextBox 39"/>
          <p:cNvSpPr txBox="1"/>
          <p:nvPr/>
        </p:nvSpPr>
        <p:spPr>
          <a:xfrm>
            <a:off x="1626708" y="5826891"/>
            <a:ext cx="2477750" cy="807997"/>
          </a:xfrm>
          <a:prstGeom prst="rect">
            <a:avLst/>
          </a:prstGeom>
        </p:spPr>
        <p:txBody>
          <a:bodyPr lIns="0" tIns="0" rIns="0" bIns="0" rtlCol="0" anchor="t">
            <a:spAutoFit/>
          </a:bodyPr>
          <a:lstStyle/>
          <a:p>
            <a:pPr algn="ctr">
              <a:lnSpc>
                <a:spcPts val="2287"/>
              </a:lnSpc>
            </a:pPr>
            <a:r>
              <a:rPr lang="en-US" sz="1633" b="1">
                <a:solidFill>
                  <a:srgbClr val="FEFEFE"/>
                </a:solidFill>
                <a:latin typeface="Aptos Bold"/>
                <a:ea typeface="Aptos Bold"/>
                <a:cs typeface="Aptos Bold"/>
                <a:sym typeface="Aptos Bold"/>
              </a:rPr>
              <a:t>Dr. Veena Naik</a:t>
            </a:r>
          </a:p>
          <a:p>
            <a:pPr algn="ctr">
              <a:lnSpc>
                <a:spcPts val="2134"/>
              </a:lnSpc>
            </a:pPr>
            <a:r>
              <a:rPr lang="en-US" sz="1524">
                <a:solidFill>
                  <a:srgbClr val="FEFEFE"/>
                </a:solidFill>
                <a:latin typeface="Aptos"/>
                <a:ea typeface="Aptos"/>
                <a:cs typeface="Aptos"/>
                <a:sym typeface="Aptos"/>
              </a:rPr>
              <a:t>BioSafety Officer </a:t>
            </a:r>
          </a:p>
          <a:p>
            <a:pPr algn="ctr">
              <a:lnSpc>
                <a:spcPts val="2134"/>
              </a:lnSpc>
            </a:pPr>
            <a:r>
              <a:rPr lang="en-US" sz="1524">
                <a:solidFill>
                  <a:srgbClr val="FEFEFE"/>
                </a:solidFill>
                <a:latin typeface="Aptos"/>
                <a:ea typeface="Aptos"/>
                <a:cs typeface="Aptos"/>
                <a:sym typeface="Aptos"/>
              </a:rPr>
              <a:t>(IBC)</a:t>
            </a:r>
          </a:p>
        </p:txBody>
      </p:sp>
      <p:grpSp>
        <p:nvGrpSpPr>
          <p:cNvPr id="40" name="Group 40"/>
          <p:cNvGrpSpPr/>
          <p:nvPr/>
        </p:nvGrpSpPr>
        <p:grpSpPr>
          <a:xfrm>
            <a:off x="13225701" y="5793732"/>
            <a:ext cx="3110997" cy="1075435"/>
            <a:chOff x="0" y="0"/>
            <a:chExt cx="999658" cy="345570"/>
          </a:xfrm>
        </p:grpSpPr>
        <p:sp>
          <p:nvSpPr>
            <p:cNvPr id="41" name="Freeform 41"/>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42" name="TextBox 42"/>
            <p:cNvSpPr txBox="1"/>
            <p:nvPr/>
          </p:nvSpPr>
          <p:spPr>
            <a:xfrm>
              <a:off x="0" y="-57150"/>
              <a:ext cx="999658" cy="402720"/>
            </a:xfrm>
            <a:prstGeom prst="rect">
              <a:avLst/>
            </a:prstGeom>
          </p:spPr>
          <p:txBody>
            <a:bodyPr lIns="55327" tIns="55327" rIns="55327" bIns="55327" rtlCol="0" anchor="ctr"/>
            <a:lstStyle/>
            <a:p>
              <a:pPr algn="ctr">
                <a:lnSpc>
                  <a:spcPts val="3498"/>
                </a:lnSpc>
              </a:pPr>
              <a:endParaRPr/>
            </a:p>
          </p:txBody>
        </p:sp>
      </p:grpSp>
      <p:sp>
        <p:nvSpPr>
          <p:cNvPr id="43" name="TextBox 43"/>
          <p:cNvSpPr txBox="1"/>
          <p:nvPr/>
        </p:nvSpPr>
        <p:spPr>
          <a:xfrm>
            <a:off x="13542325" y="5959369"/>
            <a:ext cx="2477750" cy="807997"/>
          </a:xfrm>
          <a:prstGeom prst="rect">
            <a:avLst/>
          </a:prstGeom>
        </p:spPr>
        <p:txBody>
          <a:bodyPr lIns="0" tIns="0" rIns="0" bIns="0" rtlCol="0" anchor="t">
            <a:spAutoFit/>
          </a:bodyPr>
          <a:lstStyle/>
          <a:p>
            <a:pPr algn="ctr">
              <a:lnSpc>
                <a:spcPts val="2287"/>
              </a:lnSpc>
            </a:pPr>
            <a:r>
              <a:rPr lang="en-US" sz="1633" b="1">
                <a:solidFill>
                  <a:srgbClr val="FEFEFE"/>
                </a:solidFill>
                <a:latin typeface="Aptos Bold"/>
                <a:ea typeface="Aptos Bold"/>
                <a:cs typeface="Aptos Bold"/>
                <a:sym typeface="Aptos Bold"/>
              </a:rPr>
              <a:t>Meg Cochran</a:t>
            </a:r>
          </a:p>
          <a:p>
            <a:pPr algn="ctr">
              <a:lnSpc>
                <a:spcPts val="2134"/>
              </a:lnSpc>
            </a:pPr>
            <a:r>
              <a:rPr lang="en-US" sz="1524">
                <a:solidFill>
                  <a:srgbClr val="FEFEFE"/>
                </a:solidFill>
                <a:latin typeface="Aptos"/>
                <a:ea typeface="Aptos"/>
                <a:cs typeface="Aptos"/>
                <a:sym typeface="Aptos"/>
              </a:rPr>
              <a:t>Research Security &amp; Export Control Officer</a:t>
            </a:r>
          </a:p>
        </p:txBody>
      </p:sp>
      <p:grpSp>
        <p:nvGrpSpPr>
          <p:cNvPr id="44" name="Group 44"/>
          <p:cNvGrpSpPr/>
          <p:nvPr/>
        </p:nvGrpSpPr>
        <p:grpSpPr>
          <a:xfrm>
            <a:off x="8268897" y="8654452"/>
            <a:ext cx="3110997" cy="1075435"/>
            <a:chOff x="0" y="0"/>
            <a:chExt cx="999658" cy="345570"/>
          </a:xfrm>
        </p:grpSpPr>
        <p:sp>
          <p:nvSpPr>
            <p:cNvPr id="45" name="Freeform 45"/>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46" name="TextBox 46"/>
            <p:cNvSpPr txBox="1"/>
            <p:nvPr/>
          </p:nvSpPr>
          <p:spPr>
            <a:xfrm>
              <a:off x="0" y="-57150"/>
              <a:ext cx="999658" cy="402720"/>
            </a:xfrm>
            <a:prstGeom prst="rect">
              <a:avLst/>
            </a:prstGeom>
          </p:spPr>
          <p:txBody>
            <a:bodyPr lIns="55327" tIns="55327" rIns="55327" bIns="55327" rtlCol="0" anchor="ctr"/>
            <a:lstStyle/>
            <a:p>
              <a:pPr algn="ctr">
                <a:lnSpc>
                  <a:spcPts val="3498"/>
                </a:lnSpc>
              </a:pPr>
              <a:endParaRPr/>
            </a:p>
          </p:txBody>
        </p:sp>
      </p:grpSp>
      <p:sp>
        <p:nvSpPr>
          <p:cNvPr id="47" name="TextBox 47"/>
          <p:cNvSpPr txBox="1"/>
          <p:nvPr/>
        </p:nvSpPr>
        <p:spPr>
          <a:xfrm>
            <a:off x="8558721" y="8770810"/>
            <a:ext cx="2531351" cy="807997"/>
          </a:xfrm>
          <a:prstGeom prst="rect">
            <a:avLst/>
          </a:prstGeom>
        </p:spPr>
        <p:txBody>
          <a:bodyPr lIns="0" tIns="0" rIns="0" bIns="0" rtlCol="0" anchor="t">
            <a:spAutoFit/>
          </a:bodyPr>
          <a:lstStyle/>
          <a:p>
            <a:pPr algn="ctr">
              <a:lnSpc>
                <a:spcPts val="2287"/>
              </a:lnSpc>
            </a:pPr>
            <a:r>
              <a:rPr lang="en-US" sz="1633" b="1">
                <a:solidFill>
                  <a:srgbClr val="FEFEFE"/>
                </a:solidFill>
                <a:latin typeface="Aptos Bold"/>
                <a:ea typeface="Aptos Bold"/>
                <a:cs typeface="Aptos Bold"/>
                <a:sym typeface="Aptos Bold"/>
              </a:rPr>
              <a:t>Tracee Kelly</a:t>
            </a:r>
          </a:p>
          <a:p>
            <a:pPr algn="ctr">
              <a:lnSpc>
                <a:spcPts val="2134"/>
              </a:lnSpc>
            </a:pPr>
            <a:r>
              <a:rPr lang="en-US" sz="1524">
                <a:solidFill>
                  <a:srgbClr val="FEFEFE"/>
                </a:solidFill>
                <a:latin typeface="Aptos"/>
                <a:ea typeface="Aptos"/>
                <a:cs typeface="Aptos"/>
                <a:sym typeface="Aptos"/>
              </a:rPr>
              <a:t>Research Compliance Analyst (IRB)</a:t>
            </a:r>
          </a:p>
        </p:txBody>
      </p:sp>
      <p:grpSp>
        <p:nvGrpSpPr>
          <p:cNvPr id="48" name="Group 48"/>
          <p:cNvGrpSpPr/>
          <p:nvPr/>
        </p:nvGrpSpPr>
        <p:grpSpPr>
          <a:xfrm>
            <a:off x="4434522" y="8654452"/>
            <a:ext cx="3110997" cy="1075435"/>
            <a:chOff x="0" y="0"/>
            <a:chExt cx="999658" cy="345570"/>
          </a:xfrm>
        </p:grpSpPr>
        <p:sp>
          <p:nvSpPr>
            <p:cNvPr id="49" name="Freeform 49"/>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50" name="TextBox 50"/>
            <p:cNvSpPr txBox="1"/>
            <p:nvPr/>
          </p:nvSpPr>
          <p:spPr>
            <a:xfrm>
              <a:off x="0" y="-57150"/>
              <a:ext cx="999658" cy="402720"/>
            </a:xfrm>
            <a:prstGeom prst="rect">
              <a:avLst/>
            </a:prstGeom>
          </p:spPr>
          <p:txBody>
            <a:bodyPr lIns="55327" tIns="55327" rIns="55327" bIns="55327" rtlCol="0" anchor="ctr"/>
            <a:lstStyle/>
            <a:p>
              <a:pPr algn="ctr">
                <a:lnSpc>
                  <a:spcPts val="3498"/>
                </a:lnSpc>
              </a:pPr>
              <a:endParaRPr/>
            </a:p>
          </p:txBody>
        </p:sp>
      </p:grpSp>
      <p:sp>
        <p:nvSpPr>
          <p:cNvPr id="51" name="TextBox 51"/>
          <p:cNvSpPr txBox="1"/>
          <p:nvPr/>
        </p:nvSpPr>
        <p:spPr>
          <a:xfrm>
            <a:off x="4598021" y="8801932"/>
            <a:ext cx="2784000" cy="807997"/>
          </a:xfrm>
          <a:prstGeom prst="rect">
            <a:avLst/>
          </a:prstGeom>
        </p:spPr>
        <p:txBody>
          <a:bodyPr lIns="0" tIns="0" rIns="0" bIns="0" rtlCol="0" anchor="t">
            <a:spAutoFit/>
          </a:bodyPr>
          <a:lstStyle/>
          <a:p>
            <a:pPr algn="ctr">
              <a:lnSpc>
                <a:spcPts val="2287"/>
              </a:lnSpc>
            </a:pPr>
            <a:r>
              <a:rPr lang="en-US" sz="1633" b="1">
                <a:solidFill>
                  <a:srgbClr val="FEFEFE"/>
                </a:solidFill>
                <a:latin typeface="Aptos Bold"/>
                <a:ea typeface="Aptos Bold"/>
                <a:cs typeface="Aptos Bold"/>
                <a:sym typeface="Aptos Bold"/>
              </a:rPr>
              <a:t>Rodney Fernandez</a:t>
            </a:r>
          </a:p>
          <a:p>
            <a:pPr algn="ctr">
              <a:lnSpc>
                <a:spcPts val="2134"/>
              </a:lnSpc>
            </a:pPr>
            <a:r>
              <a:rPr lang="en-US" sz="1524">
                <a:solidFill>
                  <a:srgbClr val="FEFEFE"/>
                </a:solidFill>
                <a:latin typeface="Aptos"/>
                <a:ea typeface="Aptos"/>
                <a:cs typeface="Aptos"/>
                <a:sym typeface="Aptos"/>
              </a:rPr>
              <a:t>Sr. Research Compliance Analyst (IRB)</a:t>
            </a:r>
          </a:p>
        </p:txBody>
      </p:sp>
      <p:grpSp>
        <p:nvGrpSpPr>
          <p:cNvPr id="52" name="Group 52"/>
          <p:cNvGrpSpPr/>
          <p:nvPr/>
        </p:nvGrpSpPr>
        <p:grpSpPr>
          <a:xfrm>
            <a:off x="597355" y="8654452"/>
            <a:ext cx="3110997" cy="1075435"/>
            <a:chOff x="0" y="0"/>
            <a:chExt cx="999658" cy="345570"/>
          </a:xfrm>
        </p:grpSpPr>
        <p:sp>
          <p:nvSpPr>
            <p:cNvPr id="53" name="Freeform 53"/>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54" name="TextBox 54"/>
            <p:cNvSpPr txBox="1"/>
            <p:nvPr/>
          </p:nvSpPr>
          <p:spPr>
            <a:xfrm>
              <a:off x="0" y="-57150"/>
              <a:ext cx="999658" cy="402720"/>
            </a:xfrm>
            <a:prstGeom prst="rect">
              <a:avLst/>
            </a:prstGeom>
          </p:spPr>
          <p:txBody>
            <a:bodyPr lIns="55327" tIns="55327" rIns="55327" bIns="55327" rtlCol="0" anchor="ctr"/>
            <a:lstStyle/>
            <a:p>
              <a:pPr algn="ctr">
                <a:lnSpc>
                  <a:spcPts val="3498"/>
                </a:lnSpc>
              </a:pPr>
              <a:endParaRPr/>
            </a:p>
          </p:txBody>
        </p:sp>
      </p:grpSp>
      <p:sp>
        <p:nvSpPr>
          <p:cNvPr id="55" name="TextBox 55"/>
          <p:cNvSpPr txBox="1"/>
          <p:nvPr/>
        </p:nvSpPr>
        <p:spPr>
          <a:xfrm>
            <a:off x="753174" y="8770810"/>
            <a:ext cx="2799359" cy="807997"/>
          </a:xfrm>
          <a:prstGeom prst="rect">
            <a:avLst/>
          </a:prstGeom>
        </p:spPr>
        <p:txBody>
          <a:bodyPr lIns="0" tIns="0" rIns="0" bIns="0" rtlCol="0" anchor="t">
            <a:spAutoFit/>
          </a:bodyPr>
          <a:lstStyle/>
          <a:p>
            <a:pPr algn="ctr">
              <a:lnSpc>
                <a:spcPts val="2287"/>
              </a:lnSpc>
            </a:pPr>
            <a:r>
              <a:rPr lang="en-US" sz="1633" b="1">
                <a:solidFill>
                  <a:srgbClr val="FEFEFE"/>
                </a:solidFill>
                <a:latin typeface="Aptos Bold"/>
                <a:ea typeface="Aptos Bold"/>
                <a:cs typeface="Aptos Bold"/>
                <a:sym typeface="Aptos Bold"/>
              </a:rPr>
              <a:t>Joan Powers</a:t>
            </a:r>
          </a:p>
          <a:p>
            <a:pPr algn="ctr">
              <a:lnSpc>
                <a:spcPts val="2134"/>
              </a:lnSpc>
            </a:pPr>
            <a:r>
              <a:rPr lang="en-US" sz="1524">
                <a:solidFill>
                  <a:srgbClr val="FEFEFE"/>
                </a:solidFill>
                <a:latin typeface="Aptos"/>
                <a:ea typeface="Aptos"/>
                <a:cs typeface="Aptos"/>
                <a:sym typeface="Aptos"/>
              </a:rPr>
              <a:t>Sr. Research Compliance Analyst (IRB)</a:t>
            </a:r>
          </a:p>
        </p:txBody>
      </p:sp>
      <p:grpSp>
        <p:nvGrpSpPr>
          <p:cNvPr id="56" name="Group 56"/>
          <p:cNvGrpSpPr/>
          <p:nvPr/>
        </p:nvGrpSpPr>
        <p:grpSpPr>
          <a:xfrm>
            <a:off x="4434522" y="6634997"/>
            <a:ext cx="3110997" cy="1075435"/>
            <a:chOff x="0" y="0"/>
            <a:chExt cx="999658" cy="345570"/>
          </a:xfrm>
        </p:grpSpPr>
        <p:sp>
          <p:nvSpPr>
            <p:cNvPr id="57" name="Freeform 57"/>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a:p>
          </p:txBody>
        </p:sp>
        <p:sp>
          <p:nvSpPr>
            <p:cNvPr id="58" name="TextBox 58"/>
            <p:cNvSpPr txBox="1"/>
            <p:nvPr/>
          </p:nvSpPr>
          <p:spPr>
            <a:xfrm>
              <a:off x="0" y="-57150"/>
              <a:ext cx="999658" cy="402720"/>
            </a:xfrm>
            <a:prstGeom prst="rect">
              <a:avLst/>
            </a:prstGeom>
          </p:spPr>
          <p:txBody>
            <a:bodyPr lIns="55327" tIns="55327" rIns="55327" bIns="55327" rtlCol="0" anchor="ctr"/>
            <a:lstStyle/>
            <a:p>
              <a:pPr algn="ctr">
                <a:lnSpc>
                  <a:spcPts val="3498"/>
                </a:lnSpc>
              </a:pPr>
              <a:endParaRPr/>
            </a:p>
          </p:txBody>
        </p:sp>
      </p:grpSp>
      <p:sp>
        <p:nvSpPr>
          <p:cNvPr id="59" name="TextBox 59"/>
          <p:cNvSpPr txBox="1"/>
          <p:nvPr/>
        </p:nvSpPr>
        <p:spPr>
          <a:xfrm>
            <a:off x="4751146" y="6727602"/>
            <a:ext cx="2477750" cy="807997"/>
          </a:xfrm>
          <a:prstGeom prst="rect">
            <a:avLst/>
          </a:prstGeom>
        </p:spPr>
        <p:txBody>
          <a:bodyPr lIns="0" tIns="0" rIns="0" bIns="0" rtlCol="0" anchor="t">
            <a:spAutoFit/>
          </a:bodyPr>
          <a:lstStyle/>
          <a:p>
            <a:pPr algn="ctr">
              <a:lnSpc>
                <a:spcPts val="2287"/>
              </a:lnSpc>
            </a:pPr>
            <a:r>
              <a:rPr lang="en-US" sz="1633" b="1">
                <a:solidFill>
                  <a:srgbClr val="FEFEFE"/>
                </a:solidFill>
                <a:latin typeface="Aptos Bold"/>
                <a:ea typeface="Aptos Bold"/>
                <a:cs typeface="Aptos Bold"/>
                <a:sym typeface="Aptos Bold"/>
              </a:rPr>
              <a:t>Daniel Bassett </a:t>
            </a:r>
          </a:p>
          <a:p>
            <a:pPr algn="ctr">
              <a:lnSpc>
                <a:spcPts val="2134"/>
              </a:lnSpc>
            </a:pPr>
            <a:r>
              <a:rPr lang="en-US" sz="1524">
                <a:solidFill>
                  <a:srgbClr val="FEFEFE"/>
                </a:solidFill>
                <a:latin typeface="Aptos"/>
                <a:ea typeface="Aptos"/>
                <a:cs typeface="Aptos"/>
                <a:sym typeface="Aptos"/>
              </a:rPr>
              <a:t>Director</a:t>
            </a:r>
          </a:p>
          <a:p>
            <a:pPr algn="ctr">
              <a:lnSpc>
                <a:spcPts val="2134"/>
              </a:lnSpc>
            </a:pPr>
            <a:r>
              <a:rPr lang="en-US" sz="1524">
                <a:solidFill>
                  <a:srgbClr val="FEFEFE"/>
                </a:solidFill>
                <a:latin typeface="Aptos"/>
                <a:ea typeface="Aptos"/>
                <a:cs typeface="Aptos"/>
                <a:sym typeface="Aptos"/>
              </a:rPr>
              <a:t>(IACUC, IRB)</a:t>
            </a:r>
          </a:p>
        </p:txBody>
      </p:sp>
      <p:sp>
        <p:nvSpPr>
          <p:cNvPr id="60" name="AutoShape 60"/>
          <p:cNvSpPr/>
          <p:nvPr/>
        </p:nvSpPr>
        <p:spPr>
          <a:xfrm>
            <a:off x="7545519" y="3659967"/>
            <a:ext cx="5659704" cy="0"/>
          </a:xfrm>
          <a:prstGeom prst="line">
            <a:avLst/>
          </a:prstGeom>
          <a:ln w="19050" cap="flat">
            <a:solidFill>
              <a:srgbClr val="000000"/>
            </a:solidFill>
            <a:prstDash val="solid"/>
            <a:headEnd type="none" w="sm" len="sm"/>
            <a:tailEnd type="none" w="sm" len="sm"/>
          </a:ln>
        </p:spPr>
        <p:txBody>
          <a:bodyPr/>
          <a:lstStyle/>
          <a:p>
            <a:endParaRPr lang="en-US"/>
          </a:p>
        </p:txBody>
      </p:sp>
      <p:sp>
        <p:nvSpPr>
          <p:cNvPr id="61" name="AutoShape 61"/>
          <p:cNvSpPr/>
          <p:nvPr/>
        </p:nvSpPr>
        <p:spPr>
          <a:xfrm flipH="1" flipV="1">
            <a:off x="10371006" y="3251352"/>
            <a:ext cx="4365" cy="408615"/>
          </a:xfrm>
          <a:prstGeom prst="line">
            <a:avLst/>
          </a:prstGeom>
          <a:ln w="19050" cap="flat">
            <a:solidFill>
              <a:srgbClr val="000000"/>
            </a:solidFill>
            <a:prstDash val="solid"/>
            <a:headEnd type="none" w="sm" len="sm"/>
            <a:tailEnd type="none" w="sm" len="sm"/>
          </a:ln>
        </p:spPr>
        <p:txBody>
          <a:bodyPr/>
          <a:lstStyle/>
          <a:p>
            <a:endParaRPr lang="en-US"/>
          </a:p>
        </p:txBody>
      </p:sp>
      <p:sp>
        <p:nvSpPr>
          <p:cNvPr id="62" name="AutoShape 62"/>
          <p:cNvSpPr/>
          <p:nvPr/>
        </p:nvSpPr>
        <p:spPr>
          <a:xfrm flipH="1" flipV="1">
            <a:off x="13205223" y="3659967"/>
            <a:ext cx="1575977" cy="426648"/>
          </a:xfrm>
          <a:prstGeom prst="line">
            <a:avLst/>
          </a:prstGeom>
          <a:ln w="19050" cap="flat">
            <a:solidFill>
              <a:srgbClr val="000000"/>
            </a:solidFill>
            <a:prstDash val="solid"/>
            <a:headEnd type="none" w="sm" len="sm"/>
            <a:tailEnd type="none" w="sm" len="sm"/>
          </a:ln>
        </p:spPr>
        <p:txBody>
          <a:bodyPr/>
          <a:lstStyle/>
          <a:p>
            <a:endParaRPr lang="en-US"/>
          </a:p>
        </p:txBody>
      </p:sp>
      <p:sp>
        <p:nvSpPr>
          <p:cNvPr id="63" name="AutoShape 63"/>
          <p:cNvSpPr/>
          <p:nvPr/>
        </p:nvSpPr>
        <p:spPr>
          <a:xfrm flipH="1">
            <a:off x="5973940" y="3659967"/>
            <a:ext cx="1571579" cy="426648"/>
          </a:xfrm>
          <a:prstGeom prst="line">
            <a:avLst/>
          </a:prstGeom>
          <a:ln w="19050" cap="flat">
            <a:solidFill>
              <a:srgbClr val="000000"/>
            </a:solidFill>
            <a:prstDash val="solid"/>
            <a:headEnd type="none" w="sm" len="sm"/>
            <a:tailEnd type="none" w="sm" len="sm"/>
          </a:ln>
        </p:spPr>
        <p:txBody>
          <a:bodyPr/>
          <a:lstStyle/>
          <a:p>
            <a:endParaRPr lang="en-US"/>
          </a:p>
        </p:txBody>
      </p:sp>
      <p:sp>
        <p:nvSpPr>
          <p:cNvPr id="64" name="AutoShape 64"/>
          <p:cNvSpPr/>
          <p:nvPr/>
        </p:nvSpPr>
        <p:spPr>
          <a:xfrm flipH="1">
            <a:off x="7717044" y="4624332"/>
            <a:ext cx="1101198" cy="0"/>
          </a:xfrm>
          <a:prstGeom prst="line">
            <a:avLst/>
          </a:prstGeom>
          <a:ln w="19050" cap="flat">
            <a:solidFill>
              <a:srgbClr val="000000"/>
            </a:solidFill>
            <a:prstDash val="solid"/>
            <a:headEnd type="none" w="sm" len="sm"/>
            <a:tailEnd type="none" w="sm" len="sm"/>
          </a:ln>
        </p:spPr>
        <p:txBody>
          <a:bodyPr/>
          <a:lstStyle/>
          <a:p>
            <a:endParaRPr lang="en-US"/>
          </a:p>
        </p:txBody>
      </p:sp>
      <p:sp>
        <p:nvSpPr>
          <p:cNvPr id="65" name="AutoShape 65"/>
          <p:cNvSpPr/>
          <p:nvPr/>
        </p:nvSpPr>
        <p:spPr>
          <a:xfrm flipH="1" flipV="1">
            <a:off x="11929239" y="4624332"/>
            <a:ext cx="1099628" cy="2283"/>
          </a:xfrm>
          <a:prstGeom prst="line">
            <a:avLst/>
          </a:prstGeom>
          <a:ln w="19050" cap="flat">
            <a:solidFill>
              <a:srgbClr val="000000"/>
            </a:solidFill>
            <a:prstDash val="solid"/>
            <a:headEnd type="none" w="sm" len="sm"/>
            <a:tailEnd type="none" w="sm" len="sm"/>
          </a:ln>
        </p:spPr>
        <p:txBody>
          <a:bodyPr/>
          <a:lstStyle/>
          <a:p>
            <a:endParaRPr lang="en-US"/>
          </a:p>
        </p:txBody>
      </p:sp>
      <p:sp>
        <p:nvSpPr>
          <p:cNvPr id="66" name="AutoShape 66"/>
          <p:cNvSpPr/>
          <p:nvPr/>
        </p:nvSpPr>
        <p:spPr>
          <a:xfrm flipV="1">
            <a:off x="14781200" y="5164332"/>
            <a:ext cx="0" cy="629400"/>
          </a:xfrm>
          <a:prstGeom prst="line">
            <a:avLst/>
          </a:prstGeom>
          <a:ln w="19050" cap="flat">
            <a:solidFill>
              <a:srgbClr val="000000"/>
            </a:solidFill>
            <a:prstDash val="solid"/>
            <a:headEnd type="none" w="sm" len="sm"/>
            <a:tailEnd type="none" w="sm" len="sm"/>
          </a:ln>
        </p:spPr>
        <p:txBody>
          <a:bodyPr/>
          <a:lstStyle/>
          <a:p>
            <a:endParaRPr lang="en-US"/>
          </a:p>
        </p:txBody>
      </p:sp>
      <p:sp>
        <p:nvSpPr>
          <p:cNvPr id="67" name="AutoShape 67"/>
          <p:cNvSpPr/>
          <p:nvPr/>
        </p:nvSpPr>
        <p:spPr>
          <a:xfrm>
            <a:off x="8558721" y="5427235"/>
            <a:ext cx="493068" cy="204506"/>
          </a:xfrm>
          <a:prstGeom prst="line">
            <a:avLst/>
          </a:prstGeom>
          <a:ln w="19050" cap="flat">
            <a:solidFill>
              <a:srgbClr val="000000"/>
            </a:solidFill>
            <a:prstDash val="solid"/>
            <a:headEnd type="none" w="sm" len="sm"/>
            <a:tailEnd type="none" w="sm" len="sm"/>
          </a:ln>
        </p:spPr>
        <p:txBody>
          <a:bodyPr/>
          <a:lstStyle/>
          <a:p>
            <a:endParaRPr lang="en-US"/>
          </a:p>
        </p:txBody>
      </p:sp>
      <p:sp>
        <p:nvSpPr>
          <p:cNvPr id="68" name="AutoShape 68"/>
          <p:cNvSpPr/>
          <p:nvPr/>
        </p:nvSpPr>
        <p:spPr>
          <a:xfrm flipV="1">
            <a:off x="5990020" y="5209808"/>
            <a:ext cx="0" cy="1425189"/>
          </a:xfrm>
          <a:prstGeom prst="line">
            <a:avLst/>
          </a:prstGeom>
          <a:ln w="19050" cap="flat">
            <a:solidFill>
              <a:srgbClr val="000000"/>
            </a:solidFill>
            <a:prstDash val="solid"/>
            <a:headEnd type="none" w="sm" len="sm"/>
            <a:tailEnd type="none" w="sm" len="sm"/>
          </a:ln>
        </p:spPr>
        <p:txBody>
          <a:bodyPr/>
          <a:lstStyle/>
          <a:p>
            <a:endParaRPr lang="en-US"/>
          </a:p>
        </p:txBody>
      </p:sp>
      <p:sp>
        <p:nvSpPr>
          <p:cNvPr id="69" name="AutoShape 69"/>
          <p:cNvSpPr/>
          <p:nvPr/>
        </p:nvSpPr>
        <p:spPr>
          <a:xfrm>
            <a:off x="3552533" y="5427235"/>
            <a:ext cx="5006188" cy="0"/>
          </a:xfrm>
          <a:prstGeom prst="line">
            <a:avLst/>
          </a:prstGeom>
          <a:ln w="19050" cap="flat">
            <a:solidFill>
              <a:srgbClr val="000000"/>
            </a:solidFill>
            <a:prstDash val="solid"/>
            <a:headEnd type="none" w="sm" len="sm"/>
            <a:tailEnd type="none" w="sm" len="sm"/>
          </a:ln>
        </p:spPr>
        <p:txBody>
          <a:bodyPr/>
          <a:lstStyle/>
          <a:p>
            <a:endParaRPr lang="en-US"/>
          </a:p>
        </p:txBody>
      </p:sp>
      <p:sp>
        <p:nvSpPr>
          <p:cNvPr id="70" name="AutoShape 70"/>
          <p:cNvSpPr/>
          <p:nvPr/>
        </p:nvSpPr>
        <p:spPr>
          <a:xfrm>
            <a:off x="3552533" y="8095080"/>
            <a:ext cx="5006188" cy="0"/>
          </a:xfrm>
          <a:prstGeom prst="line">
            <a:avLst/>
          </a:prstGeom>
          <a:ln w="19050" cap="flat">
            <a:solidFill>
              <a:srgbClr val="000000"/>
            </a:solidFill>
            <a:prstDash val="solid"/>
            <a:headEnd type="none" w="sm" len="sm"/>
            <a:tailEnd type="none" w="sm" len="sm"/>
          </a:ln>
        </p:spPr>
        <p:txBody>
          <a:bodyPr/>
          <a:lstStyle/>
          <a:p>
            <a:endParaRPr lang="en-US"/>
          </a:p>
        </p:txBody>
      </p:sp>
      <p:sp>
        <p:nvSpPr>
          <p:cNvPr id="71" name="AutoShape 71"/>
          <p:cNvSpPr/>
          <p:nvPr/>
        </p:nvSpPr>
        <p:spPr>
          <a:xfrm flipH="1" flipV="1">
            <a:off x="8558721" y="8095080"/>
            <a:ext cx="1347475" cy="582568"/>
          </a:xfrm>
          <a:prstGeom prst="line">
            <a:avLst/>
          </a:prstGeom>
          <a:ln w="19050" cap="flat">
            <a:solidFill>
              <a:srgbClr val="000000"/>
            </a:solidFill>
            <a:prstDash val="solid"/>
            <a:headEnd type="none" w="sm" len="sm"/>
            <a:tailEnd type="none" w="sm" len="sm"/>
          </a:ln>
        </p:spPr>
        <p:txBody>
          <a:bodyPr/>
          <a:lstStyle/>
          <a:p>
            <a:endParaRPr lang="en-US"/>
          </a:p>
        </p:txBody>
      </p:sp>
      <p:sp>
        <p:nvSpPr>
          <p:cNvPr id="72" name="AutoShape 72"/>
          <p:cNvSpPr/>
          <p:nvPr/>
        </p:nvSpPr>
        <p:spPr>
          <a:xfrm>
            <a:off x="5990020" y="7710432"/>
            <a:ext cx="0" cy="944020"/>
          </a:xfrm>
          <a:prstGeom prst="line">
            <a:avLst/>
          </a:prstGeom>
          <a:ln w="19050" cap="flat">
            <a:solidFill>
              <a:srgbClr val="000000"/>
            </a:solidFill>
            <a:prstDash val="solid"/>
            <a:headEnd type="none" w="sm" len="sm"/>
            <a:tailEnd type="none" w="sm" len="sm"/>
          </a:ln>
        </p:spPr>
        <p:txBody>
          <a:bodyPr/>
          <a:lstStyle/>
          <a:p>
            <a:endParaRPr lang="en-US"/>
          </a:p>
        </p:txBody>
      </p:sp>
      <p:sp>
        <p:nvSpPr>
          <p:cNvPr id="73" name="AutoShape 73"/>
          <p:cNvSpPr/>
          <p:nvPr/>
        </p:nvSpPr>
        <p:spPr>
          <a:xfrm flipV="1">
            <a:off x="2906872" y="5427235"/>
            <a:ext cx="645661" cy="203422"/>
          </a:xfrm>
          <a:prstGeom prst="line">
            <a:avLst/>
          </a:prstGeom>
          <a:ln w="19050" cap="flat">
            <a:solidFill>
              <a:srgbClr val="000000"/>
            </a:solidFill>
            <a:prstDash val="solid"/>
            <a:headEnd type="none" w="sm" len="sm"/>
            <a:tailEnd type="none" w="sm" len="sm"/>
          </a:ln>
        </p:spPr>
        <p:txBody>
          <a:bodyPr/>
          <a:lstStyle/>
          <a:p>
            <a:endParaRPr lang="en-US"/>
          </a:p>
        </p:txBody>
      </p:sp>
      <p:sp>
        <p:nvSpPr>
          <p:cNvPr id="74" name="AutoShape 74"/>
          <p:cNvSpPr/>
          <p:nvPr/>
        </p:nvSpPr>
        <p:spPr>
          <a:xfrm flipH="1">
            <a:off x="2101310" y="8095080"/>
            <a:ext cx="1451222" cy="559372"/>
          </a:xfrm>
          <a:prstGeom prst="line">
            <a:avLst/>
          </a:prstGeom>
          <a:ln w="19050" cap="flat">
            <a:solidFill>
              <a:srgbClr val="000000"/>
            </a:solidFill>
            <a:prstDash val="solid"/>
            <a:headEnd type="none" w="sm" len="sm"/>
            <a:tailEnd type="none" w="sm" len="sm"/>
          </a:ln>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95375"/>
            <a:ext cx="14338224" cy="2274570"/>
          </a:xfrm>
          <a:prstGeom prst="rect">
            <a:avLst/>
          </a:prstGeom>
        </p:spPr>
        <p:txBody>
          <a:bodyPr lIns="0" tIns="0" rIns="0" bIns="0" rtlCol="0" anchor="t">
            <a:spAutoFit/>
          </a:bodyPr>
          <a:lstStyle/>
          <a:p>
            <a:pPr algn="l">
              <a:lnSpc>
                <a:spcPts val="5939"/>
              </a:lnSpc>
            </a:pPr>
            <a:r>
              <a:rPr lang="en-US" sz="5499">
                <a:solidFill>
                  <a:srgbClr val="004A24"/>
                </a:solidFill>
                <a:latin typeface="League Spartan"/>
                <a:ea typeface="League Spartan"/>
                <a:cs typeface="League Spartan"/>
                <a:sym typeface="League Spartan"/>
              </a:rPr>
              <a:t>Small Business Innovation Research (SBIR) &amp; Small Business Technology Transfer (STTR)</a:t>
            </a:r>
          </a:p>
        </p:txBody>
      </p:sp>
      <p:sp>
        <p:nvSpPr>
          <p:cNvPr id="3" name="TextBox 3"/>
          <p:cNvSpPr txBox="1"/>
          <p:nvPr/>
        </p:nvSpPr>
        <p:spPr>
          <a:xfrm>
            <a:off x="1028700" y="4536830"/>
            <a:ext cx="10636614" cy="4531995"/>
          </a:xfrm>
          <a:prstGeom prst="rect">
            <a:avLst/>
          </a:prstGeom>
        </p:spPr>
        <p:txBody>
          <a:bodyPr lIns="0" tIns="0" rIns="0" bIns="0" rtlCol="0" anchor="t">
            <a:spAutoFit/>
          </a:bodyPr>
          <a:lstStyle/>
          <a:p>
            <a:pPr algn="l">
              <a:lnSpc>
                <a:spcPts val="3240"/>
              </a:lnSpc>
            </a:pPr>
            <a:r>
              <a:rPr lang="en-US" sz="3000">
                <a:solidFill>
                  <a:srgbClr val="000000"/>
                </a:solidFill>
                <a:latin typeface="Roboto"/>
                <a:ea typeface="Roboto"/>
                <a:cs typeface="Roboto"/>
                <a:sym typeface="Roboto"/>
              </a:rPr>
              <a:t>Programs administered by US Small Business Association</a:t>
            </a:r>
          </a:p>
          <a:p>
            <a:pPr algn="l">
              <a:lnSpc>
                <a:spcPts val="3240"/>
              </a:lnSpc>
            </a:pPr>
            <a:endParaRPr lang="en-US" sz="3000">
              <a:solidFill>
                <a:srgbClr val="000000"/>
              </a:solidFill>
              <a:latin typeface="Roboto"/>
              <a:ea typeface="Roboto"/>
              <a:cs typeface="Roboto"/>
              <a:sym typeface="Roboto"/>
            </a:endParaRPr>
          </a:p>
          <a:p>
            <a:pPr algn="l">
              <a:lnSpc>
                <a:spcPts val="3240"/>
              </a:lnSpc>
            </a:pPr>
            <a:r>
              <a:rPr lang="en-US" sz="3000">
                <a:solidFill>
                  <a:srgbClr val="000000"/>
                </a:solidFill>
                <a:latin typeface="Roboto"/>
                <a:ea typeface="Roboto"/>
                <a:cs typeface="Roboto"/>
                <a:sym typeface="Roboto"/>
              </a:rPr>
              <a:t>Funding source for start-ups &amp; small businesses</a:t>
            </a:r>
          </a:p>
          <a:p>
            <a:pPr algn="l">
              <a:lnSpc>
                <a:spcPts val="3240"/>
              </a:lnSpc>
            </a:pPr>
            <a:endParaRPr lang="en-US" sz="3000">
              <a:solidFill>
                <a:srgbClr val="000000"/>
              </a:solidFill>
              <a:latin typeface="Roboto"/>
              <a:ea typeface="Roboto"/>
              <a:cs typeface="Roboto"/>
              <a:sym typeface="Roboto"/>
            </a:endParaRPr>
          </a:p>
          <a:p>
            <a:pPr algn="l">
              <a:lnSpc>
                <a:spcPts val="3240"/>
              </a:lnSpc>
            </a:pPr>
            <a:r>
              <a:rPr lang="en-US" sz="3000">
                <a:solidFill>
                  <a:srgbClr val="000000"/>
                </a:solidFill>
                <a:latin typeface="Roboto"/>
                <a:ea typeface="Roboto"/>
                <a:cs typeface="Roboto"/>
                <a:sym typeface="Roboto"/>
              </a:rPr>
              <a:t>Goals:</a:t>
            </a:r>
          </a:p>
          <a:p>
            <a:pPr algn="l">
              <a:lnSpc>
                <a:spcPts val="3240"/>
              </a:lnSpc>
            </a:pPr>
            <a:endParaRPr lang="en-US" sz="3000">
              <a:solidFill>
                <a:srgbClr val="000000"/>
              </a:solidFill>
              <a:latin typeface="Roboto"/>
              <a:ea typeface="Roboto"/>
              <a:cs typeface="Roboto"/>
              <a:sym typeface="Roboto"/>
            </a:endParaRPr>
          </a:p>
          <a:p>
            <a:pPr marL="647700" lvl="1" indent="-323850" algn="l">
              <a:lnSpc>
                <a:spcPts val="3240"/>
              </a:lnSpc>
              <a:buFont typeface="Arial"/>
              <a:buChar char="•"/>
            </a:pPr>
            <a:r>
              <a:rPr lang="en-US" sz="3000">
                <a:solidFill>
                  <a:srgbClr val="000000"/>
                </a:solidFill>
                <a:latin typeface="Roboto"/>
                <a:ea typeface="Roboto"/>
                <a:cs typeface="Roboto"/>
                <a:sym typeface="Roboto"/>
              </a:rPr>
              <a:t>Stimulate technological innovation</a:t>
            </a:r>
          </a:p>
          <a:p>
            <a:pPr marL="647700" lvl="1" indent="-323850" algn="l">
              <a:lnSpc>
                <a:spcPts val="3240"/>
              </a:lnSpc>
              <a:buFont typeface="Arial"/>
              <a:buChar char="•"/>
            </a:pPr>
            <a:r>
              <a:rPr lang="en-US" sz="3000">
                <a:solidFill>
                  <a:srgbClr val="000000"/>
                </a:solidFill>
                <a:latin typeface="Roboto"/>
                <a:ea typeface="Roboto"/>
                <a:cs typeface="Roboto"/>
                <a:sym typeface="Roboto"/>
              </a:rPr>
              <a:t>Use small business to meet Federal R&amp;D needs</a:t>
            </a:r>
          </a:p>
          <a:p>
            <a:pPr marL="647700" lvl="1" indent="-323850" algn="l">
              <a:lnSpc>
                <a:spcPts val="3240"/>
              </a:lnSpc>
              <a:buFont typeface="Arial"/>
              <a:buChar char="•"/>
            </a:pPr>
            <a:r>
              <a:rPr lang="en-US" sz="3000">
                <a:solidFill>
                  <a:srgbClr val="000000"/>
                </a:solidFill>
                <a:latin typeface="Roboto"/>
                <a:ea typeface="Roboto"/>
                <a:cs typeface="Roboto"/>
                <a:sym typeface="Roboto"/>
              </a:rPr>
              <a:t>Encourage socially/economically disadvantaged and women-owned businesses</a:t>
            </a:r>
          </a:p>
          <a:p>
            <a:pPr marL="647700" lvl="1" indent="-323850" algn="l">
              <a:lnSpc>
                <a:spcPts val="3240"/>
              </a:lnSpc>
              <a:buFont typeface="Arial"/>
              <a:buChar char="•"/>
            </a:pPr>
            <a:r>
              <a:rPr lang="en-US" sz="3000">
                <a:solidFill>
                  <a:srgbClr val="000000"/>
                </a:solidFill>
                <a:latin typeface="Roboto"/>
                <a:ea typeface="Roboto"/>
                <a:cs typeface="Roboto"/>
                <a:sym typeface="Roboto"/>
              </a:rPr>
              <a:t>Increase private sector commercialization</a:t>
            </a:r>
          </a:p>
        </p:txBody>
      </p:sp>
      <p:grpSp>
        <p:nvGrpSpPr>
          <p:cNvPr id="4" name="Group 4"/>
          <p:cNvGrpSpPr/>
          <p:nvPr/>
        </p:nvGrpSpPr>
        <p:grpSpPr>
          <a:xfrm>
            <a:off x="15864846" y="0"/>
            <a:ext cx="2423154" cy="2423154"/>
            <a:chOff x="0" y="0"/>
            <a:chExt cx="3230872" cy="3230872"/>
          </a:xfrm>
        </p:grpSpPr>
        <p:sp>
          <p:nvSpPr>
            <p:cNvPr id="5" name="Freeform 5"/>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2"/>
              <a:stretch>
                <a:fillRect/>
              </a:stretch>
            </a:blipFill>
          </p:spPr>
          <p:txBody>
            <a:bodyPr/>
            <a:lstStyle/>
            <a:p>
              <a:endParaRPr lang="en-US"/>
            </a:p>
          </p:txBody>
        </p:sp>
      </p:grpSp>
      <p:grpSp>
        <p:nvGrpSpPr>
          <p:cNvPr id="6" name="Group 6"/>
          <p:cNvGrpSpPr/>
          <p:nvPr/>
        </p:nvGrpSpPr>
        <p:grpSpPr>
          <a:xfrm>
            <a:off x="11665314" y="3299606"/>
            <a:ext cx="6844985" cy="6987394"/>
            <a:chOff x="0" y="0"/>
            <a:chExt cx="9126646" cy="9316526"/>
          </a:xfrm>
        </p:grpSpPr>
        <p:grpSp>
          <p:nvGrpSpPr>
            <p:cNvPr id="7" name="Group 7"/>
            <p:cNvGrpSpPr/>
            <p:nvPr/>
          </p:nvGrpSpPr>
          <p:grpSpPr>
            <a:xfrm>
              <a:off x="0" y="0"/>
              <a:ext cx="9126646" cy="9049826"/>
              <a:chOff x="0" y="0"/>
              <a:chExt cx="6186170" cy="6134100"/>
            </a:xfrm>
          </p:grpSpPr>
          <p:sp>
            <p:nvSpPr>
              <p:cNvPr id="8" name="Freeform 8" descr="A picture containing text, person, desk  Description automatically generated"/>
              <p:cNvSpPr/>
              <p:nvPr/>
            </p:nvSpPr>
            <p:spPr>
              <a:xfrm>
                <a:off x="0" y="0"/>
                <a:ext cx="6186170" cy="6134100"/>
              </a:xfrm>
              <a:custGeom>
                <a:avLst/>
                <a:gdLst/>
                <a:ahLst/>
                <a:cxnLst/>
                <a:rect l="l" t="t" r="r" b="b"/>
                <a:pathLst>
                  <a:path w="6186170" h="6134100">
                    <a:moveTo>
                      <a:pt x="0" y="1129030"/>
                    </a:moveTo>
                    <a:lnTo>
                      <a:pt x="6078220" y="0"/>
                    </a:lnTo>
                    <a:lnTo>
                      <a:pt x="6186170" y="3980180"/>
                    </a:lnTo>
                    <a:lnTo>
                      <a:pt x="5204460" y="4853940"/>
                    </a:lnTo>
                    <a:lnTo>
                      <a:pt x="5472430" y="6134100"/>
                    </a:lnTo>
                    <a:lnTo>
                      <a:pt x="67310" y="6134100"/>
                    </a:lnTo>
                    <a:lnTo>
                      <a:pt x="671830" y="2138680"/>
                    </a:lnTo>
                    <a:lnTo>
                      <a:pt x="175260" y="2178050"/>
                    </a:lnTo>
                    <a:close/>
                  </a:path>
                </a:pathLst>
              </a:custGeom>
              <a:blipFill>
                <a:blip r:embed="rId3"/>
                <a:stretch>
                  <a:fillRect l="-31252" r="-31252"/>
                </a:stretch>
              </a:blipFill>
            </p:spPr>
            <p:txBody>
              <a:bodyPr/>
              <a:lstStyle/>
              <a:p>
                <a:endParaRPr lang="en-US"/>
              </a:p>
            </p:txBody>
          </p:sp>
        </p:grpSp>
        <p:sp>
          <p:nvSpPr>
            <p:cNvPr id="9" name="TextBox 9"/>
            <p:cNvSpPr txBox="1"/>
            <p:nvPr/>
          </p:nvSpPr>
          <p:spPr>
            <a:xfrm>
              <a:off x="206406" y="9021251"/>
              <a:ext cx="5602252" cy="295275"/>
            </a:xfrm>
            <a:prstGeom prst="rect">
              <a:avLst/>
            </a:prstGeom>
          </p:spPr>
          <p:txBody>
            <a:bodyPr lIns="0" tIns="0" rIns="0" bIns="0" rtlCol="0" anchor="t">
              <a:spAutoFit/>
            </a:bodyPr>
            <a:lstStyle/>
            <a:p>
              <a:pPr algn="l">
                <a:lnSpc>
                  <a:spcPts val="1620"/>
                </a:lnSpc>
              </a:pPr>
              <a:r>
                <a:rPr lang="en-US" sz="1350" u="sng">
                  <a:solidFill>
                    <a:srgbClr val="0563C1"/>
                  </a:solidFill>
                  <a:latin typeface="Calibri (MS)"/>
                  <a:ea typeface="Calibri (MS)"/>
                  <a:cs typeface="Calibri (MS)"/>
                  <a:sym typeface="Calibri (MS)"/>
                  <a:hlinkClick r:id="rId4" tooltip="https://411.ca/blog/entrepreneursip/5-free-marketing-tools-your-small-business-needs-right-now/"/>
                </a:rPr>
                <a:t>This Photo</a:t>
              </a:r>
              <a:r>
                <a:rPr lang="en-US" sz="1350">
                  <a:solidFill>
                    <a:srgbClr val="000000"/>
                  </a:solidFill>
                  <a:latin typeface="Calibri (MS)"/>
                  <a:ea typeface="Calibri (MS)"/>
                  <a:cs typeface="Calibri (MS)"/>
                  <a:sym typeface="Calibri (MS)"/>
                </a:rPr>
                <a:t> by Unknown Author is licensed under </a:t>
              </a:r>
              <a:r>
                <a:rPr lang="en-US" sz="1350" u="sng">
                  <a:solidFill>
                    <a:srgbClr val="0563C1"/>
                  </a:solidFill>
                  <a:latin typeface="Calibri (MS)"/>
                  <a:ea typeface="Calibri (MS)"/>
                  <a:cs typeface="Calibri (MS)"/>
                  <a:sym typeface="Calibri (MS)"/>
                  <a:hlinkClick r:id="rId5" tooltip="https://creativecommons.org/licenses/by/3.0/"/>
                </a:rPr>
                <a:t>CC BY</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76325"/>
            <a:ext cx="14836146" cy="1400175"/>
          </a:xfrm>
          <a:prstGeom prst="rect">
            <a:avLst/>
          </a:prstGeom>
        </p:spPr>
        <p:txBody>
          <a:bodyPr lIns="0" tIns="0" rIns="0" bIns="0" rtlCol="0" anchor="t">
            <a:spAutoFit/>
          </a:bodyPr>
          <a:lstStyle/>
          <a:p>
            <a:pPr algn="l">
              <a:lnSpc>
                <a:spcPts val="5400"/>
              </a:lnSpc>
            </a:pPr>
            <a:r>
              <a:rPr lang="en-US" sz="5000">
                <a:solidFill>
                  <a:srgbClr val="004A24"/>
                </a:solidFill>
                <a:latin typeface="League Spartan"/>
                <a:ea typeface="League Spartan"/>
                <a:cs typeface="League Spartan"/>
                <a:sym typeface="League Spartan"/>
              </a:rPr>
              <a:t>Small Business Innovation Research (SBIR) &amp; </a:t>
            </a:r>
          </a:p>
          <a:p>
            <a:pPr algn="l">
              <a:lnSpc>
                <a:spcPts val="5400"/>
              </a:lnSpc>
            </a:pPr>
            <a:r>
              <a:rPr lang="en-US" sz="5000">
                <a:solidFill>
                  <a:srgbClr val="004A24"/>
                </a:solidFill>
                <a:latin typeface="League Spartan"/>
                <a:ea typeface="League Spartan"/>
                <a:cs typeface="League Spartan"/>
                <a:sym typeface="League Spartan"/>
              </a:rPr>
              <a:t>Small Business Technology Transfer (STTR)</a:t>
            </a:r>
          </a:p>
        </p:txBody>
      </p:sp>
      <p:sp>
        <p:nvSpPr>
          <p:cNvPr id="3" name="TextBox 3"/>
          <p:cNvSpPr txBox="1"/>
          <p:nvPr/>
        </p:nvSpPr>
        <p:spPr>
          <a:xfrm>
            <a:off x="1028700" y="2991921"/>
            <a:ext cx="9990396" cy="5922264"/>
          </a:xfrm>
          <a:prstGeom prst="rect">
            <a:avLst/>
          </a:prstGeom>
        </p:spPr>
        <p:txBody>
          <a:bodyPr lIns="0" tIns="0" rIns="0" bIns="0" rtlCol="0" anchor="t">
            <a:spAutoFit/>
          </a:bodyPr>
          <a:lstStyle/>
          <a:p>
            <a:pPr algn="l">
              <a:lnSpc>
                <a:spcPts val="3887"/>
              </a:lnSpc>
            </a:pPr>
            <a:r>
              <a:rPr lang="en-US" sz="3599">
                <a:solidFill>
                  <a:srgbClr val="000000"/>
                </a:solidFill>
                <a:latin typeface="Calibri (MS)"/>
                <a:ea typeface="Calibri (MS)"/>
                <a:cs typeface="Calibri (MS)"/>
                <a:sym typeface="Calibri (MS)"/>
              </a:rPr>
              <a:t>Eligibility:</a:t>
            </a:r>
          </a:p>
          <a:p>
            <a:pPr marL="777234" lvl="1" indent="-388617" algn="l">
              <a:lnSpc>
                <a:spcPts val="3887"/>
              </a:lnSpc>
              <a:buFont typeface="Arial"/>
              <a:buChar char="•"/>
            </a:pPr>
            <a:r>
              <a:rPr lang="en-US" sz="3599">
                <a:solidFill>
                  <a:srgbClr val="000000"/>
                </a:solidFill>
                <a:latin typeface="Calibri (MS)"/>
                <a:ea typeface="Calibri (MS)"/>
                <a:cs typeface="Calibri (MS)"/>
                <a:sym typeface="Calibri (MS)"/>
              </a:rPr>
              <a:t>Small firm (&lt;500 employees)</a:t>
            </a:r>
          </a:p>
          <a:p>
            <a:pPr marL="777234" lvl="1" indent="-388617" algn="l">
              <a:lnSpc>
                <a:spcPts val="3887"/>
              </a:lnSpc>
              <a:buFont typeface="Arial"/>
              <a:buChar char="•"/>
            </a:pPr>
            <a:r>
              <a:rPr lang="en-US" sz="3599">
                <a:solidFill>
                  <a:srgbClr val="000000"/>
                </a:solidFill>
                <a:latin typeface="Calibri (MS)"/>
                <a:ea typeface="Calibri (MS)"/>
                <a:cs typeface="Calibri (MS)"/>
                <a:sym typeface="Calibri (MS)"/>
              </a:rPr>
              <a:t>At least 51% US-owned</a:t>
            </a:r>
          </a:p>
          <a:p>
            <a:pPr marL="777234" lvl="1" indent="-388617" algn="l">
              <a:lnSpc>
                <a:spcPts val="3887"/>
              </a:lnSpc>
              <a:buFont typeface="Arial"/>
              <a:buChar char="•"/>
            </a:pPr>
            <a:r>
              <a:rPr lang="en-US" sz="3599">
                <a:solidFill>
                  <a:srgbClr val="000000"/>
                </a:solidFill>
                <a:latin typeface="Calibri (MS)"/>
                <a:ea typeface="Calibri (MS)"/>
                <a:cs typeface="Calibri (MS)"/>
                <a:sym typeface="Calibri (MS)"/>
              </a:rPr>
              <a:t>PI must be employed by the firm</a:t>
            </a:r>
          </a:p>
          <a:p>
            <a:pPr marL="777234" lvl="1" indent="-388617" algn="l">
              <a:lnSpc>
                <a:spcPts val="3887"/>
              </a:lnSpc>
              <a:buFont typeface="Arial"/>
              <a:buChar char="•"/>
            </a:pPr>
            <a:r>
              <a:rPr lang="en-US" sz="3599">
                <a:solidFill>
                  <a:srgbClr val="000000"/>
                </a:solidFill>
                <a:latin typeface="Calibri (MS)"/>
                <a:ea typeface="Calibri (MS)"/>
                <a:cs typeface="Calibri (MS)"/>
                <a:sym typeface="Calibri (MS)"/>
              </a:rPr>
              <a:t>NIH allows co-PIs</a:t>
            </a:r>
          </a:p>
          <a:p>
            <a:pPr marL="777234" lvl="1" indent="-388617" algn="l">
              <a:lnSpc>
                <a:spcPts val="3887"/>
              </a:lnSpc>
              <a:buFont typeface="Arial"/>
              <a:buChar char="•"/>
            </a:pPr>
            <a:r>
              <a:rPr lang="en-US" sz="3599">
                <a:solidFill>
                  <a:srgbClr val="000000"/>
                </a:solidFill>
                <a:latin typeface="Calibri (MS)"/>
                <a:ea typeface="Calibri (MS)"/>
                <a:cs typeface="Calibri (MS)"/>
                <a:sym typeface="Calibri (MS)"/>
              </a:rPr>
              <a:t>During Phase I/II, 30% of the research was subcontracted to a university or federal lab</a:t>
            </a:r>
          </a:p>
          <a:p>
            <a:pPr algn="l">
              <a:lnSpc>
                <a:spcPts val="3887"/>
              </a:lnSpc>
            </a:pPr>
            <a:endParaRPr lang="en-US" sz="3599">
              <a:solidFill>
                <a:srgbClr val="000000"/>
              </a:solidFill>
              <a:latin typeface="Calibri (MS)"/>
              <a:ea typeface="Calibri (MS)"/>
              <a:cs typeface="Calibri (MS)"/>
              <a:sym typeface="Calibri (MS)"/>
            </a:endParaRPr>
          </a:p>
          <a:p>
            <a:pPr algn="l">
              <a:lnSpc>
                <a:spcPts val="3887"/>
              </a:lnSpc>
            </a:pPr>
            <a:r>
              <a:rPr lang="en-US" sz="3599">
                <a:solidFill>
                  <a:srgbClr val="000000"/>
                </a:solidFill>
                <a:latin typeface="Calibri (MS)"/>
                <a:ea typeface="Calibri (MS)"/>
                <a:cs typeface="Calibri (MS)"/>
                <a:sym typeface="Calibri (MS)"/>
              </a:rPr>
              <a:t>How are these handled at UNT?</a:t>
            </a:r>
          </a:p>
          <a:p>
            <a:pPr marL="777234" lvl="1" indent="-388617" algn="l">
              <a:lnSpc>
                <a:spcPts val="3887"/>
              </a:lnSpc>
              <a:buFont typeface="Arial"/>
              <a:buChar char="•"/>
            </a:pPr>
            <a:r>
              <a:rPr lang="en-US" sz="3599">
                <a:solidFill>
                  <a:srgbClr val="000000"/>
                </a:solidFill>
                <a:latin typeface="Calibri (MS)"/>
                <a:ea typeface="Calibri (MS)"/>
                <a:cs typeface="Calibri (MS)"/>
                <a:sym typeface="Calibri (MS)"/>
              </a:rPr>
              <a:t>COI Management Plan</a:t>
            </a:r>
          </a:p>
          <a:p>
            <a:pPr marL="777234" lvl="1" indent="-388617" algn="l">
              <a:lnSpc>
                <a:spcPts val="3887"/>
              </a:lnSpc>
              <a:buFont typeface="Arial"/>
              <a:buChar char="•"/>
            </a:pPr>
            <a:r>
              <a:rPr lang="en-US" sz="3599">
                <a:solidFill>
                  <a:srgbClr val="000000"/>
                </a:solidFill>
                <a:latin typeface="Calibri (MS)"/>
                <a:ea typeface="Calibri (MS)"/>
                <a:cs typeface="Calibri (MS)"/>
                <a:sym typeface="Calibri (MS)"/>
              </a:rPr>
              <a:t>Work with the Research Commercial Agreements Office</a:t>
            </a:r>
          </a:p>
        </p:txBody>
      </p:sp>
      <p:grpSp>
        <p:nvGrpSpPr>
          <p:cNvPr id="4" name="Group 4"/>
          <p:cNvGrpSpPr/>
          <p:nvPr/>
        </p:nvGrpSpPr>
        <p:grpSpPr>
          <a:xfrm>
            <a:off x="11249194" y="3030021"/>
            <a:ext cx="6642876" cy="6688218"/>
            <a:chOff x="0" y="0"/>
            <a:chExt cx="8857168" cy="8917624"/>
          </a:xfrm>
        </p:grpSpPr>
        <p:sp>
          <p:nvSpPr>
            <p:cNvPr id="5" name="Freeform 5"/>
            <p:cNvSpPr/>
            <p:nvPr/>
          </p:nvSpPr>
          <p:spPr>
            <a:xfrm>
              <a:off x="0" y="0"/>
              <a:ext cx="8857107" cy="8917686"/>
            </a:xfrm>
            <a:custGeom>
              <a:avLst/>
              <a:gdLst/>
              <a:ahLst/>
              <a:cxnLst/>
              <a:rect l="l" t="t" r="r" b="b"/>
              <a:pathLst>
                <a:path w="8857107" h="8917686">
                  <a:moveTo>
                    <a:pt x="0" y="0"/>
                  </a:moveTo>
                  <a:lnTo>
                    <a:pt x="8857107" y="0"/>
                  </a:lnTo>
                  <a:lnTo>
                    <a:pt x="8857107" y="8917686"/>
                  </a:lnTo>
                  <a:lnTo>
                    <a:pt x="0" y="8917686"/>
                  </a:lnTo>
                  <a:lnTo>
                    <a:pt x="0" y="0"/>
                  </a:lnTo>
                  <a:close/>
                </a:path>
              </a:pathLst>
            </a:custGeom>
            <a:blipFill>
              <a:blip r:embed="rId2"/>
              <a:stretch>
                <a:fillRect/>
              </a:stretch>
            </a:blipFill>
          </p:spPr>
          <p:txBody>
            <a:bodyPr/>
            <a:lstStyle/>
            <a:p>
              <a:endParaRPr lang="en-US"/>
            </a:p>
          </p:txBody>
        </p:sp>
      </p:grpSp>
      <p:grpSp>
        <p:nvGrpSpPr>
          <p:cNvPr id="6" name="Group 6"/>
          <p:cNvGrpSpPr/>
          <p:nvPr/>
        </p:nvGrpSpPr>
        <p:grpSpPr>
          <a:xfrm>
            <a:off x="15864846" y="0"/>
            <a:ext cx="2423154" cy="2423154"/>
            <a:chOff x="0" y="0"/>
            <a:chExt cx="3230872" cy="3230872"/>
          </a:xfrm>
        </p:grpSpPr>
        <p:sp>
          <p:nvSpPr>
            <p:cNvPr id="7" name="Freeform 7"/>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3"/>
              <a:stretch>
                <a:fillRect/>
              </a:stretch>
            </a:blipFill>
          </p:spPr>
          <p:txBody>
            <a:bodyPr/>
            <a:lstStyle/>
            <a:p>
              <a:endParaRPr lang="en-US"/>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95375"/>
            <a:ext cx="12737745" cy="769620"/>
          </a:xfrm>
          <a:prstGeom prst="rect">
            <a:avLst/>
          </a:prstGeom>
        </p:spPr>
        <p:txBody>
          <a:bodyPr lIns="0" tIns="0" rIns="0" bIns="0" rtlCol="0" anchor="t">
            <a:spAutoFit/>
          </a:bodyPr>
          <a:lstStyle/>
          <a:p>
            <a:pPr algn="l">
              <a:lnSpc>
                <a:spcPts val="5939"/>
              </a:lnSpc>
            </a:pPr>
            <a:r>
              <a:rPr lang="en-US" sz="5499">
                <a:solidFill>
                  <a:srgbClr val="004A24"/>
                </a:solidFill>
                <a:latin typeface="League Spartan"/>
                <a:ea typeface="League Spartan"/>
                <a:cs typeface="League Spartan"/>
                <a:sym typeface="League Spartan"/>
              </a:rPr>
              <a:t>COI Resources (on our website!)</a:t>
            </a:r>
          </a:p>
        </p:txBody>
      </p:sp>
      <p:sp>
        <p:nvSpPr>
          <p:cNvPr id="3" name="TextBox 3"/>
          <p:cNvSpPr txBox="1"/>
          <p:nvPr/>
        </p:nvSpPr>
        <p:spPr>
          <a:xfrm>
            <a:off x="1120138" y="2698044"/>
            <a:ext cx="16047723" cy="6061710"/>
          </a:xfrm>
          <a:prstGeom prst="rect">
            <a:avLst/>
          </a:prstGeom>
        </p:spPr>
        <p:txBody>
          <a:bodyPr lIns="0" tIns="0" rIns="0" bIns="0" rtlCol="0" anchor="t">
            <a:spAutoFit/>
          </a:bodyPr>
          <a:lstStyle/>
          <a:p>
            <a:pPr algn="l">
              <a:lnSpc>
                <a:spcPts val="4320"/>
              </a:lnSpc>
            </a:pPr>
            <a:r>
              <a:rPr lang="en-US" sz="4000" u="sng">
                <a:solidFill>
                  <a:srgbClr val="0563C1"/>
                </a:solidFill>
                <a:latin typeface="Calibri (MS)"/>
                <a:ea typeface="Calibri (MS)"/>
                <a:cs typeface="Calibri (MS)"/>
                <a:sym typeface="Calibri (MS)"/>
                <a:hlinkClick r:id="rId2" tooltip="https://policy.unt.edu/policy/13-005"/>
              </a:rPr>
              <a:t>UNT’s COI Policy</a:t>
            </a:r>
          </a:p>
          <a:p>
            <a:pPr algn="l">
              <a:lnSpc>
                <a:spcPts val="4320"/>
              </a:lnSpc>
            </a:pPr>
            <a:endParaRPr lang="en-US" sz="4000" u="sng">
              <a:solidFill>
                <a:srgbClr val="0563C1"/>
              </a:solidFill>
              <a:latin typeface="Calibri (MS)"/>
              <a:ea typeface="Calibri (MS)"/>
              <a:cs typeface="Calibri (MS)"/>
              <a:sym typeface="Calibri (MS)"/>
              <a:hlinkClick r:id="rId2" tooltip="https://policy.unt.edu/policy/13-005"/>
            </a:endParaRPr>
          </a:p>
          <a:p>
            <a:pPr algn="l">
              <a:lnSpc>
                <a:spcPts val="4320"/>
              </a:lnSpc>
            </a:pPr>
            <a:r>
              <a:rPr lang="en-US" sz="4000">
                <a:solidFill>
                  <a:srgbClr val="444444"/>
                </a:solidFill>
                <a:latin typeface="Calibri (MS)"/>
                <a:ea typeface="Calibri (MS)"/>
                <a:cs typeface="Calibri (MS)"/>
                <a:sym typeface="Calibri (MS)"/>
              </a:rPr>
              <a:t>2011 PHS Conflict of Interest Regulations, </a:t>
            </a:r>
            <a:r>
              <a:rPr lang="en-US" sz="4000" u="sng">
                <a:solidFill>
                  <a:srgbClr val="0563C1"/>
                </a:solidFill>
                <a:latin typeface="Calibri (MS)"/>
                <a:ea typeface="Calibri (MS)"/>
                <a:cs typeface="Calibri (MS)"/>
                <a:sym typeface="Calibri (MS)"/>
                <a:hlinkClick r:id="rId3" tooltip="https://www.ecfr.gov/current/title-42/part-50"/>
              </a:rPr>
              <a:t>42 CFR Part 50, Subpart F</a:t>
            </a:r>
          </a:p>
          <a:p>
            <a:pPr algn="l">
              <a:lnSpc>
                <a:spcPts val="4320"/>
              </a:lnSpc>
            </a:pPr>
            <a:endParaRPr lang="en-US" sz="4000" u="sng">
              <a:solidFill>
                <a:srgbClr val="0563C1"/>
              </a:solidFill>
              <a:latin typeface="Calibri (MS)"/>
              <a:ea typeface="Calibri (MS)"/>
              <a:cs typeface="Calibri (MS)"/>
              <a:sym typeface="Calibri (MS)"/>
              <a:hlinkClick r:id="rId3" tooltip="https://www.ecfr.gov/current/title-42/part-50"/>
            </a:endParaRPr>
          </a:p>
          <a:p>
            <a:pPr algn="l">
              <a:lnSpc>
                <a:spcPts val="4320"/>
              </a:lnSpc>
            </a:pPr>
            <a:r>
              <a:rPr lang="en-US" sz="4000" u="sng">
                <a:solidFill>
                  <a:srgbClr val="0563C1"/>
                </a:solidFill>
                <a:latin typeface="Calibri (MS)"/>
                <a:ea typeface="Calibri (MS)"/>
                <a:cs typeface="Calibri (MS)"/>
                <a:sym typeface="Calibri (MS)"/>
                <a:hlinkClick r:id="rId4" tooltip="https://grants.nih.gov/grants/policy/coi/"/>
              </a:rPr>
              <a:t>NIH Conflict of Interest Page</a:t>
            </a:r>
          </a:p>
          <a:p>
            <a:pPr algn="l">
              <a:lnSpc>
                <a:spcPts val="4320"/>
              </a:lnSpc>
            </a:pPr>
            <a:endParaRPr lang="en-US" sz="4000" u="sng">
              <a:solidFill>
                <a:srgbClr val="0563C1"/>
              </a:solidFill>
              <a:latin typeface="Calibri (MS)"/>
              <a:ea typeface="Calibri (MS)"/>
              <a:cs typeface="Calibri (MS)"/>
              <a:sym typeface="Calibri (MS)"/>
              <a:hlinkClick r:id="rId4" tooltip="https://grants.nih.gov/grants/policy/coi/"/>
            </a:endParaRPr>
          </a:p>
          <a:p>
            <a:pPr algn="l">
              <a:lnSpc>
                <a:spcPts val="4320"/>
              </a:lnSpc>
            </a:pPr>
            <a:r>
              <a:rPr lang="en-US" sz="4000" u="sng">
                <a:solidFill>
                  <a:srgbClr val="0563C1"/>
                </a:solidFill>
                <a:latin typeface="Calibri (MS)"/>
                <a:ea typeface="Calibri (MS)"/>
                <a:cs typeface="Calibri (MS)"/>
                <a:sym typeface="Calibri (MS)"/>
                <a:hlinkClick r:id="rId5" tooltip="https://grants.nih.gov/grants/policy/coi/coi_faqs.htm"/>
              </a:rPr>
              <a:t>NIH FAQs</a:t>
            </a:r>
          </a:p>
          <a:p>
            <a:pPr algn="l">
              <a:lnSpc>
                <a:spcPts val="4320"/>
              </a:lnSpc>
            </a:pPr>
            <a:endParaRPr lang="en-US" sz="4000" u="sng">
              <a:solidFill>
                <a:srgbClr val="0563C1"/>
              </a:solidFill>
              <a:latin typeface="Calibri (MS)"/>
              <a:ea typeface="Calibri (MS)"/>
              <a:cs typeface="Calibri (MS)"/>
              <a:sym typeface="Calibri (MS)"/>
              <a:hlinkClick r:id="rId5" tooltip="https://grants.nih.gov/grants/policy/coi/coi_faqs.htm"/>
            </a:endParaRPr>
          </a:p>
          <a:p>
            <a:pPr algn="l">
              <a:lnSpc>
                <a:spcPts val="4320"/>
              </a:lnSpc>
            </a:pPr>
            <a:r>
              <a:rPr lang="en-US" sz="4000" u="sng">
                <a:solidFill>
                  <a:srgbClr val="0563C1"/>
                </a:solidFill>
                <a:latin typeface="Calibri (MS)"/>
                <a:ea typeface="Calibri (MS)"/>
                <a:cs typeface="Calibri (MS)"/>
                <a:sym typeface="Calibri (MS)"/>
                <a:hlinkClick r:id="rId6" tooltip="https://grants.nih.gov/grants/policy/coi/summary_of_major_changes.doc"/>
              </a:rPr>
              <a:t>Summary of Major Changes from 1995 to 2011 COI Regulations</a:t>
            </a:r>
          </a:p>
          <a:p>
            <a:pPr algn="l">
              <a:lnSpc>
                <a:spcPts val="4320"/>
              </a:lnSpc>
            </a:pPr>
            <a:endParaRPr lang="en-US" sz="4000" u="sng">
              <a:solidFill>
                <a:srgbClr val="0563C1"/>
              </a:solidFill>
              <a:latin typeface="Calibri (MS)"/>
              <a:ea typeface="Calibri (MS)"/>
              <a:cs typeface="Calibri (MS)"/>
              <a:sym typeface="Calibri (MS)"/>
              <a:hlinkClick r:id="rId6" tooltip="https://grants.nih.gov/grants/policy/coi/summary_of_major_changes.doc"/>
            </a:endParaRPr>
          </a:p>
          <a:p>
            <a:pPr algn="l">
              <a:lnSpc>
                <a:spcPts val="4320"/>
              </a:lnSpc>
            </a:pPr>
            <a:r>
              <a:rPr lang="en-US" sz="4000" u="sng">
                <a:solidFill>
                  <a:srgbClr val="0563C1"/>
                </a:solidFill>
                <a:latin typeface="Calibri (MS)"/>
                <a:ea typeface="Calibri (MS)"/>
                <a:cs typeface="Calibri (MS)"/>
                <a:sym typeface="Calibri (MS)"/>
                <a:hlinkClick r:id="rId7" tooltip="https://www.energy.gov/sites/default/files/2021-12/Interim%20COI%20Policy%20FAL2022-02%20to%20SPEs.pdf"/>
              </a:rPr>
              <a:t>DOE Interim Conflict of Interest Policy</a:t>
            </a:r>
          </a:p>
        </p:txBody>
      </p:sp>
      <p:grpSp>
        <p:nvGrpSpPr>
          <p:cNvPr id="4" name="Group 4"/>
          <p:cNvGrpSpPr/>
          <p:nvPr/>
        </p:nvGrpSpPr>
        <p:grpSpPr>
          <a:xfrm>
            <a:off x="15864846" y="0"/>
            <a:ext cx="2423154" cy="2423154"/>
            <a:chOff x="0" y="0"/>
            <a:chExt cx="3230872" cy="3230872"/>
          </a:xfrm>
        </p:grpSpPr>
        <p:sp>
          <p:nvSpPr>
            <p:cNvPr id="5" name="Freeform 5"/>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8"/>
              <a:stretch>
                <a:fillRect/>
              </a:stretch>
            </a:blipFill>
          </p:spPr>
          <p:txBody>
            <a:bodyPr/>
            <a:lstStyle/>
            <a:p>
              <a:endParaRPr lang="en-US"/>
            </a:p>
          </p:txBody>
        </p:sp>
      </p:grpSp>
      <p:pic>
        <p:nvPicPr>
          <p:cNvPr id="6" name="Picture 6"/>
          <p:cNvPicPr>
            <a:picLocks noChangeAspect="1"/>
          </p:cNvPicPr>
          <p:nvPr/>
        </p:nvPicPr>
        <p:blipFill>
          <a:blip r:embed="rId9"/>
          <a:stretch>
            <a:fillRect/>
          </a:stretch>
        </p:blipFill>
        <p:spPr>
          <a:xfrm>
            <a:off x="14589145" y="6933292"/>
            <a:ext cx="2912897" cy="291289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flipH="1" flipV="1">
            <a:off x="-1408181" y="-1166665"/>
            <a:ext cx="3638236" cy="3360821"/>
          </a:xfrm>
          <a:custGeom>
            <a:avLst/>
            <a:gdLst/>
            <a:ahLst/>
            <a:cxnLst/>
            <a:rect l="l" t="t" r="r" b="b"/>
            <a:pathLst>
              <a:path w="3638236" h="3360821">
                <a:moveTo>
                  <a:pt x="3638236" y="3360821"/>
                </a:moveTo>
                <a:lnTo>
                  <a:pt x="0" y="3360821"/>
                </a:lnTo>
                <a:lnTo>
                  <a:pt x="0" y="0"/>
                </a:lnTo>
                <a:lnTo>
                  <a:pt x="3638236" y="0"/>
                </a:lnTo>
                <a:lnTo>
                  <a:pt x="3638236" y="3360821"/>
                </a:lnTo>
                <a:close/>
              </a:path>
            </a:pathLst>
          </a:custGeom>
          <a:blipFill>
            <a:blip r:embed="rId2"/>
            <a:stretch>
              <a:fillRect/>
            </a:stretch>
          </a:blipFill>
        </p:spPr>
        <p:txBody>
          <a:bodyPr/>
          <a:lstStyle/>
          <a:p>
            <a:endParaRPr lang="en-US"/>
          </a:p>
        </p:txBody>
      </p:sp>
      <p:grpSp>
        <p:nvGrpSpPr>
          <p:cNvPr id="3" name="Group 3"/>
          <p:cNvGrpSpPr/>
          <p:nvPr/>
        </p:nvGrpSpPr>
        <p:grpSpPr>
          <a:xfrm>
            <a:off x="-1408181" y="6635513"/>
            <a:ext cx="5729337" cy="572933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43922"/>
              </a:srgbClr>
            </a:solidFill>
          </p:spPr>
          <p:txBody>
            <a:bodyPr/>
            <a:lstStyle/>
            <a:p>
              <a:endParaRPr lang="en-US"/>
            </a:p>
          </p:txBody>
        </p:sp>
        <p:sp>
          <p:nvSpPr>
            <p:cNvPr id="5" name="TextBox 5"/>
            <p:cNvSpPr txBox="1"/>
            <p:nvPr/>
          </p:nvSpPr>
          <p:spPr>
            <a:xfrm>
              <a:off x="76200" y="-85725"/>
              <a:ext cx="660400" cy="822325"/>
            </a:xfrm>
            <a:prstGeom prst="rect">
              <a:avLst/>
            </a:prstGeom>
          </p:spPr>
          <p:txBody>
            <a:bodyPr lIns="50800" tIns="50800" rIns="50800" bIns="50800" rtlCol="0" anchor="ctr"/>
            <a:lstStyle/>
            <a:p>
              <a:pPr algn="ctr">
                <a:lnSpc>
                  <a:spcPts val="4781"/>
                </a:lnSpc>
              </a:pPr>
              <a:endParaRPr/>
            </a:p>
          </p:txBody>
        </p:sp>
      </p:grpSp>
      <p:grpSp>
        <p:nvGrpSpPr>
          <p:cNvPr id="6" name="Group 6"/>
          <p:cNvGrpSpPr/>
          <p:nvPr/>
        </p:nvGrpSpPr>
        <p:grpSpPr>
          <a:xfrm>
            <a:off x="15089598" y="-1645215"/>
            <a:ext cx="5729337" cy="572933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43922"/>
              </a:srgbClr>
            </a:solidFill>
          </p:spPr>
          <p:txBody>
            <a:bodyPr/>
            <a:lstStyle/>
            <a:p>
              <a:endParaRPr lang="en-US"/>
            </a:p>
          </p:txBody>
        </p:sp>
        <p:sp>
          <p:nvSpPr>
            <p:cNvPr id="8" name="TextBox 8"/>
            <p:cNvSpPr txBox="1"/>
            <p:nvPr/>
          </p:nvSpPr>
          <p:spPr>
            <a:xfrm>
              <a:off x="76200" y="-85725"/>
              <a:ext cx="660400" cy="822325"/>
            </a:xfrm>
            <a:prstGeom prst="rect">
              <a:avLst/>
            </a:prstGeom>
          </p:spPr>
          <p:txBody>
            <a:bodyPr lIns="50800" tIns="50800" rIns="50800" bIns="50800" rtlCol="0" anchor="ctr"/>
            <a:lstStyle/>
            <a:p>
              <a:pPr algn="ctr">
                <a:lnSpc>
                  <a:spcPts val="4781"/>
                </a:lnSpc>
              </a:pPr>
              <a:endParaRPr/>
            </a:p>
          </p:txBody>
        </p:sp>
      </p:grpSp>
      <p:sp>
        <p:nvSpPr>
          <p:cNvPr id="9" name="Freeform 9"/>
          <p:cNvSpPr/>
          <p:nvPr/>
        </p:nvSpPr>
        <p:spPr>
          <a:xfrm>
            <a:off x="3993113" y="7938662"/>
            <a:ext cx="3839718" cy="4426188"/>
          </a:xfrm>
          <a:custGeom>
            <a:avLst/>
            <a:gdLst/>
            <a:ahLst/>
            <a:cxnLst/>
            <a:rect l="l" t="t" r="r" b="b"/>
            <a:pathLst>
              <a:path w="3839718" h="4426188">
                <a:moveTo>
                  <a:pt x="0" y="0"/>
                </a:moveTo>
                <a:lnTo>
                  <a:pt x="3839717" y="0"/>
                </a:lnTo>
                <a:lnTo>
                  <a:pt x="3839717" y="4426188"/>
                </a:lnTo>
                <a:lnTo>
                  <a:pt x="0" y="4426188"/>
                </a:lnTo>
                <a:lnTo>
                  <a:pt x="0" y="0"/>
                </a:lnTo>
                <a:close/>
              </a:path>
            </a:pathLst>
          </a:custGeom>
          <a:blipFill>
            <a:blip r:embed="rId3"/>
            <a:stretch>
              <a:fillRect/>
            </a:stretch>
          </a:blipFill>
        </p:spPr>
        <p:txBody>
          <a:bodyPr/>
          <a:lstStyle/>
          <a:p>
            <a:endParaRPr lang="en-US"/>
          </a:p>
        </p:txBody>
      </p:sp>
      <p:sp>
        <p:nvSpPr>
          <p:cNvPr id="10" name="Freeform 10"/>
          <p:cNvSpPr/>
          <p:nvPr/>
        </p:nvSpPr>
        <p:spPr>
          <a:xfrm rot="-9028008">
            <a:off x="13878817" y="-1990712"/>
            <a:ext cx="3839718" cy="4426188"/>
          </a:xfrm>
          <a:custGeom>
            <a:avLst/>
            <a:gdLst/>
            <a:ahLst/>
            <a:cxnLst/>
            <a:rect l="l" t="t" r="r" b="b"/>
            <a:pathLst>
              <a:path w="3839718" h="4426188">
                <a:moveTo>
                  <a:pt x="0" y="0"/>
                </a:moveTo>
                <a:lnTo>
                  <a:pt x="3839717" y="0"/>
                </a:lnTo>
                <a:lnTo>
                  <a:pt x="3839717" y="4426188"/>
                </a:lnTo>
                <a:lnTo>
                  <a:pt x="0" y="4426188"/>
                </a:lnTo>
                <a:lnTo>
                  <a:pt x="0" y="0"/>
                </a:lnTo>
                <a:close/>
              </a:path>
            </a:pathLst>
          </a:custGeom>
          <a:blipFill>
            <a:blip r:embed="rId3"/>
            <a:stretch>
              <a:fillRect/>
            </a:stretch>
          </a:blipFill>
        </p:spPr>
        <p:txBody>
          <a:bodyPr/>
          <a:lstStyle/>
          <a:p>
            <a:endParaRPr lang="en-US"/>
          </a:p>
        </p:txBody>
      </p:sp>
      <p:grpSp>
        <p:nvGrpSpPr>
          <p:cNvPr id="11" name="Group 11"/>
          <p:cNvGrpSpPr/>
          <p:nvPr/>
        </p:nvGrpSpPr>
        <p:grpSpPr>
          <a:xfrm>
            <a:off x="1028700" y="1028700"/>
            <a:ext cx="16230600" cy="8229600"/>
            <a:chOff x="0" y="0"/>
            <a:chExt cx="4274726" cy="2167467"/>
          </a:xfrm>
        </p:grpSpPr>
        <p:sp>
          <p:nvSpPr>
            <p:cNvPr id="12" name="Freeform 12"/>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EFEFE"/>
            </a:solidFill>
            <a:ln w="38100" cap="sq">
              <a:solidFill>
                <a:srgbClr val="50745F"/>
              </a:solidFill>
              <a:prstDash val="solid"/>
              <a:miter/>
            </a:ln>
          </p:spPr>
          <p:txBody>
            <a:bodyPr/>
            <a:lstStyle/>
            <a:p>
              <a:endParaRPr lang="en-US"/>
            </a:p>
          </p:txBody>
        </p:sp>
        <p:sp>
          <p:nvSpPr>
            <p:cNvPr id="13" name="TextBox 13"/>
            <p:cNvSpPr txBox="1"/>
            <p:nvPr/>
          </p:nvSpPr>
          <p:spPr>
            <a:xfrm>
              <a:off x="0" y="-161925"/>
              <a:ext cx="4274726" cy="2329392"/>
            </a:xfrm>
            <a:prstGeom prst="rect">
              <a:avLst/>
            </a:prstGeom>
          </p:spPr>
          <p:txBody>
            <a:bodyPr lIns="50800" tIns="50800" rIns="50800" bIns="50800" rtlCol="0" anchor="ctr"/>
            <a:lstStyle/>
            <a:p>
              <a:pPr algn="ctr">
                <a:lnSpc>
                  <a:spcPts val="4781"/>
                </a:lnSpc>
              </a:pPr>
              <a:endParaRPr/>
            </a:p>
          </p:txBody>
        </p:sp>
      </p:grpSp>
      <p:sp>
        <p:nvSpPr>
          <p:cNvPr id="14" name="Freeform 14"/>
          <p:cNvSpPr/>
          <p:nvPr/>
        </p:nvSpPr>
        <p:spPr>
          <a:xfrm rot="-10045616">
            <a:off x="10363744" y="-1382848"/>
            <a:ext cx="2897924" cy="4424312"/>
          </a:xfrm>
          <a:custGeom>
            <a:avLst/>
            <a:gdLst/>
            <a:ahLst/>
            <a:cxnLst/>
            <a:rect l="l" t="t" r="r" b="b"/>
            <a:pathLst>
              <a:path w="2897924" h="4424312">
                <a:moveTo>
                  <a:pt x="0" y="0"/>
                </a:moveTo>
                <a:lnTo>
                  <a:pt x="2897924" y="0"/>
                </a:lnTo>
                <a:lnTo>
                  <a:pt x="2897924" y="4424312"/>
                </a:lnTo>
                <a:lnTo>
                  <a:pt x="0" y="4424312"/>
                </a:lnTo>
                <a:lnTo>
                  <a:pt x="0" y="0"/>
                </a:lnTo>
                <a:close/>
              </a:path>
            </a:pathLst>
          </a:custGeom>
          <a:blipFill>
            <a:blip r:embed="rId4"/>
            <a:stretch>
              <a:fillRect/>
            </a:stretch>
          </a:blipFill>
        </p:spPr>
        <p:txBody>
          <a:bodyPr/>
          <a:lstStyle/>
          <a:p>
            <a:endParaRPr lang="en-US"/>
          </a:p>
        </p:txBody>
      </p:sp>
      <p:sp>
        <p:nvSpPr>
          <p:cNvPr id="15" name="Freeform 15"/>
          <p:cNvSpPr/>
          <p:nvPr/>
        </p:nvSpPr>
        <p:spPr>
          <a:xfrm>
            <a:off x="15813177" y="8377505"/>
            <a:ext cx="3638236" cy="3360821"/>
          </a:xfrm>
          <a:custGeom>
            <a:avLst/>
            <a:gdLst/>
            <a:ahLst/>
            <a:cxnLst/>
            <a:rect l="l" t="t" r="r" b="b"/>
            <a:pathLst>
              <a:path w="3638236" h="3360821">
                <a:moveTo>
                  <a:pt x="0" y="0"/>
                </a:moveTo>
                <a:lnTo>
                  <a:pt x="3638236" y="0"/>
                </a:lnTo>
                <a:lnTo>
                  <a:pt x="3638236" y="3360821"/>
                </a:lnTo>
                <a:lnTo>
                  <a:pt x="0" y="3360821"/>
                </a:lnTo>
                <a:lnTo>
                  <a:pt x="0" y="0"/>
                </a:lnTo>
                <a:close/>
              </a:path>
            </a:pathLst>
          </a:custGeom>
          <a:blipFill>
            <a:blip r:embed="rId2"/>
            <a:stretch>
              <a:fillRect/>
            </a:stretch>
          </a:blipFill>
        </p:spPr>
        <p:txBody>
          <a:bodyPr/>
          <a:lstStyle/>
          <a:p>
            <a:endParaRPr lang="en-US"/>
          </a:p>
        </p:txBody>
      </p:sp>
      <p:sp>
        <p:nvSpPr>
          <p:cNvPr id="16" name="Freeform 16"/>
          <p:cNvSpPr/>
          <p:nvPr/>
        </p:nvSpPr>
        <p:spPr>
          <a:xfrm>
            <a:off x="2461605" y="8541216"/>
            <a:ext cx="2109807" cy="3221079"/>
          </a:xfrm>
          <a:custGeom>
            <a:avLst/>
            <a:gdLst/>
            <a:ahLst/>
            <a:cxnLst/>
            <a:rect l="l" t="t" r="r" b="b"/>
            <a:pathLst>
              <a:path w="2109807" h="3221079">
                <a:moveTo>
                  <a:pt x="0" y="0"/>
                </a:moveTo>
                <a:lnTo>
                  <a:pt x="2109807" y="0"/>
                </a:lnTo>
                <a:lnTo>
                  <a:pt x="2109807" y="3221080"/>
                </a:lnTo>
                <a:lnTo>
                  <a:pt x="0" y="3221080"/>
                </a:lnTo>
                <a:lnTo>
                  <a:pt x="0" y="0"/>
                </a:lnTo>
                <a:close/>
              </a:path>
            </a:pathLst>
          </a:custGeom>
          <a:blipFill>
            <a:blip r:embed="rId4"/>
            <a:stretch>
              <a:fillRect/>
            </a:stretch>
          </a:blipFill>
        </p:spPr>
        <p:txBody>
          <a:bodyPr/>
          <a:lstStyle/>
          <a:p>
            <a:endParaRPr lang="en-US"/>
          </a:p>
        </p:txBody>
      </p:sp>
      <p:sp>
        <p:nvSpPr>
          <p:cNvPr id="17" name="Freeform 17"/>
          <p:cNvSpPr/>
          <p:nvPr/>
        </p:nvSpPr>
        <p:spPr>
          <a:xfrm>
            <a:off x="1704873" y="3626339"/>
            <a:ext cx="6127957" cy="2880140"/>
          </a:xfrm>
          <a:custGeom>
            <a:avLst/>
            <a:gdLst/>
            <a:ahLst/>
            <a:cxnLst/>
            <a:rect l="l" t="t" r="r" b="b"/>
            <a:pathLst>
              <a:path w="6127957" h="2880140">
                <a:moveTo>
                  <a:pt x="0" y="0"/>
                </a:moveTo>
                <a:lnTo>
                  <a:pt x="6127957" y="0"/>
                </a:lnTo>
                <a:lnTo>
                  <a:pt x="6127957" y="2880140"/>
                </a:lnTo>
                <a:lnTo>
                  <a:pt x="0" y="2880140"/>
                </a:lnTo>
                <a:lnTo>
                  <a:pt x="0" y="0"/>
                </a:lnTo>
                <a:close/>
              </a:path>
            </a:pathLst>
          </a:custGeom>
          <a:blipFill>
            <a:blip r:embed="rId5"/>
            <a:stretch>
              <a:fillRect/>
            </a:stretch>
          </a:blipFill>
        </p:spPr>
        <p:txBody>
          <a:bodyPr/>
          <a:lstStyle/>
          <a:p>
            <a:endParaRPr lang="en-US"/>
          </a:p>
        </p:txBody>
      </p:sp>
      <p:sp>
        <p:nvSpPr>
          <p:cNvPr id="18" name="TextBox 18"/>
          <p:cNvSpPr txBox="1"/>
          <p:nvPr/>
        </p:nvSpPr>
        <p:spPr>
          <a:xfrm>
            <a:off x="9718372" y="3359840"/>
            <a:ext cx="5371225" cy="1381887"/>
          </a:xfrm>
          <a:prstGeom prst="rect">
            <a:avLst/>
          </a:prstGeom>
        </p:spPr>
        <p:txBody>
          <a:bodyPr lIns="0" tIns="0" rIns="0" bIns="0" rtlCol="0" anchor="t">
            <a:spAutoFit/>
          </a:bodyPr>
          <a:lstStyle/>
          <a:p>
            <a:pPr algn="ctr">
              <a:lnSpc>
                <a:spcPts val="5333"/>
              </a:lnSpc>
            </a:pPr>
            <a:r>
              <a:rPr lang="en-US" sz="4199" b="1">
                <a:solidFill>
                  <a:srgbClr val="3B4C42"/>
                </a:solidFill>
                <a:latin typeface="Poppins Bold"/>
                <a:ea typeface="Poppins Bold"/>
                <a:cs typeface="Poppins Bold"/>
                <a:sym typeface="Poppins Bold"/>
              </a:rPr>
              <a:t>UPCOMING RCR WORKSHOPS</a:t>
            </a:r>
          </a:p>
        </p:txBody>
      </p:sp>
      <p:sp>
        <p:nvSpPr>
          <p:cNvPr id="19" name="TextBox 19"/>
          <p:cNvSpPr txBox="1"/>
          <p:nvPr/>
        </p:nvSpPr>
        <p:spPr>
          <a:xfrm>
            <a:off x="8760213" y="5262136"/>
            <a:ext cx="8285862" cy="1752601"/>
          </a:xfrm>
          <a:prstGeom prst="rect">
            <a:avLst/>
          </a:prstGeom>
        </p:spPr>
        <p:txBody>
          <a:bodyPr lIns="0" tIns="0" rIns="0" bIns="0" rtlCol="0" anchor="t">
            <a:spAutoFit/>
          </a:bodyPr>
          <a:lstStyle/>
          <a:p>
            <a:pPr algn="l">
              <a:lnSpc>
                <a:spcPts val="7349"/>
              </a:lnSpc>
            </a:pPr>
            <a:r>
              <a:rPr lang="en-US" sz="2999">
                <a:solidFill>
                  <a:srgbClr val="3B4C42"/>
                </a:solidFill>
                <a:latin typeface="Poppins"/>
                <a:ea typeface="Poppins"/>
                <a:cs typeface="Poppins"/>
                <a:sym typeface="Poppins"/>
              </a:rPr>
              <a:t>October 15th -  Export Control</a:t>
            </a:r>
          </a:p>
          <a:p>
            <a:pPr algn="l">
              <a:lnSpc>
                <a:spcPts val="7349"/>
              </a:lnSpc>
            </a:pPr>
            <a:r>
              <a:rPr lang="en-US" sz="2999">
                <a:solidFill>
                  <a:srgbClr val="3B4C42"/>
                </a:solidFill>
                <a:latin typeface="Poppins"/>
                <a:ea typeface="Poppins"/>
                <a:cs typeface="Poppins"/>
                <a:sym typeface="Poppins"/>
              </a:rPr>
              <a:t>Novemberᵗʰ – Animal Research &amp; Biosafety</a:t>
            </a:r>
          </a:p>
        </p:txBody>
      </p:sp>
      <p:grpSp>
        <p:nvGrpSpPr>
          <p:cNvPr id="20" name="Group 20"/>
          <p:cNvGrpSpPr/>
          <p:nvPr/>
        </p:nvGrpSpPr>
        <p:grpSpPr>
          <a:xfrm>
            <a:off x="14836146" y="1028700"/>
            <a:ext cx="2423154" cy="2423154"/>
            <a:chOff x="0" y="0"/>
            <a:chExt cx="3230872" cy="3230872"/>
          </a:xfrm>
        </p:grpSpPr>
        <p:sp>
          <p:nvSpPr>
            <p:cNvPr id="21" name="Freeform 21"/>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6"/>
              <a:stretch>
                <a:fillRect/>
              </a:stretch>
            </a:blipFill>
          </p:spPr>
          <p:txBody>
            <a:bodyPr/>
            <a:lstStyle/>
            <a:p>
              <a:endParaRPr lang="en-US"/>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9E4B">
                <a:alpha val="100000"/>
              </a:srgbClr>
            </a:gs>
            <a:gs pos="100000">
              <a:srgbClr val="005B2C">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8727905" y="2150394"/>
            <a:ext cx="4568268" cy="4114800"/>
          </a:xfrm>
          <a:custGeom>
            <a:avLst/>
            <a:gdLst/>
            <a:ahLst/>
            <a:cxnLst/>
            <a:rect l="l" t="t" r="r" b="b"/>
            <a:pathLst>
              <a:path w="4568268" h="4114800">
                <a:moveTo>
                  <a:pt x="0" y="0"/>
                </a:moveTo>
                <a:lnTo>
                  <a:pt x="4568267" y="0"/>
                </a:lnTo>
                <a:lnTo>
                  <a:pt x="456826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5869">
            <a:off x="8425642" y="9023994"/>
            <a:ext cx="3001346" cy="2703418"/>
          </a:xfrm>
          <a:custGeom>
            <a:avLst/>
            <a:gdLst/>
            <a:ahLst/>
            <a:cxnLst/>
            <a:rect l="l" t="t" r="r" b="b"/>
            <a:pathLst>
              <a:path w="3001346" h="2703418">
                <a:moveTo>
                  <a:pt x="0" y="0"/>
                </a:moveTo>
                <a:lnTo>
                  <a:pt x="3001346" y="0"/>
                </a:lnTo>
                <a:lnTo>
                  <a:pt x="3001346" y="2703418"/>
                </a:lnTo>
                <a:lnTo>
                  <a:pt x="0" y="27034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9747283" y="0"/>
            <a:ext cx="8698393" cy="10400373"/>
            <a:chOff x="0" y="0"/>
            <a:chExt cx="8603361" cy="10286746"/>
          </a:xfrm>
        </p:grpSpPr>
        <p:sp>
          <p:nvSpPr>
            <p:cNvPr id="5" name="Freeform 5"/>
            <p:cNvSpPr/>
            <p:nvPr/>
          </p:nvSpPr>
          <p:spPr>
            <a:xfrm>
              <a:off x="-2794" y="-127"/>
              <a:ext cx="8606155" cy="10286873"/>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4"/>
              <a:stretch>
                <a:fillRect l="-155556" t="-85441" r="-124547"/>
              </a:stretch>
            </a:blipFill>
          </p:spPr>
          <p:txBody>
            <a:bodyPr/>
            <a:lstStyle/>
            <a:p>
              <a:endParaRPr lang="en-US"/>
            </a:p>
          </p:txBody>
        </p:sp>
      </p:grpSp>
      <p:sp>
        <p:nvSpPr>
          <p:cNvPr id="6" name="Freeform 6"/>
          <p:cNvSpPr/>
          <p:nvPr/>
        </p:nvSpPr>
        <p:spPr>
          <a:xfrm>
            <a:off x="1988686" y="3568969"/>
            <a:ext cx="2786876" cy="2510238"/>
          </a:xfrm>
          <a:custGeom>
            <a:avLst/>
            <a:gdLst/>
            <a:ahLst/>
            <a:cxnLst/>
            <a:rect l="l" t="t" r="r" b="b"/>
            <a:pathLst>
              <a:path w="2786876" h="2510238">
                <a:moveTo>
                  <a:pt x="0" y="0"/>
                </a:moveTo>
                <a:lnTo>
                  <a:pt x="2786876" y="0"/>
                </a:lnTo>
                <a:lnTo>
                  <a:pt x="2786876" y="2510237"/>
                </a:lnTo>
                <a:lnTo>
                  <a:pt x="0" y="2510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3197366" y="4096194"/>
            <a:ext cx="11893268" cy="2094611"/>
            <a:chOff x="0" y="0"/>
            <a:chExt cx="3132383" cy="551667"/>
          </a:xfrm>
        </p:grpSpPr>
        <p:sp>
          <p:nvSpPr>
            <p:cNvPr id="8" name="Freeform 8"/>
            <p:cNvSpPr/>
            <p:nvPr/>
          </p:nvSpPr>
          <p:spPr>
            <a:xfrm>
              <a:off x="0" y="0"/>
              <a:ext cx="3132383" cy="551667"/>
            </a:xfrm>
            <a:custGeom>
              <a:avLst/>
              <a:gdLst/>
              <a:ahLst/>
              <a:cxnLst/>
              <a:rect l="l" t="t" r="r" b="b"/>
              <a:pathLst>
                <a:path w="3132383" h="551667">
                  <a:moveTo>
                    <a:pt x="0" y="0"/>
                  </a:moveTo>
                  <a:lnTo>
                    <a:pt x="3132383" y="0"/>
                  </a:lnTo>
                  <a:lnTo>
                    <a:pt x="3132383" y="551667"/>
                  </a:lnTo>
                  <a:lnTo>
                    <a:pt x="0" y="551667"/>
                  </a:lnTo>
                  <a:close/>
                </a:path>
              </a:pathLst>
            </a:custGeom>
            <a:solidFill>
              <a:srgbClr val="FFFFFF"/>
            </a:solidFill>
          </p:spPr>
          <p:txBody>
            <a:bodyPr/>
            <a:lstStyle/>
            <a:p>
              <a:endParaRPr lang="en-US"/>
            </a:p>
          </p:txBody>
        </p:sp>
        <p:sp>
          <p:nvSpPr>
            <p:cNvPr id="9" name="TextBox 9"/>
            <p:cNvSpPr txBox="1"/>
            <p:nvPr/>
          </p:nvSpPr>
          <p:spPr>
            <a:xfrm>
              <a:off x="0" y="-19050"/>
              <a:ext cx="3132383" cy="570717"/>
            </a:xfrm>
            <a:prstGeom prst="rect">
              <a:avLst/>
            </a:prstGeom>
          </p:spPr>
          <p:txBody>
            <a:bodyPr lIns="50800" tIns="50800" rIns="50800" bIns="50800" rtlCol="0" anchor="ctr"/>
            <a:lstStyle/>
            <a:p>
              <a:pPr algn="ctr">
                <a:lnSpc>
                  <a:spcPts val="2859"/>
                </a:lnSpc>
              </a:pPr>
              <a:endParaRPr/>
            </a:p>
          </p:txBody>
        </p:sp>
      </p:grpSp>
      <p:grpSp>
        <p:nvGrpSpPr>
          <p:cNvPr id="10" name="Group 10"/>
          <p:cNvGrpSpPr/>
          <p:nvPr/>
        </p:nvGrpSpPr>
        <p:grpSpPr>
          <a:xfrm>
            <a:off x="0" y="0"/>
            <a:ext cx="2423154" cy="2423154"/>
            <a:chOff x="0" y="0"/>
            <a:chExt cx="3230872" cy="3230872"/>
          </a:xfrm>
        </p:grpSpPr>
        <p:sp>
          <p:nvSpPr>
            <p:cNvPr id="11" name="Freeform 11"/>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5"/>
              <a:stretch>
                <a:fillRect/>
              </a:stretch>
            </a:blipFill>
          </p:spPr>
          <p:txBody>
            <a:bodyPr/>
            <a:lstStyle/>
            <a:p>
              <a:endParaRPr lang="en-US"/>
            </a:p>
          </p:txBody>
        </p:sp>
      </p:grpSp>
      <p:sp>
        <p:nvSpPr>
          <p:cNvPr id="12" name="AutoShape 12"/>
          <p:cNvSpPr/>
          <p:nvPr/>
        </p:nvSpPr>
        <p:spPr>
          <a:xfrm>
            <a:off x="2991240" y="8438445"/>
            <a:ext cx="5456007" cy="0"/>
          </a:xfrm>
          <a:prstGeom prst="line">
            <a:avLst/>
          </a:prstGeom>
          <a:ln w="66675" cap="flat">
            <a:solidFill>
              <a:srgbClr val="000000"/>
            </a:solidFill>
            <a:prstDash val="solid"/>
            <a:headEnd type="none" w="sm" len="sm"/>
            <a:tailEnd type="none" w="sm" len="sm"/>
          </a:ln>
        </p:spPr>
        <p:txBody>
          <a:bodyPr/>
          <a:lstStyle/>
          <a:p>
            <a:endParaRPr lang="en-US"/>
          </a:p>
        </p:txBody>
      </p:sp>
      <p:sp>
        <p:nvSpPr>
          <p:cNvPr id="13" name="TextBox 13"/>
          <p:cNvSpPr txBox="1"/>
          <p:nvPr/>
        </p:nvSpPr>
        <p:spPr>
          <a:xfrm>
            <a:off x="3382124" y="3979194"/>
            <a:ext cx="11523752" cy="2100013"/>
          </a:xfrm>
          <a:prstGeom prst="rect">
            <a:avLst/>
          </a:prstGeom>
        </p:spPr>
        <p:txBody>
          <a:bodyPr lIns="0" tIns="0" rIns="0" bIns="0" rtlCol="0" anchor="t">
            <a:spAutoFit/>
          </a:bodyPr>
          <a:lstStyle/>
          <a:p>
            <a:pPr algn="ctr">
              <a:lnSpc>
                <a:spcPts val="16975"/>
              </a:lnSpc>
            </a:pPr>
            <a:r>
              <a:rPr lang="en-US" sz="12300" spc="172">
                <a:solidFill>
                  <a:srgbClr val="040506"/>
                </a:solidFill>
                <a:latin typeface="Archivo Black"/>
                <a:ea typeface="Archivo Black"/>
                <a:cs typeface="Archivo Black"/>
                <a:sym typeface="Archivo Black"/>
              </a:rPr>
              <a:t>QUESTIONS?</a:t>
            </a:r>
          </a:p>
        </p:txBody>
      </p:sp>
      <p:sp>
        <p:nvSpPr>
          <p:cNvPr id="14" name="TextBox 14"/>
          <p:cNvSpPr txBox="1"/>
          <p:nvPr/>
        </p:nvSpPr>
        <p:spPr>
          <a:xfrm>
            <a:off x="3197366" y="6375019"/>
            <a:ext cx="6728949" cy="1815776"/>
          </a:xfrm>
          <a:prstGeom prst="rect">
            <a:avLst/>
          </a:prstGeom>
        </p:spPr>
        <p:txBody>
          <a:bodyPr lIns="0" tIns="0" rIns="0" bIns="0" rtlCol="0" anchor="t">
            <a:spAutoFit/>
          </a:bodyPr>
          <a:lstStyle/>
          <a:p>
            <a:pPr algn="l">
              <a:lnSpc>
                <a:spcPts val="3661"/>
              </a:lnSpc>
            </a:pPr>
            <a:r>
              <a:rPr lang="en-US" sz="2653" b="1" spc="140">
                <a:solidFill>
                  <a:srgbClr val="231F20"/>
                </a:solidFill>
                <a:latin typeface="Montserrat Bold"/>
                <a:ea typeface="Montserrat Bold"/>
                <a:cs typeface="Montserrat Bold"/>
                <a:sym typeface="Montserrat Bold"/>
              </a:rPr>
              <a:t>THANK YOU!</a:t>
            </a:r>
          </a:p>
          <a:p>
            <a:pPr algn="l">
              <a:lnSpc>
                <a:spcPts val="3661"/>
              </a:lnSpc>
            </a:pPr>
            <a:endParaRPr lang="en-US" sz="2653" b="1" spc="140">
              <a:solidFill>
                <a:srgbClr val="231F20"/>
              </a:solidFill>
              <a:latin typeface="Montserrat Bold"/>
              <a:ea typeface="Montserrat Bold"/>
              <a:cs typeface="Montserrat Bold"/>
              <a:sym typeface="Montserrat Bold"/>
            </a:endParaRPr>
          </a:p>
          <a:p>
            <a:pPr algn="l">
              <a:lnSpc>
                <a:spcPts val="3661"/>
              </a:lnSpc>
            </a:pPr>
            <a:r>
              <a:rPr lang="en-US" sz="2653" b="1" spc="140">
                <a:solidFill>
                  <a:srgbClr val="231F20"/>
                </a:solidFill>
                <a:latin typeface="Montserrat Bold"/>
                <a:ea typeface="Montserrat Bold"/>
                <a:cs typeface="Montserrat Bold"/>
                <a:sym typeface="Montserrat Bold"/>
              </a:rPr>
              <a:t>PhonE: 940-565-4643</a:t>
            </a:r>
          </a:p>
          <a:p>
            <a:pPr algn="l">
              <a:lnSpc>
                <a:spcPts val="3661"/>
              </a:lnSpc>
            </a:pPr>
            <a:r>
              <a:rPr lang="en-US" sz="2653" b="1" spc="140">
                <a:solidFill>
                  <a:srgbClr val="231F20"/>
                </a:solidFill>
                <a:latin typeface="Montserrat Bold"/>
                <a:ea typeface="Montserrat Bold"/>
                <a:cs typeface="Montserrat Bold"/>
                <a:sym typeface="Montserrat Bold"/>
              </a:rPr>
              <a:t>EMAIL: UNTCOI@UNT.EDU</a:t>
            </a:r>
          </a:p>
        </p:txBody>
      </p:sp>
      <p:sp>
        <p:nvSpPr>
          <p:cNvPr id="15" name="Freeform 15"/>
          <p:cNvSpPr/>
          <p:nvPr/>
        </p:nvSpPr>
        <p:spPr>
          <a:xfrm>
            <a:off x="-1577028" y="8252780"/>
            <a:ext cx="4774394" cy="4300465"/>
          </a:xfrm>
          <a:custGeom>
            <a:avLst/>
            <a:gdLst/>
            <a:ahLst/>
            <a:cxnLst/>
            <a:rect l="l" t="t" r="r" b="b"/>
            <a:pathLst>
              <a:path w="4774394" h="4300465">
                <a:moveTo>
                  <a:pt x="0" y="0"/>
                </a:moveTo>
                <a:lnTo>
                  <a:pt x="4774394" y="0"/>
                </a:lnTo>
                <a:lnTo>
                  <a:pt x="4774394" y="4300465"/>
                </a:lnTo>
                <a:lnTo>
                  <a:pt x="0" y="4300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4277707" y="-3205031"/>
            <a:ext cx="4568268" cy="4114800"/>
          </a:xfrm>
          <a:custGeom>
            <a:avLst/>
            <a:gdLst/>
            <a:ahLst/>
            <a:cxnLst/>
            <a:rect l="l" t="t" r="r" b="b"/>
            <a:pathLst>
              <a:path w="4568268" h="4114800">
                <a:moveTo>
                  <a:pt x="0" y="0"/>
                </a:moveTo>
                <a:lnTo>
                  <a:pt x="4568267" y="0"/>
                </a:lnTo>
                <a:lnTo>
                  <a:pt x="456826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64846" y="0"/>
            <a:ext cx="2423154" cy="2423154"/>
            <a:chOff x="0" y="0"/>
            <a:chExt cx="3230872" cy="3230872"/>
          </a:xfrm>
        </p:grpSpPr>
        <p:sp>
          <p:nvSpPr>
            <p:cNvPr id="3" name="Freeform 3"/>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2"/>
              <a:stretch>
                <a:fillRect/>
              </a:stretch>
            </a:blipFill>
          </p:spPr>
          <p:txBody>
            <a:bodyPr/>
            <a:lstStyle/>
            <a:p>
              <a:endParaRPr lang="en-US"/>
            </a:p>
          </p:txBody>
        </p:sp>
      </p:grpSp>
      <p:grpSp>
        <p:nvGrpSpPr>
          <p:cNvPr id="4" name="Group 4"/>
          <p:cNvGrpSpPr/>
          <p:nvPr/>
        </p:nvGrpSpPr>
        <p:grpSpPr>
          <a:xfrm>
            <a:off x="10128262" y="2166276"/>
            <a:ext cx="8256481" cy="6312484"/>
            <a:chOff x="0" y="0"/>
            <a:chExt cx="6449699" cy="4931110"/>
          </a:xfrm>
        </p:grpSpPr>
        <p:sp>
          <p:nvSpPr>
            <p:cNvPr id="5" name="Freeform 5"/>
            <p:cNvSpPr/>
            <p:nvPr/>
          </p:nvSpPr>
          <p:spPr>
            <a:xfrm>
              <a:off x="-11938" y="-127"/>
              <a:ext cx="6515358" cy="5013787"/>
            </a:xfrm>
            <a:custGeom>
              <a:avLst/>
              <a:gdLst/>
              <a:ahLst/>
              <a:cxnLst/>
              <a:rect l="l" t="t" r="r" b="b"/>
              <a:pathLst>
                <a:path w="6515358" h="5013787">
                  <a:moveTo>
                    <a:pt x="6454014" y="4663282"/>
                  </a:moveTo>
                  <a:cubicBezTo>
                    <a:pt x="6332441" y="4719995"/>
                    <a:pt x="6240842" y="4595776"/>
                    <a:pt x="6135547" y="4663282"/>
                  </a:cubicBezTo>
                  <a:cubicBezTo>
                    <a:pt x="6050536" y="4740890"/>
                    <a:pt x="5873797" y="4667644"/>
                    <a:pt x="5760363" y="4911490"/>
                  </a:cubicBezTo>
                  <a:cubicBezTo>
                    <a:pt x="5706360" y="4792782"/>
                    <a:pt x="5625096" y="4950795"/>
                    <a:pt x="5379495" y="4906210"/>
                  </a:cubicBezTo>
                  <a:cubicBezTo>
                    <a:pt x="5378591" y="4966162"/>
                    <a:pt x="5324328" y="4809544"/>
                    <a:pt x="5297972" y="4900699"/>
                  </a:cubicBezTo>
                  <a:cubicBezTo>
                    <a:pt x="5270454" y="4926186"/>
                    <a:pt x="5291900" y="4933269"/>
                    <a:pt x="5258568" y="4847200"/>
                  </a:cubicBezTo>
                  <a:cubicBezTo>
                    <a:pt x="5240868" y="4900010"/>
                    <a:pt x="5225107" y="4948382"/>
                    <a:pt x="5148493" y="4914016"/>
                  </a:cubicBezTo>
                  <a:cubicBezTo>
                    <a:pt x="4973305" y="4836638"/>
                    <a:pt x="5091389" y="4620574"/>
                    <a:pt x="4823179" y="4902995"/>
                  </a:cubicBezTo>
                  <a:cubicBezTo>
                    <a:pt x="4771242" y="4977592"/>
                    <a:pt x="4655612" y="4572815"/>
                    <a:pt x="4596054" y="4931364"/>
                  </a:cubicBezTo>
                  <a:cubicBezTo>
                    <a:pt x="4573444" y="4888070"/>
                    <a:pt x="4579904" y="4841919"/>
                    <a:pt x="4511172" y="4925497"/>
                  </a:cubicBezTo>
                  <a:cubicBezTo>
                    <a:pt x="4428099" y="4671088"/>
                    <a:pt x="4464662" y="5013787"/>
                    <a:pt x="4302651" y="4756044"/>
                  </a:cubicBezTo>
                  <a:cubicBezTo>
                    <a:pt x="4195418" y="4936825"/>
                    <a:pt x="4213635" y="4785894"/>
                    <a:pt x="4020617" y="4834342"/>
                  </a:cubicBezTo>
                  <a:cubicBezTo>
                    <a:pt x="4014415" y="4857762"/>
                    <a:pt x="3928113" y="4604731"/>
                    <a:pt x="3886253" y="4686702"/>
                  </a:cubicBezTo>
                  <a:cubicBezTo>
                    <a:pt x="3809382" y="4815284"/>
                    <a:pt x="3890388" y="4466735"/>
                    <a:pt x="3691039" y="4725277"/>
                  </a:cubicBezTo>
                  <a:cubicBezTo>
                    <a:pt x="3610550" y="4730558"/>
                    <a:pt x="3482775" y="4688769"/>
                    <a:pt x="3405904" y="4738365"/>
                  </a:cubicBezTo>
                  <a:cubicBezTo>
                    <a:pt x="3182008" y="4807936"/>
                    <a:pt x="2918579" y="4322770"/>
                    <a:pt x="2779952" y="4662364"/>
                  </a:cubicBezTo>
                  <a:cubicBezTo>
                    <a:pt x="2641067" y="4652031"/>
                    <a:pt x="2780598" y="4503244"/>
                    <a:pt x="2665485" y="4646061"/>
                  </a:cubicBezTo>
                  <a:cubicBezTo>
                    <a:pt x="2583833" y="4635958"/>
                    <a:pt x="2471950" y="4533552"/>
                    <a:pt x="2299474" y="4702775"/>
                  </a:cubicBezTo>
                  <a:cubicBezTo>
                    <a:pt x="2201027" y="4534011"/>
                    <a:pt x="1986950" y="4753519"/>
                    <a:pt x="1811502" y="4835030"/>
                  </a:cubicBezTo>
                  <a:cubicBezTo>
                    <a:pt x="1683987" y="4737905"/>
                    <a:pt x="1761891" y="4673614"/>
                    <a:pt x="1554145" y="4660297"/>
                  </a:cubicBezTo>
                  <a:cubicBezTo>
                    <a:pt x="1548848" y="4734002"/>
                    <a:pt x="1425079" y="4396016"/>
                    <a:pt x="1264101" y="4545492"/>
                  </a:cubicBezTo>
                  <a:cubicBezTo>
                    <a:pt x="1176894" y="4424717"/>
                    <a:pt x="1173664" y="4387749"/>
                    <a:pt x="1032583" y="4325296"/>
                  </a:cubicBezTo>
                  <a:cubicBezTo>
                    <a:pt x="1020826" y="4232533"/>
                    <a:pt x="941887" y="4439412"/>
                    <a:pt x="826516" y="4233911"/>
                  </a:cubicBezTo>
                  <a:cubicBezTo>
                    <a:pt x="837885" y="4284425"/>
                    <a:pt x="658562" y="4310371"/>
                    <a:pt x="508824" y="4300039"/>
                  </a:cubicBezTo>
                  <a:cubicBezTo>
                    <a:pt x="457921" y="4372366"/>
                    <a:pt x="324204" y="4352390"/>
                    <a:pt x="291388" y="4153318"/>
                  </a:cubicBezTo>
                  <a:cubicBezTo>
                    <a:pt x="301078" y="4072954"/>
                    <a:pt x="56511" y="4258709"/>
                    <a:pt x="15814" y="3887429"/>
                  </a:cubicBezTo>
                  <a:cubicBezTo>
                    <a:pt x="21757" y="3274369"/>
                    <a:pt x="0" y="2637890"/>
                    <a:pt x="22145" y="2048939"/>
                  </a:cubicBezTo>
                  <a:cubicBezTo>
                    <a:pt x="10414" y="1989470"/>
                    <a:pt x="41653" y="2021616"/>
                    <a:pt x="162838" y="1931149"/>
                  </a:cubicBezTo>
                  <a:cubicBezTo>
                    <a:pt x="156895" y="1932297"/>
                    <a:pt x="235317" y="1916913"/>
                    <a:pt x="304437" y="1742180"/>
                  </a:cubicBezTo>
                  <a:cubicBezTo>
                    <a:pt x="400041" y="1726107"/>
                    <a:pt x="526007" y="1664113"/>
                    <a:pt x="611534" y="1585127"/>
                  </a:cubicBezTo>
                  <a:cubicBezTo>
                    <a:pt x="811787" y="1454019"/>
                    <a:pt x="1167980" y="1556884"/>
                    <a:pt x="1733210" y="1370211"/>
                  </a:cubicBezTo>
                  <a:cubicBezTo>
                    <a:pt x="1844189" y="1316023"/>
                    <a:pt x="2017569" y="1262065"/>
                    <a:pt x="2172992" y="1182161"/>
                  </a:cubicBezTo>
                  <a:cubicBezTo>
                    <a:pt x="2221052" y="1234053"/>
                    <a:pt x="2270922" y="875861"/>
                    <a:pt x="2493655" y="992732"/>
                  </a:cubicBezTo>
                  <a:cubicBezTo>
                    <a:pt x="2619233" y="830627"/>
                    <a:pt x="2883179" y="774143"/>
                    <a:pt x="3005657" y="668982"/>
                  </a:cubicBezTo>
                  <a:cubicBezTo>
                    <a:pt x="3122837" y="774373"/>
                    <a:pt x="3290403" y="650383"/>
                    <a:pt x="3423217" y="648087"/>
                  </a:cubicBezTo>
                  <a:cubicBezTo>
                    <a:pt x="3654993" y="639132"/>
                    <a:pt x="3336785" y="505729"/>
                    <a:pt x="4009118" y="445800"/>
                  </a:cubicBezTo>
                  <a:cubicBezTo>
                    <a:pt x="4126945" y="536497"/>
                    <a:pt x="4235598" y="524327"/>
                    <a:pt x="4422415" y="454526"/>
                  </a:cubicBezTo>
                  <a:cubicBezTo>
                    <a:pt x="4568018" y="506188"/>
                    <a:pt x="4625510" y="537645"/>
                    <a:pt x="4743853" y="471058"/>
                  </a:cubicBezTo>
                  <a:cubicBezTo>
                    <a:pt x="4957026" y="373014"/>
                    <a:pt x="5168906" y="225834"/>
                    <a:pt x="5510757" y="70388"/>
                  </a:cubicBezTo>
                  <a:cubicBezTo>
                    <a:pt x="5534530" y="20103"/>
                    <a:pt x="5509078" y="103681"/>
                    <a:pt x="5762430" y="72684"/>
                  </a:cubicBezTo>
                  <a:cubicBezTo>
                    <a:pt x="5778580" y="75439"/>
                    <a:pt x="5807649" y="223079"/>
                    <a:pt x="5903771" y="117458"/>
                  </a:cubicBezTo>
                  <a:cubicBezTo>
                    <a:pt x="5949635" y="169350"/>
                    <a:pt x="6174822" y="114473"/>
                    <a:pt x="6267585" y="0"/>
                  </a:cubicBezTo>
                  <a:cubicBezTo>
                    <a:pt x="6289419" y="4260"/>
                    <a:pt x="6401561" y="91053"/>
                    <a:pt x="6422361" y="14133"/>
                  </a:cubicBezTo>
                  <a:cubicBezTo>
                    <a:pt x="6515358" y="868054"/>
                    <a:pt x="6398202" y="1748839"/>
                    <a:pt x="6461507" y="2634446"/>
                  </a:cubicBezTo>
                  <a:cubicBezTo>
                    <a:pt x="6431534" y="3320981"/>
                    <a:pt x="6453756" y="3907175"/>
                    <a:pt x="6454014" y="4663282"/>
                  </a:cubicBezTo>
                  <a:close/>
                </a:path>
              </a:pathLst>
            </a:custGeom>
            <a:blipFill>
              <a:blip r:embed="rId3"/>
              <a:stretch>
                <a:fillRect l="-7292" t="-3" r="-7290" b="-2"/>
              </a:stretch>
            </a:blipFill>
          </p:spPr>
          <p:txBody>
            <a:bodyPr/>
            <a:lstStyle/>
            <a:p>
              <a:endParaRPr lang="en-US"/>
            </a:p>
          </p:txBody>
        </p:sp>
      </p:grpSp>
      <p:sp>
        <p:nvSpPr>
          <p:cNvPr id="6" name="Freeform 6"/>
          <p:cNvSpPr/>
          <p:nvPr/>
        </p:nvSpPr>
        <p:spPr>
          <a:xfrm>
            <a:off x="1028700" y="7995387"/>
            <a:ext cx="975614" cy="966745"/>
          </a:xfrm>
          <a:custGeom>
            <a:avLst/>
            <a:gdLst/>
            <a:ahLst/>
            <a:cxnLst/>
            <a:rect l="l" t="t" r="r" b="b"/>
            <a:pathLst>
              <a:path w="975614" h="966745">
                <a:moveTo>
                  <a:pt x="0" y="0"/>
                </a:moveTo>
                <a:lnTo>
                  <a:pt x="975614" y="0"/>
                </a:lnTo>
                <a:lnTo>
                  <a:pt x="975614" y="966745"/>
                </a:lnTo>
                <a:lnTo>
                  <a:pt x="0" y="9667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2004314" y="7807247"/>
            <a:ext cx="3500409" cy="1285875"/>
          </a:xfrm>
          <a:prstGeom prst="rect">
            <a:avLst/>
          </a:prstGeom>
        </p:spPr>
        <p:txBody>
          <a:bodyPr lIns="0" tIns="0" rIns="0" bIns="0" rtlCol="0" anchor="t">
            <a:spAutoFit/>
          </a:bodyPr>
          <a:lstStyle/>
          <a:p>
            <a:pPr marL="582932" lvl="1" indent="-291466" algn="l">
              <a:lnSpc>
                <a:spcPts val="3240"/>
              </a:lnSpc>
              <a:buFont typeface="Arial"/>
              <a:buChar char="•"/>
            </a:pPr>
            <a:r>
              <a:rPr lang="en-US" sz="2700">
                <a:solidFill>
                  <a:srgbClr val="000000"/>
                </a:solidFill>
                <a:latin typeface="Calibri (MS)"/>
                <a:ea typeface="Calibri (MS)"/>
                <a:cs typeface="Calibri (MS)"/>
                <a:sym typeface="Calibri (MS)"/>
              </a:rPr>
              <a:t>COI Filing Process</a:t>
            </a:r>
          </a:p>
          <a:p>
            <a:pPr algn="l">
              <a:lnSpc>
                <a:spcPts val="3240"/>
              </a:lnSpc>
            </a:pPr>
            <a:endParaRPr lang="en-US" sz="2700">
              <a:solidFill>
                <a:srgbClr val="000000"/>
              </a:solidFill>
              <a:latin typeface="Calibri (MS)"/>
              <a:ea typeface="Calibri (MS)"/>
              <a:cs typeface="Calibri (MS)"/>
              <a:sym typeface="Calibri (MS)"/>
            </a:endParaRPr>
          </a:p>
          <a:p>
            <a:pPr marL="582932" lvl="1" indent="-291466" algn="l">
              <a:lnSpc>
                <a:spcPts val="3240"/>
              </a:lnSpc>
              <a:buFont typeface="Arial"/>
              <a:buChar char="•"/>
            </a:pPr>
            <a:r>
              <a:rPr lang="en-US" sz="2700">
                <a:solidFill>
                  <a:srgbClr val="000000"/>
                </a:solidFill>
                <a:latin typeface="Calibri (MS)"/>
                <a:ea typeface="Calibri (MS)"/>
                <a:cs typeface="Calibri (MS)"/>
                <a:sym typeface="Calibri (MS)"/>
              </a:rPr>
              <a:t>Management Plans</a:t>
            </a:r>
          </a:p>
        </p:txBody>
      </p:sp>
      <p:sp>
        <p:nvSpPr>
          <p:cNvPr id="8" name="Freeform 8"/>
          <p:cNvSpPr/>
          <p:nvPr/>
        </p:nvSpPr>
        <p:spPr>
          <a:xfrm>
            <a:off x="1028700" y="4379101"/>
            <a:ext cx="975614" cy="966745"/>
          </a:xfrm>
          <a:custGeom>
            <a:avLst/>
            <a:gdLst/>
            <a:ahLst/>
            <a:cxnLst/>
            <a:rect l="l" t="t" r="r" b="b"/>
            <a:pathLst>
              <a:path w="975614" h="966745">
                <a:moveTo>
                  <a:pt x="0" y="0"/>
                </a:moveTo>
                <a:lnTo>
                  <a:pt x="975614" y="0"/>
                </a:lnTo>
                <a:lnTo>
                  <a:pt x="975614" y="966745"/>
                </a:lnTo>
                <a:lnTo>
                  <a:pt x="0" y="9667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7456834" y="7807247"/>
            <a:ext cx="2400580" cy="1285875"/>
          </a:xfrm>
          <a:prstGeom prst="rect">
            <a:avLst/>
          </a:prstGeom>
        </p:spPr>
        <p:txBody>
          <a:bodyPr lIns="0" tIns="0" rIns="0" bIns="0" rtlCol="0" anchor="t">
            <a:spAutoFit/>
          </a:bodyPr>
          <a:lstStyle/>
          <a:p>
            <a:pPr marL="488634" lvl="1" indent="-244317" algn="l">
              <a:lnSpc>
                <a:spcPts val="3240"/>
              </a:lnSpc>
              <a:buFont typeface="Arial"/>
              <a:buChar char="•"/>
            </a:pPr>
            <a:r>
              <a:rPr lang="en-US" sz="2700">
                <a:solidFill>
                  <a:srgbClr val="000000"/>
                </a:solidFill>
                <a:latin typeface="Calibri (MS)"/>
                <a:ea typeface="Calibri (MS)"/>
                <a:cs typeface="Calibri (MS)"/>
                <a:sym typeface="Calibri (MS)"/>
              </a:rPr>
              <a:t>SBIRs/STTRs</a:t>
            </a:r>
          </a:p>
          <a:p>
            <a:pPr algn="l">
              <a:lnSpc>
                <a:spcPts val="3240"/>
              </a:lnSpc>
            </a:pPr>
            <a:endParaRPr lang="en-US" sz="2700">
              <a:solidFill>
                <a:srgbClr val="000000"/>
              </a:solidFill>
              <a:latin typeface="Calibri (MS)"/>
              <a:ea typeface="Calibri (MS)"/>
              <a:cs typeface="Calibri (MS)"/>
              <a:sym typeface="Calibri (MS)"/>
            </a:endParaRPr>
          </a:p>
          <a:p>
            <a:pPr marL="488634" lvl="1" indent="-244317" algn="l">
              <a:lnSpc>
                <a:spcPts val="3240"/>
              </a:lnSpc>
              <a:buFont typeface="Arial"/>
              <a:buChar char="•"/>
            </a:pPr>
            <a:r>
              <a:rPr lang="en-US" sz="2700">
                <a:solidFill>
                  <a:srgbClr val="000000"/>
                </a:solidFill>
                <a:latin typeface="Calibri (MS)"/>
                <a:ea typeface="Calibri (MS)"/>
                <a:cs typeface="Calibri (MS)"/>
                <a:sym typeface="Calibri (MS)"/>
              </a:rPr>
              <a:t>Q&amp;A</a:t>
            </a:r>
          </a:p>
        </p:txBody>
      </p:sp>
      <p:sp>
        <p:nvSpPr>
          <p:cNvPr id="10" name="Freeform 10"/>
          <p:cNvSpPr/>
          <p:nvPr/>
        </p:nvSpPr>
        <p:spPr>
          <a:xfrm>
            <a:off x="6481220" y="7995387"/>
            <a:ext cx="975614" cy="966745"/>
          </a:xfrm>
          <a:custGeom>
            <a:avLst/>
            <a:gdLst/>
            <a:ahLst/>
            <a:cxnLst/>
            <a:rect l="l" t="t" r="r" b="b"/>
            <a:pathLst>
              <a:path w="975614" h="966745">
                <a:moveTo>
                  <a:pt x="0" y="0"/>
                </a:moveTo>
                <a:lnTo>
                  <a:pt x="975614" y="0"/>
                </a:lnTo>
                <a:lnTo>
                  <a:pt x="975614" y="966745"/>
                </a:lnTo>
                <a:lnTo>
                  <a:pt x="0" y="9667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2004314" y="2886989"/>
            <a:ext cx="7403584" cy="3846195"/>
          </a:xfrm>
          <a:prstGeom prst="rect">
            <a:avLst/>
          </a:prstGeom>
        </p:spPr>
        <p:txBody>
          <a:bodyPr lIns="0" tIns="0" rIns="0" bIns="0" rtlCol="0" anchor="t">
            <a:spAutoFit/>
          </a:bodyPr>
          <a:lstStyle/>
          <a:p>
            <a:pPr marL="582928" lvl="1" indent="-291464" algn="l">
              <a:lnSpc>
                <a:spcPts val="3779"/>
              </a:lnSpc>
              <a:buFont typeface="Arial"/>
              <a:buChar char="•"/>
            </a:pPr>
            <a:r>
              <a:rPr lang="en-US" sz="2699">
                <a:solidFill>
                  <a:srgbClr val="000000"/>
                </a:solidFill>
                <a:latin typeface="Calibri (MS)"/>
                <a:ea typeface="Calibri (MS)"/>
                <a:cs typeface="Calibri (MS)"/>
                <a:sym typeface="Calibri (MS)"/>
              </a:rPr>
              <a:t>What is the goal of the Conflict of Interest Program</a:t>
            </a:r>
          </a:p>
          <a:p>
            <a:pPr algn="l">
              <a:lnSpc>
                <a:spcPts val="3779"/>
              </a:lnSpc>
            </a:pPr>
            <a:endParaRPr lang="en-US" sz="2699">
              <a:solidFill>
                <a:srgbClr val="000000"/>
              </a:solidFill>
              <a:latin typeface="Calibri (MS)"/>
              <a:ea typeface="Calibri (MS)"/>
              <a:cs typeface="Calibri (MS)"/>
              <a:sym typeface="Calibri (MS)"/>
            </a:endParaRPr>
          </a:p>
          <a:p>
            <a:pPr marL="582928" lvl="1" indent="-291464" algn="l">
              <a:lnSpc>
                <a:spcPts val="3779"/>
              </a:lnSpc>
              <a:buFont typeface="Arial"/>
              <a:buChar char="•"/>
            </a:pPr>
            <a:r>
              <a:rPr lang="en-US" sz="2699">
                <a:solidFill>
                  <a:srgbClr val="000000"/>
                </a:solidFill>
                <a:latin typeface="Calibri (MS)"/>
                <a:ea typeface="Calibri (MS)"/>
                <a:cs typeface="Calibri (MS)"/>
                <a:sym typeface="Calibri (MS)"/>
              </a:rPr>
              <a:t>What is a COI? What is an SFI? What is an International Affiliation?</a:t>
            </a:r>
          </a:p>
          <a:p>
            <a:pPr algn="l">
              <a:lnSpc>
                <a:spcPts val="3779"/>
              </a:lnSpc>
            </a:pPr>
            <a:endParaRPr lang="en-US" sz="2699">
              <a:solidFill>
                <a:srgbClr val="000000"/>
              </a:solidFill>
              <a:latin typeface="Calibri (MS)"/>
              <a:ea typeface="Calibri (MS)"/>
              <a:cs typeface="Calibri (MS)"/>
              <a:sym typeface="Calibri (MS)"/>
            </a:endParaRPr>
          </a:p>
          <a:p>
            <a:pPr marL="582928" lvl="1" indent="-291464" algn="l">
              <a:lnSpc>
                <a:spcPts val="3779"/>
              </a:lnSpc>
              <a:buFont typeface="Arial"/>
              <a:buChar char="•"/>
            </a:pPr>
            <a:r>
              <a:rPr lang="en-US" sz="2699">
                <a:solidFill>
                  <a:srgbClr val="000000"/>
                </a:solidFill>
                <a:latin typeface="Calibri (MS)"/>
                <a:ea typeface="Calibri (MS)"/>
                <a:cs typeface="Calibri (MS)"/>
                <a:sym typeface="Calibri (MS)"/>
              </a:rPr>
              <a:t>Why should you care about COI &amp; International Affiliations </a:t>
            </a:r>
          </a:p>
        </p:txBody>
      </p:sp>
      <p:sp>
        <p:nvSpPr>
          <p:cNvPr id="12" name="TextBox 12"/>
          <p:cNvSpPr txBox="1"/>
          <p:nvPr/>
        </p:nvSpPr>
        <p:spPr>
          <a:xfrm>
            <a:off x="1028700" y="933450"/>
            <a:ext cx="12506176" cy="927100"/>
          </a:xfrm>
          <a:prstGeom prst="rect">
            <a:avLst/>
          </a:prstGeom>
        </p:spPr>
        <p:txBody>
          <a:bodyPr lIns="0" tIns="0" rIns="0" bIns="0" rtlCol="0" anchor="t">
            <a:spAutoFit/>
          </a:bodyPr>
          <a:lstStyle/>
          <a:p>
            <a:pPr algn="ctr">
              <a:lnSpc>
                <a:spcPts val="7699"/>
              </a:lnSpc>
            </a:pPr>
            <a:r>
              <a:rPr lang="en-US" sz="5499">
                <a:solidFill>
                  <a:srgbClr val="004A24"/>
                </a:solidFill>
                <a:latin typeface="League Spartan"/>
                <a:ea typeface="League Spartan"/>
                <a:cs typeface="League Spartan"/>
                <a:sym typeface="League Spartan"/>
              </a:rPr>
              <a:t>What are we Going to Talk About?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64846" y="0"/>
            <a:ext cx="2423154" cy="2423154"/>
            <a:chOff x="0" y="0"/>
            <a:chExt cx="3230872" cy="3230872"/>
          </a:xfrm>
        </p:grpSpPr>
        <p:sp>
          <p:nvSpPr>
            <p:cNvPr id="3" name="Freeform 3"/>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2"/>
              <a:stretch>
                <a:fillRect/>
              </a:stretch>
            </a:blipFill>
          </p:spPr>
          <p:txBody>
            <a:bodyPr/>
            <a:lstStyle/>
            <a:p>
              <a:endParaRPr lang="en-US"/>
            </a:p>
          </p:txBody>
        </p:sp>
      </p:grpSp>
      <p:sp>
        <p:nvSpPr>
          <p:cNvPr id="4" name="Freeform 4"/>
          <p:cNvSpPr/>
          <p:nvPr/>
        </p:nvSpPr>
        <p:spPr>
          <a:xfrm>
            <a:off x="12750834" y="2874244"/>
            <a:ext cx="3644716" cy="6384056"/>
          </a:xfrm>
          <a:custGeom>
            <a:avLst/>
            <a:gdLst/>
            <a:ahLst/>
            <a:cxnLst/>
            <a:rect l="l" t="t" r="r" b="b"/>
            <a:pathLst>
              <a:path w="3644716" h="6384056">
                <a:moveTo>
                  <a:pt x="0" y="0"/>
                </a:moveTo>
                <a:lnTo>
                  <a:pt x="3644716" y="0"/>
                </a:lnTo>
                <a:lnTo>
                  <a:pt x="3644716" y="6384056"/>
                </a:lnTo>
                <a:lnTo>
                  <a:pt x="0" y="6384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028700" y="1095375"/>
            <a:ext cx="13183075" cy="769620"/>
          </a:xfrm>
          <a:prstGeom prst="rect">
            <a:avLst/>
          </a:prstGeom>
        </p:spPr>
        <p:txBody>
          <a:bodyPr lIns="0" tIns="0" rIns="0" bIns="0" rtlCol="0" anchor="t">
            <a:spAutoFit/>
          </a:bodyPr>
          <a:lstStyle/>
          <a:p>
            <a:pPr algn="l">
              <a:lnSpc>
                <a:spcPts val="5939"/>
              </a:lnSpc>
            </a:pPr>
            <a:r>
              <a:rPr lang="en-US" sz="5499">
                <a:solidFill>
                  <a:srgbClr val="004A24"/>
                </a:solidFill>
                <a:latin typeface="League Spartan"/>
                <a:ea typeface="League Spartan"/>
                <a:cs typeface="League Spartan"/>
                <a:sym typeface="League Spartan"/>
              </a:rPr>
              <a:t>What is the Goal of a COI Program?</a:t>
            </a:r>
          </a:p>
        </p:txBody>
      </p:sp>
      <p:sp>
        <p:nvSpPr>
          <p:cNvPr id="6" name="TextBox 6"/>
          <p:cNvSpPr txBox="1"/>
          <p:nvPr/>
        </p:nvSpPr>
        <p:spPr>
          <a:xfrm>
            <a:off x="1028700" y="2508885"/>
            <a:ext cx="11049845" cy="6749415"/>
          </a:xfrm>
          <a:prstGeom prst="rect">
            <a:avLst/>
          </a:prstGeom>
        </p:spPr>
        <p:txBody>
          <a:bodyPr lIns="0" tIns="0" rIns="0" bIns="0" rtlCol="0" anchor="t">
            <a:spAutoFit/>
          </a:bodyPr>
          <a:lstStyle/>
          <a:p>
            <a:pPr marL="633409" lvl="1" indent="-316704" algn="l">
              <a:lnSpc>
                <a:spcPts val="3779"/>
              </a:lnSpc>
              <a:buFont typeface="Arial"/>
              <a:buChar char="•"/>
            </a:pPr>
            <a:r>
              <a:rPr lang="en-US" sz="3499">
                <a:solidFill>
                  <a:srgbClr val="000000"/>
                </a:solidFill>
                <a:latin typeface="Calibri (MS)"/>
                <a:ea typeface="Calibri (MS)"/>
                <a:cs typeface="Calibri (MS)"/>
                <a:sym typeface="Calibri (MS)"/>
              </a:rPr>
              <a:t>Promote objectivity in research</a:t>
            </a:r>
          </a:p>
          <a:p>
            <a:pPr algn="l">
              <a:lnSpc>
                <a:spcPts val="3779"/>
              </a:lnSpc>
            </a:pPr>
            <a:endParaRPr lang="en-US" sz="3499">
              <a:solidFill>
                <a:srgbClr val="000000"/>
              </a:solidFill>
              <a:latin typeface="Calibri (MS)"/>
              <a:ea typeface="Calibri (MS)"/>
              <a:cs typeface="Calibri (MS)"/>
              <a:sym typeface="Calibri (MS)"/>
            </a:endParaRPr>
          </a:p>
          <a:p>
            <a:pPr marL="633409" lvl="1" indent="-316704" algn="l">
              <a:lnSpc>
                <a:spcPts val="3779"/>
              </a:lnSpc>
              <a:buFont typeface="Arial"/>
              <a:buChar char="•"/>
            </a:pPr>
            <a:r>
              <a:rPr lang="en-US" sz="3499">
                <a:solidFill>
                  <a:srgbClr val="000000"/>
                </a:solidFill>
                <a:latin typeface="Calibri (MS)"/>
                <a:ea typeface="Calibri (MS)"/>
                <a:cs typeface="Calibri (MS)"/>
                <a:sym typeface="Calibri (MS)"/>
              </a:rPr>
              <a:t>Support faculty entrepreneurship, support industry engagement</a:t>
            </a:r>
          </a:p>
          <a:p>
            <a:pPr algn="l">
              <a:lnSpc>
                <a:spcPts val="3779"/>
              </a:lnSpc>
            </a:pPr>
            <a:endParaRPr lang="en-US" sz="3499">
              <a:solidFill>
                <a:srgbClr val="000000"/>
              </a:solidFill>
              <a:latin typeface="Calibri (MS)"/>
              <a:ea typeface="Calibri (MS)"/>
              <a:cs typeface="Calibri (MS)"/>
              <a:sym typeface="Calibri (MS)"/>
            </a:endParaRPr>
          </a:p>
          <a:p>
            <a:pPr marL="633409" lvl="1" indent="-316704" algn="l">
              <a:lnSpc>
                <a:spcPts val="3779"/>
              </a:lnSpc>
              <a:buFont typeface="Arial"/>
              <a:buChar char="•"/>
            </a:pPr>
            <a:r>
              <a:rPr lang="en-US" sz="3499">
                <a:solidFill>
                  <a:srgbClr val="000000"/>
                </a:solidFill>
                <a:latin typeface="Calibri (MS)"/>
                <a:ea typeface="Calibri (MS)"/>
                <a:cs typeface="Calibri (MS)"/>
                <a:sym typeface="Calibri (MS)"/>
              </a:rPr>
              <a:t>Meet sponsor, public, regulatory, and legal requirements</a:t>
            </a:r>
          </a:p>
          <a:p>
            <a:pPr algn="l">
              <a:lnSpc>
                <a:spcPts val="3779"/>
              </a:lnSpc>
            </a:pPr>
            <a:endParaRPr lang="en-US" sz="3499">
              <a:solidFill>
                <a:srgbClr val="000000"/>
              </a:solidFill>
              <a:latin typeface="Calibri (MS)"/>
              <a:ea typeface="Calibri (MS)"/>
              <a:cs typeface="Calibri (MS)"/>
              <a:sym typeface="Calibri (MS)"/>
            </a:endParaRPr>
          </a:p>
          <a:p>
            <a:pPr marL="633409" lvl="1" indent="-316704" algn="l">
              <a:lnSpc>
                <a:spcPts val="3779"/>
              </a:lnSpc>
              <a:buFont typeface="Arial"/>
              <a:buChar char="•"/>
            </a:pPr>
            <a:r>
              <a:rPr lang="en-US" sz="3499">
                <a:solidFill>
                  <a:srgbClr val="000000"/>
                </a:solidFill>
                <a:latin typeface="Calibri (MS)"/>
                <a:ea typeface="Calibri (MS)"/>
                <a:cs typeface="Calibri (MS)"/>
                <a:sym typeface="Calibri (MS)"/>
              </a:rPr>
              <a:t>Preserve research integrity</a:t>
            </a:r>
          </a:p>
          <a:p>
            <a:pPr algn="l">
              <a:lnSpc>
                <a:spcPts val="3779"/>
              </a:lnSpc>
            </a:pPr>
            <a:endParaRPr lang="en-US" sz="3499">
              <a:solidFill>
                <a:srgbClr val="000000"/>
              </a:solidFill>
              <a:latin typeface="Calibri (MS)"/>
              <a:ea typeface="Calibri (MS)"/>
              <a:cs typeface="Calibri (MS)"/>
              <a:sym typeface="Calibri (MS)"/>
            </a:endParaRPr>
          </a:p>
          <a:p>
            <a:pPr marL="633409" lvl="1" indent="-316704" algn="l">
              <a:lnSpc>
                <a:spcPts val="3779"/>
              </a:lnSpc>
              <a:buFont typeface="Arial"/>
              <a:buChar char="•"/>
            </a:pPr>
            <a:r>
              <a:rPr lang="en-US" sz="3499">
                <a:solidFill>
                  <a:srgbClr val="000000"/>
                </a:solidFill>
                <a:latin typeface="Calibri (MS)"/>
                <a:ea typeface="Calibri (MS)"/>
                <a:cs typeface="Calibri (MS)"/>
                <a:sym typeface="Calibri (MS)"/>
              </a:rPr>
              <a:t>Protect academic freedom</a:t>
            </a:r>
          </a:p>
          <a:p>
            <a:pPr algn="l">
              <a:lnSpc>
                <a:spcPts val="3779"/>
              </a:lnSpc>
            </a:pPr>
            <a:endParaRPr lang="en-US" sz="3499">
              <a:solidFill>
                <a:srgbClr val="000000"/>
              </a:solidFill>
              <a:latin typeface="Calibri (MS)"/>
              <a:ea typeface="Calibri (MS)"/>
              <a:cs typeface="Calibri (MS)"/>
              <a:sym typeface="Calibri (MS)"/>
            </a:endParaRPr>
          </a:p>
          <a:p>
            <a:pPr marL="633409" lvl="1" indent="-316704" algn="l">
              <a:lnSpc>
                <a:spcPts val="3779"/>
              </a:lnSpc>
              <a:buFont typeface="Arial"/>
              <a:buChar char="•"/>
            </a:pPr>
            <a:r>
              <a:rPr lang="en-US" sz="3499">
                <a:solidFill>
                  <a:srgbClr val="000000"/>
                </a:solidFill>
                <a:latin typeface="Calibri (MS)"/>
                <a:ea typeface="Calibri (MS)"/>
                <a:cs typeface="Calibri (MS)"/>
                <a:sym typeface="Calibri (MS)"/>
              </a:rPr>
              <a:t>Protect human participants</a:t>
            </a:r>
          </a:p>
          <a:p>
            <a:pPr algn="l">
              <a:lnSpc>
                <a:spcPts val="3779"/>
              </a:lnSpc>
            </a:pPr>
            <a:endParaRPr lang="en-US" sz="3499">
              <a:solidFill>
                <a:srgbClr val="000000"/>
              </a:solidFill>
              <a:latin typeface="Calibri (MS)"/>
              <a:ea typeface="Calibri (MS)"/>
              <a:cs typeface="Calibri (MS)"/>
              <a:sym typeface="Calibri (MS)"/>
            </a:endParaRPr>
          </a:p>
          <a:p>
            <a:pPr marL="633409" lvl="1" indent="-316704" algn="l">
              <a:lnSpc>
                <a:spcPts val="3779"/>
              </a:lnSpc>
              <a:buFont typeface="Arial"/>
              <a:buChar char="•"/>
            </a:pPr>
            <a:r>
              <a:rPr lang="en-US" sz="3499">
                <a:solidFill>
                  <a:srgbClr val="000000"/>
                </a:solidFill>
                <a:latin typeface="Calibri (MS)"/>
                <a:ea typeface="Calibri (MS)"/>
                <a:cs typeface="Calibri (MS)"/>
                <a:sym typeface="Calibri (MS)"/>
              </a:rPr>
              <a:t>Protect interests of students and staff</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95375"/>
            <a:ext cx="12102775" cy="769620"/>
          </a:xfrm>
          <a:prstGeom prst="rect">
            <a:avLst/>
          </a:prstGeom>
        </p:spPr>
        <p:txBody>
          <a:bodyPr lIns="0" tIns="0" rIns="0" bIns="0" rtlCol="0" anchor="t">
            <a:spAutoFit/>
          </a:bodyPr>
          <a:lstStyle/>
          <a:p>
            <a:pPr algn="l">
              <a:lnSpc>
                <a:spcPts val="5939"/>
              </a:lnSpc>
            </a:pPr>
            <a:r>
              <a:rPr lang="en-US" sz="5499">
                <a:solidFill>
                  <a:srgbClr val="004A24"/>
                </a:solidFill>
                <a:latin typeface="League Spartan"/>
                <a:ea typeface="League Spartan"/>
                <a:cs typeface="League Spartan"/>
                <a:sym typeface="League Spartan"/>
              </a:rPr>
              <a:t>What is a Conflict of Interest?</a:t>
            </a:r>
          </a:p>
        </p:txBody>
      </p:sp>
      <p:sp>
        <p:nvSpPr>
          <p:cNvPr id="3" name="TextBox 3"/>
          <p:cNvSpPr txBox="1"/>
          <p:nvPr/>
        </p:nvSpPr>
        <p:spPr>
          <a:xfrm>
            <a:off x="1028700" y="2574798"/>
            <a:ext cx="14952822" cy="5245608"/>
          </a:xfrm>
          <a:prstGeom prst="rect">
            <a:avLst/>
          </a:prstGeom>
        </p:spPr>
        <p:txBody>
          <a:bodyPr lIns="0" tIns="0" rIns="0" bIns="0" rtlCol="0" anchor="t">
            <a:spAutoFit/>
          </a:bodyPr>
          <a:lstStyle/>
          <a:p>
            <a:pPr algn="l">
              <a:lnSpc>
                <a:spcPts val="4535"/>
              </a:lnSpc>
            </a:pPr>
            <a:r>
              <a:rPr lang="en-US" sz="4199">
                <a:solidFill>
                  <a:srgbClr val="000000"/>
                </a:solidFill>
                <a:latin typeface="Calibri (MS)"/>
                <a:ea typeface="Calibri (MS)"/>
                <a:cs typeface="Calibri (MS)"/>
                <a:sym typeface="Calibri (MS)"/>
              </a:rPr>
              <a:t>A financial conflict of interest related to research exists when a financial interest – or other opportunity for personal financial gain – is likely to compromise or influence—or </a:t>
            </a:r>
            <a:r>
              <a:rPr lang="en-US" sz="4199" i="1">
                <a:solidFill>
                  <a:srgbClr val="000000"/>
                </a:solidFill>
                <a:latin typeface="Calibri (MS) Italics"/>
                <a:ea typeface="Calibri (MS) Italics"/>
                <a:cs typeface="Calibri (MS) Italics"/>
                <a:sym typeface="Calibri (MS) Italics"/>
              </a:rPr>
              <a:t>appear</a:t>
            </a:r>
            <a:r>
              <a:rPr lang="en-US" sz="4199">
                <a:solidFill>
                  <a:srgbClr val="000000"/>
                </a:solidFill>
                <a:latin typeface="Calibri (MS)"/>
                <a:ea typeface="Calibri (MS)"/>
                <a:cs typeface="Calibri (MS)"/>
                <a:sym typeface="Calibri (MS)"/>
              </a:rPr>
              <a:t> to compromise or influence—the objective design, conduct, reporting, or direct administration of research. </a:t>
            </a:r>
          </a:p>
          <a:p>
            <a:pPr algn="l">
              <a:lnSpc>
                <a:spcPts val="4535"/>
              </a:lnSpc>
            </a:pPr>
            <a:endParaRPr lang="en-US" sz="4199">
              <a:solidFill>
                <a:srgbClr val="000000"/>
              </a:solidFill>
              <a:latin typeface="Calibri (MS)"/>
              <a:ea typeface="Calibri (MS)"/>
              <a:cs typeface="Calibri (MS)"/>
              <a:sym typeface="Calibri (MS)"/>
            </a:endParaRPr>
          </a:p>
          <a:p>
            <a:pPr marL="906778" lvl="1" indent="-453389" algn="just">
              <a:lnSpc>
                <a:spcPts val="4535"/>
              </a:lnSpc>
              <a:buFont typeface="Arial"/>
              <a:buChar char="•"/>
            </a:pPr>
            <a:r>
              <a:rPr lang="en-US" sz="4199" i="1">
                <a:solidFill>
                  <a:srgbClr val="000000"/>
                </a:solidFill>
                <a:latin typeface="Calibri (MS) Italics"/>
                <a:ea typeface="Calibri (MS) Italics"/>
                <a:cs typeface="Calibri (MS) Italics"/>
                <a:sym typeface="Calibri (MS) Italics"/>
              </a:rPr>
              <a:t>Conflicts are a set of intersecting relationships; they are not inherently bad, but they must be properly managed to protect the integrity of UNT research.</a:t>
            </a:r>
          </a:p>
        </p:txBody>
      </p:sp>
      <p:sp>
        <p:nvSpPr>
          <p:cNvPr id="4" name="Freeform 4"/>
          <p:cNvSpPr/>
          <p:nvPr/>
        </p:nvSpPr>
        <p:spPr>
          <a:xfrm>
            <a:off x="9879122" y="7442922"/>
            <a:ext cx="4204955" cy="2844078"/>
          </a:xfrm>
          <a:custGeom>
            <a:avLst/>
            <a:gdLst/>
            <a:ahLst/>
            <a:cxnLst/>
            <a:rect l="l" t="t" r="r" b="b"/>
            <a:pathLst>
              <a:path w="4204955" h="2844078">
                <a:moveTo>
                  <a:pt x="0" y="0"/>
                </a:moveTo>
                <a:lnTo>
                  <a:pt x="4204955" y="0"/>
                </a:lnTo>
                <a:lnTo>
                  <a:pt x="4204955" y="2844078"/>
                </a:lnTo>
                <a:lnTo>
                  <a:pt x="0" y="28440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15864846" y="0"/>
            <a:ext cx="2423154" cy="2423154"/>
            <a:chOff x="0" y="0"/>
            <a:chExt cx="3230872" cy="3230872"/>
          </a:xfrm>
        </p:grpSpPr>
        <p:sp>
          <p:nvSpPr>
            <p:cNvPr id="6" name="Freeform 6"/>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4"/>
              <a:stretch>
                <a:fillRect/>
              </a:stretch>
            </a:blipFill>
          </p:spPr>
          <p:txBody>
            <a:bodyPr/>
            <a:lstStyle/>
            <a:p>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224877"/>
            <a:ext cx="11397623" cy="4898136"/>
          </a:xfrm>
          <a:prstGeom prst="rect">
            <a:avLst/>
          </a:prstGeom>
        </p:spPr>
        <p:txBody>
          <a:bodyPr lIns="0" tIns="0" rIns="0" bIns="0" rtlCol="0" anchor="t">
            <a:spAutoFit/>
          </a:bodyPr>
          <a:lstStyle/>
          <a:p>
            <a:pPr algn="l">
              <a:lnSpc>
                <a:spcPts val="4211"/>
              </a:lnSpc>
            </a:pPr>
            <a:r>
              <a:rPr lang="en-US" sz="3899">
                <a:solidFill>
                  <a:srgbClr val="000000"/>
                </a:solidFill>
                <a:latin typeface="Calibri (MS)"/>
                <a:ea typeface="Calibri (MS)"/>
                <a:cs typeface="Calibri (MS)"/>
                <a:sym typeface="Calibri (MS)"/>
              </a:rPr>
              <a:t>Examples of an SFI include</a:t>
            </a:r>
            <a:r>
              <a:rPr lang="en-US" sz="3899" i="1">
                <a:solidFill>
                  <a:srgbClr val="000000"/>
                </a:solidFill>
                <a:latin typeface="Calibri (MS) Italics"/>
                <a:ea typeface="Calibri (MS) Italics"/>
                <a:cs typeface="Calibri (MS) Italics"/>
                <a:sym typeface="Calibri (MS) Italics"/>
              </a:rPr>
              <a:t>:</a:t>
            </a:r>
          </a:p>
          <a:p>
            <a:pPr algn="l">
              <a:lnSpc>
                <a:spcPts val="4211"/>
              </a:lnSpc>
            </a:pPr>
            <a:endParaRPr lang="en-US" sz="3899" i="1">
              <a:solidFill>
                <a:srgbClr val="000000"/>
              </a:solidFill>
              <a:latin typeface="Calibri (MS) Italics"/>
              <a:ea typeface="Calibri (MS) Italics"/>
              <a:cs typeface="Calibri (MS) Italics"/>
              <a:sym typeface="Calibri (MS) Italics"/>
            </a:endParaRPr>
          </a:p>
          <a:p>
            <a:pPr marL="705801" lvl="1" indent="-352901" algn="l">
              <a:lnSpc>
                <a:spcPts val="4211"/>
              </a:lnSpc>
              <a:buFont typeface="Arial"/>
              <a:buChar char="•"/>
            </a:pPr>
            <a:r>
              <a:rPr lang="en-US" sz="3899">
                <a:solidFill>
                  <a:srgbClr val="000000"/>
                </a:solidFill>
                <a:latin typeface="Calibri (MS)"/>
                <a:ea typeface="Calibri (MS)"/>
                <a:cs typeface="Calibri (MS)"/>
                <a:sym typeface="Calibri (MS)"/>
              </a:rPr>
              <a:t>Salary/Consulting Fee</a:t>
            </a:r>
          </a:p>
          <a:p>
            <a:pPr marL="705801" lvl="1" indent="-352901" algn="l">
              <a:lnSpc>
                <a:spcPts val="4211"/>
              </a:lnSpc>
              <a:buFont typeface="Arial"/>
              <a:buChar char="•"/>
            </a:pPr>
            <a:r>
              <a:rPr lang="en-US" sz="3899">
                <a:solidFill>
                  <a:srgbClr val="000000"/>
                </a:solidFill>
                <a:latin typeface="Calibri (MS)"/>
                <a:ea typeface="Calibri (MS)"/>
                <a:cs typeface="Calibri (MS)"/>
                <a:sym typeface="Calibri (MS)"/>
              </a:rPr>
              <a:t>Equity: stock, stock options, ownership</a:t>
            </a:r>
          </a:p>
          <a:p>
            <a:pPr marL="705801" lvl="1" indent="-352901" algn="l">
              <a:lnSpc>
                <a:spcPts val="4211"/>
              </a:lnSpc>
              <a:buFont typeface="Arial"/>
              <a:buChar char="•"/>
            </a:pPr>
            <a:r>
              <a:rPr lang="en-US" sz="3899">
                <a:solidFill>
                  <a:srgbClr val="000000"/>
                </a:solidFill>
                <a:latin typeface="Calibri (MS)"/>
                <a:ea typeface="Calibri (MS)"/>
                <a:cs typeface="Calibri (MS)"/>
                <a:sym typeface="Calibri (MS)"/>
              </a:rPr>
              <a:t>Income from Intellectual Property</a:t>
            </a:r>
          </a:p>
          <a:p>
            <a:pPr marL="705801" lvl="1" indent="-352901" algn="l">
              <a:lnSpc>
                <a:spcPts val="4211"/>
              </a:lnSpc>
              <a:buFont typeface="Arial"/>
              <a:buChar char="•"/>
            </a:pPr>
            <a:r>
              <a:rPr lang="en-US" sz="3899">
                <a:solidFill>
                  <a:srgbClr val="000000"/>
                </a:solidFill>
                <a:latin typeface="Calibri (MS)"/>
                <a:ea typeface="Calibri (MS)"/>
                <a:cs typeface="Calibri (MS)"/>
                <a:sym typeface="Calibri (MS)"/>
              </a:rPr>
              <a:t>Travel sponsored by outside agency</a:t>
            </a:r>
          </a:p>
          <a:p>
            <a:pPr marL="705801" lvl="1" indent="-352901" algn="l">
              <a:lnSpc>
                <a:spcPts val="4211"/>
              </a:lnSpc>
            </a:pPr>
            <a:endParaRPr lang="en-US" sz="3899">
              <a:solidFill>
                <a:srgbClr val="000000"/>
              </a:solidFill>
              <a:latin typeface="Calibri (MS)"/>
              <a:ea typeface="Calibri (MS)"/>
              <a:cs typeface="Calibri (MS)"/>
              <a:sym typeface="Calibri (MS)"/>
            </a:endParaRPr>
          </a:p>
          <a:p>
            <a:pPr algn="l">
              <a:lnSpc>
                <a:spcPts val="4211"/>
              </a:lnSpc>
            </a:pPr>
            <a:r>
              <a:rPr lang="en-US" sz="3899">
                <a:solidFill>
                  <a:srgbClr val="000000"/>
                </a:solidFill>
                <a:latin typeface="Calibri (MS)"/>
                <a:ea typeface="Calibri (MS)"/>
                <a:cs typeface="Calibri (MS)"/>
                <a:sym typeface="Calibri (MS)"/>
              </a:rPr>
              <a:t>Report anything earned by the investigator, spouse, or dependent children.</a:t>
            </a:r>
          </a:p>
        </p:txBody>
      </p:sp>
      <p:sp>
        <p:nvSpPr>
          <p:cNvPr id="3" name="TextBox 3"/>
          <p:cNvSpPr txBox="1"/>
          <p:nvPr/>
        </p:nvSpPr>
        <p:spPr>
          <a:xfrm>
            <a:off x="13415240" y="10058400"/>
            <a:ext cx="4225043" cy="228600"/>
          </a:xfrm>
          <a:prstGeom prst="rect">
            <a:avLst/>
          </a:prstGeom>
        </p:spPr>
        <p:txBody>
          <a:bodyPr lIns="0" tIns="0" rIns="0" bIns="0" rtlCol="0" anchor="t">
            <a:spAutoFit/>
          </a:bodyPr>
          <a:lstStyle/>
          <a:p>
            <a:pPr algn="l">
              <a:lnSpc>
                <a:spcPts val="1620"/>
              </a:lnSpc>
            </a:pPr>
            <a:r>
              <a:rPr lang="en-US" sz="1350" u="sng">
                <a:solidFill>
                  <a:srgbClr val="0563C1"/>
                </a:solidFill>
                <a:latin typeface="Calibri (MS)"/>
                <a:ea typeface="Calibri (MS)"/>
                <a:cs typeface="Calibri (MS)"/>
                <a:sym typeface="Calibri (MS)"/>
                <a:hlinkClick r:id="rId2" tooltip="https://www.quoteinspector.com/free-images/"/>
              </a:rPr>
              <a:t>This Photo</a:t>
            </a:r>
            <a:r>
              <a:rPr lang="en-US" sz="1350">
                <a:solidFill>
                  <a:srgbClr val="000000"/>
                </a:solidFill>
                <a:latin typeface="Calibri (MS)"/>
                <a:ea typeface="Calibri (MS)"/>
                <a:cs typeface="Calibri (MS)"/>
                <a:sym typeface="Calibri (MS)"/>
              </a:rPr>
              <a:t> by Unknown Author is licensed under </a:t>
            </a:r>
            <a:r>
              <a:rPr lang="en-US" sz="1350" u="sng">
                <a:solidFill>
                  <a:srgbClr val="0563C1"/>
                </a:solidFill>
                <a:latin typeface="Calibri (MS)"/>
                <a:ea typeface="Calibri (MS)"/>
                <a:cs typeface="Calibri (MS)"/>
                <a:sym typeface="Calibri (MS)"/>
                <a:hlinkClick r:id="rId3" tooltip="https://creativecommons.org/licenses/by-nd/3.0/"/>
              </a:rPr>
              <a:t>CC BY-ND</a:t>
            </a:r>
          </a:p>
        </p:txBody>
      </p:sp>
      <p:sp>
        <p:nvSpPr>
          <p:cNvPr id="4" name="TextBox 4"/>
          <p:cNvSpPr txBox="1"/>
          <p:nvPr/>
        </p:nvSpPr>
        <p:spPr>
          <a:xfrm>
            <a:off x="1028700" y="1085850"/>
            <a:ext cx="14125951" cy="758571"/>
          </a:xfrm>
          <a:prstGeom prst="rect">
            <a:avLst/>
          </a:prstGeom>
        </p:spPr>
        <p:txBody>
          <a:bodyPr lIns="0" tIns="0" rIns="0" bIns="0" rtlCol="0" anchor="t">
            <a:spAutoFit/>
          </a:bodyPr>
          <a:lstStyle/>
          <a:p>
            <a:pPr algn="l">
              <a:lnSpc>
                <a:spcPts val="5832"/>
              </a:lnSpc>
            </a:pPr>
            <a:r>
              <a:rPr lang="en-US" sz="5400">
                <a:solidFill>
                  <a:srgbClr val="004A24"/>
                </a:solidFill>
                <a:latin typeface="League Spartan"/>
                <a:ea typeface="League Spartan"/>
                <a:cs typeface="League Spartan"/>
                <a:sym typeface="League Spartan"/>
              </a:rPr>
              <a:t>What is a Significant Financial Interest?</a:t>
            </a:r>
          </a:p>
        </p:txBody>
      </p:sp>
      <p:grpSp>
        <p:nvGrpSpPr>
          <p:cNvPr id="5" name="Group 5"/>
          <p:cNvGrpSpPr/>
          <p:nvPr/>
        </p:nvGrpSpPr>
        <p:grpSpPr>
          <a:xfrm>
            <a:off x="12767524" y="4469756"/>
            <a:ext cx="5520476" cy="5520476"/>
            <a:chOff x="0" y="0"/>
            <a:chExt cx="7360634" cy="7360634"/>
          </a:xfrm>
        </p:grpSpPr>
        <p:grpSp>
          <p:nvGrpSpPr>
            <p:cNvPr id="6" name="Group 6"/>
            <p:cNvGrpSpPr>
              <a:grpSpLocks noChangeAspect="1"/>
            </p:cNvGrpSpPr>
            <p:nvPr/>
          </p:nvGrpSpPr>
          <p:grpSpPr>
            <a:xfrm>
              <a:off x="0" y="0"/>
              <a:ext cx="7360634" cy="7360634"/>
              <a:chOff x="0" y="0"/>
              <a:chExt cx="6350000" cy="6350000"/>
            </a:xfrm>
          </p:grpSpPr>
          <p:sp>
            <p:nvSpPr>
              <p:cNvPr id="7" name="Freeform 7" descr="A picture containing text, newspaper, alcohol, thread  Description automatically generated"/>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blipFill>
                <a:blip r:embed="rId4"/>
                <a:stretch>
                  <a:fillRect l="-24665" r="-24665"/>
                </a:stretch>
              </a:blipFill>
            </p:spPr>
            <p:txBody>
              <a:bodyPr/>
              <a:lstStyle/>
              <a:p>
                <a:endParaRPr lang="en-US"/>
              </a:p>
            </p:txBody>
          </p:sp>
          <p:sp>
            <p:nvSpPr>
              <p:cNvPr id="8" name="Freeform 8"/>
              <p:cNvSpPr/>
              <p:nvPr/>
            </p:nvSpPr>
            <p:spPr>
              <a:xfrm>
                <a:off x="3175000" y="3175000"/>
                <a:ext cx="3175000" cy="3175000"/>
              </a:xfrm>
              <a:custGeom>
                <a:avLst/>
                <a:gdLst/>
                <a:ahLst/>
                <a:cxnLst/>
                <a:rect l="l" t="t" r="r" b="b"/>
                <a:pathLst>
                  <a:path w="3175000" h="3175000">
                    <a:moveTo>
                      <a:pt x="0" y="3175000"/>
                    </a:moveTo>
                    <a:cubicBezTo>
                      <a:pt x="1753870" y="3175000"/>
                      <a:pt x="3175000" y="1753870"/>
                      <a:pt x="3175000" y="0"/>
                    </a:cubicBezTo>
                    <a:lnTo>
                      <a:pt x="0" y="0"/>
                    </a:lnTo>
                    <a:lnTo>
                      <a:pt x="0" y="3175000"/>
                    </a:lnTo>
                    <a:close/>
                  </a:path>
                </a:pathLst>
              </a:custGeom>
              <a:solidFill>
                <a:srgbClr val="000000"/>
              </a:solidFill>
            </p:spPr>
            <p:txBody>
              <a:bodyPr/>
              <a:lstStyle/>
              <a:p>
                <a:endParaRPr lang="en-US"/>
              </a:p>
            </p:txBody>
          </p:sp>
        </p:grpSp>
        <p:sp>
          <p:nvSpPr>
            <p:cNvPr id="9" name="Freeform 9"/>
            <p:cNvSpPr/>
            <p:nvPr/>
          </p:nvSpPr>
          <p:spPr>
            <a:xfrm>
              <a:off x="3680317" y="3680317"/>
              <a:ext cx="2875940" cy="2875940"/>
            </a:xfrm>
            <a:custGeom>
              <a:avLst/>
              <a:gdLst/>
              <a:ahLst/>
              <a:cxnLst/>
              <a:rect l="l" t="t" r="r" b="b"/>
              <a:pathLst>
                <a:path w="2875940" h="2875940">
                  <a:moveTo>
                    <a:pt x="0" y="0"/>
                  </a:moveTo>
                  <a:lnTo>
                    <a:pt x="2875940" y="0"/>
                  </a:lnTo>
                  <a:lnTo>
                    <a:pt x="2875940" y="2875940"/>
                  </a:lnTo>
                  <a:lnTo>
                    <a:pt x="0" y="28759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pic>
        <p:nvPicPr>
          <p:cNvPr id="10" name="Picture 10"/>
          <p:cNvPicPr>
            <a:picLocks noChangeAspect="1"/>
          </p:cNvPicPr>
          <p:nvPr/>
        </p:nvPicPr>
        <p:blipFill>
          <a:blip r:embed="rId7"/>
          <a:stretch>
            <a:fillRect/>
          </a:stretch>
        </p:blipFill>
        <p:spPr>
          <a:xfrm>
            <a:off x="1169738" y="7179625"/>
            <a:ext cx="2267646" cy="2267646"/>
          </a:xfrm>
          <a:prstGeom prst="rect">
            <a:avLst/>
          </a:prstGeom>
        </p:spPr>
      </p:pic>
      <p:sp>
        <p:nvSpPr>
          <p:cNvPr id="11" name="TextBox 11"/>
          <p:cNvSpPr txBox="1"/>
          <p:nvPr/>
        </p:nvSpPr>
        <p:spPr>
          <a:xfrm>
            <a:off x="1028700" y="9172575"/>
            <a:ext cx="2549723" cy="443865"/>
          </a:xfrm>
          <a:prstGeom prst="rect">
            <a:avLst/>
          </a:prstGeom>
        </p:spPr>
        <p:txBody>
          <a:bodyPr lIns="0" tIns="0" rIns="0" bIns="0" rtlCol="0" anchor="t">
            <a:spAutoFit/>
          </a:bodyPr>
          <a:lstStyle/>
          <a:p>
            <a:pPr algn="ctr">
              <a:lnSpc>
                <a:spcPts val="3359"/>
              </a:lnSpc>
            </a:pPr>
            <a:r>
              <a:rPr lang="en-US" sz="2400" b="1">
                <a:solidFill>
                  <a:srgbClr val="000000"/>
                </a:solidFill>
                <a:latin typeface="Calibri (MS) Bold"/>
                <a:ea typeface="Calibri (MS) Bold"/>
                <a:cs typeface="Calibri (MS) Bold"/>
                <a:sym typeface="Calibri (MS) Bold"/>
              </a:rPr>
              <a:t>Scan to Learn More!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996935"/>
            <a:ext cx="12567253" cy="5760720"/>
          </a:xfrm>
          <a:prstGeom prst="rect">
            <a:avLst/>
          </a:prstGeom>
        </p:spPr>
        <p:txBody>
          <a:bodyPr lIns="0" tIns="0" rIns="0" bIns="0" rtlCol="0" anchor="t">
            <a:spAutoFit/>
          </a:bodyPr>
          <a:lstStyle/>
          <a:p>
            <a:pPr algn="l">
              <a:lnSpc>
                <a:spcPts val="3239"/>
              </a:lnSpc>
            </a:pPr>
            <a:r>
              <a:rPr lang="en-US" sz="2999">
                <a:solidFill>
                  <a:srgbClr val="000000"/>
                </a:solidFill>
                <a:latin typeface="Roboto"/>
                <a:ea typeface="Roboto"/>
                <a:cs typeface="Roboto"/>
                <a:sym typeface="Roboto"/>
              </a:rPr>
              <a:t>Examples of non-SFI include</a:t>
            </a:r>
            <a:r>
              <a:rPr lang="en-US" sz="2999" i="1">
                <a:solidFill>
                  <a:srgbClr val="000000"/>
                </a:solidFill>
                <a:latin typeface="Roboto Italics"/>
                <a:ea typeface="Roboto Italics"/>
                <a:cs typeface="Roboto Italics"/>
                <a:sym typeface="Roboto Italics"/>
              </a:rPr>
              <a:t>:</a:t>
            </a:r>
          </a:p>
          <a:p>
            <a:pPr algn="l">
              <a:lnSpc>
                <a:spcPts val="3239"/>
              </a:lnSpc>
            </a:pPr>
            <a:endParaRPr lang="en-US" sz="2999" i="1">
              <a:solidFill>
                <a:srgbClr val="000000"/>
              </a:solidFill>
              <a:latin typeface="Roboto Italics"/>
              <a:ea typeface="Roboto Italics"/>
              <a:cs typeface="Roboto Italics"/>
              <a:sym typeface="Roboto Italics"/>
            </a:endParaRPr>
          </a:p>
          <a:p>
            <a:pPr marL="542924" lvl="1" indent="-271462" algn="l">
              <a:lnSpc>
                <a:spcPts val="3239"/>
              </a:lnSpc>
              <a:buFont typeface="Arial"/>
              <a:buChar char="•"/>
            </a:pPr>
            <a:r>
              <a:rPr lang="en-US" sz="2999">
                <a:solidFill>
                  <a:srgbClr val="000000"/>
                </a:solidFill>
                <a:latin typeface="Roboto"/>
                <a:ea typeface="Roboto"/>
                <a:cs typeface="Roboto"/>
                <a:sym typeface="Roboto"/>
              </a:rPr>
              <a:t>UNT Salary or UNT-funded travel</a:t>
            </a:r>
          </a:p>
          <a:p>
            <a:pPr algn="l">
              <a:lnSpc>
                <a:spcPts val="3239"/>
              </a:lnSpc>
            </a:pPr>
            <a:endParaRPr lang="en-US" sz="2999">
              <a:solidFill>
                <a:srgbClr val="000000"/>
              </a:solidFill>
              <a:latin typeface="Roboto"/>
              <a:ea typeface="Roboto"/>
              <a:cs typeface="Roboto"/>
              <a:sym typeface="Roboto"/>
            </a:endParaRPr>
          </a:p>
          <a:p>
            <a:pPr marL="542924" lvl="1" indent="-271462" algn="l">
              <a:lnSpc>
                <a:spcPts val="3239"/>
              </a:lnSpc>
              <a:buFont typeface="Arial"/>
              <a:buChar char="•"/>
            </a:pPr>
            <a:r>
              <a:rPr lang="en-US" sz="2999">
                <a:solidFill>
                  <a:srgbClr val="000000"/>
                </a:solidFill>
                <a:latin typeface="Roboto"/>
                <a:ea typeface="Roboto"/>
                <a:cs typeface="Roboto"/>
                <a:sym typeface="Roboto"/>
              </a:rPr>
              <a:t>Investments like Mutual Funds or Retirement Accounts</a:t>
            </a:r>
          </a:p>
          <a:p>
            <a:pPr marL="1400171" lvl="2" indent="-466724" algn="l">
              <a:lnSpc>
                <a:spcPts val="3239"/>
              </a:lnSpc>
              <a:buFont typeface="Arial"/>
              <a:buChar char="⚬"/>
            </a:pPr>
            <a:r>
              <a:rPr lang="en-US" sz="2999">
                <a:solidFill>
                  <a:srgbClr val="000000"/>
                </a:solidFill>
                <a:latin typeface="Roboto"/>
                <a:ea typeface="Roboto"/>
                <a:cs typeface="Roboto"/>
                <a:sym typeface="Roboto"/>
              </a:rPr>
              <a:t>Investigator is not directly controlling the investment</a:t>
            </a:r>
          </a:p>
          <a:p>
            <a:pPr algn="l">
              <a:lnSpc>
                <a:spcPts val="3239"/>
              </a:lnSpc>
            </a:pPr>
            <a:endParaRPr lang="en-US" sz="2999">
              <a:solidFill>
                <a:srgbClr val="000000"/>
              </a:solidFill>
              <a:latin typeface="Roboto"/>
              <a:ea typeface="Roboto"/>
              <a:cs typeface="Roboto"/>
              <a:sym typeface="Roboto"/>
            </a:endParaRPr>
          </a:p>
          <a:p>
            <a:pPr marL="542924" lvl="1" indent="-271462" algn="l">
              <a:lnSpc>
                <a:spcPts val="3239"/>
              </a:lnSpc>
              <a:buFont typeface="Arial"/>
              <a:buChar char="•"/>
            </a:pPr>
            <a:r>
              <a:rPr lang="en-US" sz="2999">
                <a:solidFill>
                  <a:srgbClr val="000000"/>
                </a:solidFill>
                <a:latin typeface="Roboto"/>
                <a:ea typeface="Roboto"/>
                <a:cs typeface="Roboto"/>
                <a:sym typeface="Roboto"/>
              </a:rPr>
              <a:t>Income from seminars/lectures sponsored by a government agency, college/university, teaching hospital, or research institute affiliated with college/university. </a:t>
            </a:r>
          </a:p>
          <a:p>
            <a:pPr algn="l">
              <a:lnSpc>
                <a:spcPts val="3239"/>
              </a:lnSpc>
            </a:pPr>
            <a:endParaRPr lang="en-US" sz="2999">
              <a:solidFill>
                <a:srgbClr val="000000"/>
              </a:solidFill>
              <a:latin typeface="Roboto"/>
              <a:ea typeface="Roboto"/>
              <a:cs typeface="Roboto"/>
              <a:sym typeface="Roboto"/>
            </a:endParaRPr>
          </a:p>
          <a:p>
            <a:pPr marL="542924" lvl="1" indent="-271462" algn="l">
              <a:lnSpc>
                <a:spcPts val="3239"/>
              </a:lnSpc>
              <a:buFont typeface="Arial"/>
              <a:buChar char="•"/>
            </a:pPr>
            <a:r>
              <a:rPr lang="en-US" sz="2999">
                <a:solidFill>
                  <a:srgbClr val="000000"/>
                </a:solidFill>
                <a:latin typeface="Roboto"/>
                <a:ea typeface="Roboto"/>
                <a:cs typeface="Roboto"/>
                <a:sym typeface="Roboto"/>
              </a:rPr>
              <a:t>Income from advisory committee or review panel from government agency, college/university, teaching hospital, or research institute affiliated with college/university.</a:t>
            </a:r>
          </a:p>
        </p:txBody>
      </p:sp>
      <p:grpSp>
        <p:nvGrpSpPr>
          <p:cNvPr id="3" name="Group 3"/>
          <p:cNvGrpSpPr/>
          <p:nvPr/>
        </p:nvGrpSpPr>
        <p:grpSpPr>
          <a:xfrm>
            <a:off x="15864846" y="0"/>
            <a:ext cx="2423154" cy="2423154"/>
            <a:chOff x="0" y="0"/>
            <a:chExt cx="3230872" cy="3230872"/>
          </a:xfrm>
        </p:grpSpPr>
        <p:sp>
          <p:nvSpPr>
            <p:cNvPr id="4" name="Freeform 4"/>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2"/>
              <a:stretch>
                <a:fillRect/>
              </a:stretch>
            </a:blipFill>
          </p:spPr>
          <p:txBody>
            <a:bodyPr/>
            <a:lstStyle/>
            <a:p>
              <a:endParaRPr lang="en-US"/>
            </a:p>
          </p:txBody>
        </p:sp>
      </p:grpSp>
      <p:sp>
        <p:nvSpPr>
          <p:cNvPr id="5" name="Freeform 5"/>
          <p:cNvSpPr/>
          <p:nvPr/>
        </p:nvSpPr>
        <p:spPr>
          <a:xfrm>
            <a:off x="13808545" y="3553240"/>
            <a:ext cx="3450755" cy="4629061"/>
          </a:xfrm>
          <a:custGeom>
            <a:avLst/>
            <a:gdLst/>
            <a:ahLst/>
            <a:cxnLst/>
            <a:rect l="l" t="t" r="r" b="b"/>
            <a:pathLst>
              <a:path w="3450755" h="4629061">
                <a:moveTo>
                  <a:pt x="0" y="0"/>
                </a:moveTo>
                <a:lnTo>
                  <a:pt x="3450755" y="0"/>
                </a:lnTo>
                <a:lnTo>
                  <a:pt x="3450755" y="4629061"/>
                </a:lnTo>
                <a:lnTo>
                  <a:pt x="0" y="46290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1015363" y="1095375"/>
            <a:ext cx="14123555" cy="1522095"/>
          </a:xfrm>
          <a:prstGeom prst="rect">
            <a:avLst/>
          </a:prstGeom>
        </p:spPr>
        <p:txBody>
          <a:bodyPr lIns="0" tIns="0" rIns="0" bIns="0" rtlCol="0" anchor="t">
            <a:spAutoFit/>
          </a:bodyPr>
          <a:lstStyle/>
          <a:p>
            <a:pPr algn="l">
              <a:lnSpc>
                <a:spcPts val="5939"/>
              </a:lnSpc>
            </a:pPr>
            <a:r>
              <a:rPr lang="en-US" sz="5499">
                <a:solidFill>
                  <a:srgbClr val="004A24"/>
                </a:solidFill>
                <a:latin typeface="League Spartan"/>
                <a:ea typeface="League Spartan"/>
                <a:cs typeface="League Spartan"/>
                <a:sym typeface="League Spartan"/>
              </a:rPr>
              <a:t>What is a NOT a Significant Financial Interest?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67136" y="2647066"/>
            <a:ext cx="7992164" cy="5899670"/>
            <a:chOff x="0" y="0"/>
            <a:chExt cx="10656218" cy="7866226"/>
          </a:xfrm>
        </p:grpSpPr>
        <p:sp>
          <p:nvSpPr>
            <p:cNvPr id="3" name="Freeform 3"/>
            <p:cNvSpPr/>
            <p:nvPr/>
          </p:nvSpPr>
          <p:spPr>
            <a:xfrm>
              <a:off x="0" y="0"/>
              <a:ext cx="10656218" cy="7866226"/>
            </a:xfrm>
            <a:custGeom>
              <a:avLst/>
              <a:gdLst/>
              <a:ahLst/>
              <a:cxnLst/>
              <a:rect l="l" t="t" r="r" b="b"/>
              <a:pathLst>
                <a:path w="10656218" h="7866226">
                  <a:moveTo>
                    <a:pt x="0" y="0"/>
                  </a:moveTo>
                  <a:lnTo>
                    <a:pt x="10656218" y="0"/>
                  </a:lnTo>
                  <a:lnTo>
                    <a:pt x="10656218" y="7866226"/>
                  </a:lnTo>
                  <a:lnTo>
                    <a:pt x="0" y="7866226"/>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rot="-172035">
              <a:off x="4424088" y="5146431"/>
              <a:ext cx="4739990" cy="915795"/>
              <a:chOff x="0" y="0"/>
              <a:chExt cx="9066766" cy="1751754"/>
            </a:xfrm>
          </p:grpSpPr>
          <p:sp>
            <p:nvSpPr>
              <p:cNvPr id="5" name="Freeform 5"/>
              <p:cNvSpPr/>
              <p:nvPr/>
            </p:nvSpPr>
            <p:spPr>
              <a:xfrm>
                <a:off x="0" y="0"/>
                <a:ext cx="9066784" cy="1751711"/>
              </a:xfrm>
              <a:custGeom>
                <a:avLst/>
                <a:gdLst/>
                <a:ahLst/>
                <a:cxnLst/>
                <a:rect l="l" t="t" r="r" b="b"/>
                <a:pathLst>
                  <a:path w="9066784" h="1751711">
                    <a:moveTo>
                      <a:pt x="0" y="0"/>
                    </a:moveTo>
                    <a:lnTo>
                      <a:pt x="9066784" y="0"/>
                    </a:lnTo>
                    <a:lnTo>
                      <a:pt x="9066784" y="1751711"/>
                    </a:lnTo>
                    <a:lnTo>
                      <a:pt x="0" y="1751711"/>
                    </a:lnTo>
                    <a:lnTo>
                      <a:pt x="0" y="0"/>
                    </a:lnTo>
                    <a:close/>
                  </a:path>
                </a:pathLst>
              </a:custGeom>
              <a:blipFill>
                <a:blip r:embed="rId3"/>
                <a:stretch>
                  <a:fillRect b="-2"/>
                </a:stretch>
              </a:blipFill>
            </p:spPr>
            <p:txBody>
              <a:bodyPr/>
              <a:lstStyle/>
              <a:p>
                <a:endParaRPr lang="en-US"/>
              </a:p>
            </p:txBody>
          </p:sp>
        </p:grpSp>
      </p:grpSp>
      <p:grpSp>
        <p:nvGrpSpPr>
          <p:cNvPr id="6" name="Group 6"/>
          <p:cNvGrpSpPr/>
          <p:nvPr/>
        </p:nvGrpSpPr>
        <p:grpSpPr>
          <a:xfrm>
            <a:off x="15864846" y="0"/>
            <a:ext cx="2423154" cy="2423154"/>
            <a:chOff x="0" y="0"/>
            <a:chExt cx="3230872" cy="3230872"/>
          </a:xfrm>
        </p:grpSpPr>
        <p:sp>
          <p:nvSpPr>
            <p:cNvPr id="7" name="Freeform 7"/>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4"/>
              <a:stretch>
                <a:fillRect/>
              </a:stretch>
            </a:blipFill>
          </p:spPr>
          <p:txBody>
            <a:bodyPr/>
            <a:lstStyle/>
            <a:p>
              <a:endParaRPr lang="en-US"/>
            </a:p>
          </p:txBody>
        </p:sp>
      </p:grpSp>
      <p:pic>
        <p:nvPicPr>
          <p:cNvPr id="8" name="Picture 8"/>
          <p:cNvPicPr>
            <a:picLocks noChangeAspect="1"/>
          </p:cNvPicPr>
          <p:nvPr/>
        </p:nvPicPr>
        <p:blipFill>
          <a:blip r:embed="rId5"/>
          <a:stretch>
            <a:fillRect/>
          </a:stretch>
        </p:blipFill>
        <p:spPr>
          <a:xfrm>
            <a:off x="15399738" y="7414156"/>
            <a:ext cx="2527074" cy="2527074"/>
          </a:xfrm>
          <a:prstGeom prst="rect">
            <a:avLst/>
          </a:prstGeom>
        </p:spPr>
      </p:pic>
      <p:sp>
        <p:nvSpPr>
          <p:cNvPr id="9" name="TextBox 9"/>
          <p:cNvSpPr txBox="1"/>
          <p:nvPr/>
        </p:nvSpPr>
        <p:spPr>
          <a:xfrm>
            <a:off x="1028700" y="1095375"/>
            <a:ext cx="12489748" cy="769620"/>
          </a:xfrm>
          <a:prstGeom prst="rect">
            <a:avLst/>
          </a:prstGeom>
        </p:spPr>
        <p:txBody>
          <a:bodyPr lIns="0" tIns="0" rIns="0" bIns="0" rtlCol="0" anchor="t">
            <a:spAutoFit/>
          </a:bodyPr>
          <a:lstStyle/>
          <a:p>
            <a:pPr algn="l">
              <a:lnSpc>
                <a:spcPts val="5939"/>
              </a:lnSpc>
            </a:pPr>
            <a:r>
              <a:rPr lang="en-US" sz="5499">
                <a:solidFill>
                  <a:srgbClr val="004A24"/>
                </a:solidFill>
                <a:latin typeface="League Spartan"/>
                <a:ea typeface="League Spartan"/>
                <a:cs typeface="League Spartan"/>
                <a:sym typeface="League Spartan"/>
              </a:rPr>
              <a:t>Why should you disclose COI/IA?</a:t>
            </a:r>
          </a:p>
        </p:txBody>
      </p:sp>
      <p:sp>
        <p:nvSpPr>
          <p:cNvPr id="10" name="TextBox 10"/>
          <p:cNvSpPr txBox="1"/>
          <p:nvPr/>
        </p:nvSpPr>
        <p:spPr>
          <a:xfrm>
            <a:off x="1028700" y="2618491"/>
            <a:ext cx="7653348" cy="6627495"/>
          </a:xfrm>
          <a:prstGeom prst="rect">
            <a:avLst/>
          </a:prstGeom>
        </p:spPr>
        <p:txBody>
          <a:bodyPr lIns="0" tIns="0" rIns="0" bIns="0" rtlCol="0" anchor="t">
            <a:spAutoFit/>
          </a:bodyPr>
          <a:lstStyle/>
          <a:p>
            <a:pPr marL="542924" lvl="1" indent="-271462" algn="l">
              <a:lnSpc>
                <a:spcPts val="3239"/>
              </a:lnSpc>
              <a:buFont typeface="Arial"/>
              <a:buChar char="•"/>
            </a:pPr>
            <a:r>
              <a:rPr lang="en-US" sz="2999">
                <a:solidFill>
                  <a:srgbClr val="000000"/>
                </a:solidFill>
                <a:latin typeface="Calibri (MS)"/>
                <a:ea typeface="Calibri (MS)"/>
                <a:cs typeface="Calibri (MS)"/>
                <a:sym typeface="Calibri (MS)"/>
              </a:rPr>
              <a:t>The Public may lose trust in the University</a:t>
            </a:r>
          </a:p>
          <a:p>
            <a:pPr algn="l">
              <a:lnSpc>
                <a:spcPts val="3239"/>
              </a:lnSpc>
            </a:pPr>
            <a:endParaRPr lang="en-US" sz="2999">
              <a:solidFill>
                <a:srgbClr val="000000"/>
              </a:solidFill>
              <a:latin typeface="Calibri (MS)"/>
              <a:ea typeface="Calibri (MS)"/>
              <a:cs typeface="Calibri (MS)"/>
              <a:sym typeface="Calibri (MS)"/>
            </a:endParaRPr>
          </a:p>
          <a:p>
            <a:pPr marL="542924" lvl="1" indent="-271462" algn="l">
              <a:lnSpc>
                <a:spcPts val="3239"/>
              </a:lnSpc>
              <a:buFont typeface="Arial"/>
              <a:buChar char="•"/>
            </a:pPr>
            <a:r>
              <a:rPr lang="en-US" sz="2999">
                <a:solidFill>
                  <a:srgbClr val="000000"/>
                </a:solidFill>
                <a:latin typeface="Calibri (MS)"/>
                <a:ea typeface="Calibri (MS)"/>
                <a:cs typeface="Calibri (MS)"/>
                <a:sym typeface="Calibri (MS)"/>
              </a:rPr>
              <a:t>Loss of investigator/faculty member credibility in the academic community</a:t>
            </a:r>
          </a:p>
          <a:p>
            <a:pPr algn="l">
              <a:lnSpc>
                <a:spcPts val="3239"/>
              </a:lnSpc>
            </a:pPr>
            <a:endParaRPr lang="en-US" sz="2999">
              <a:solidFill>
                <a:srgbClr val="000000"/>
              </a:solidFill>
              <a:latin typeface="Calibri (MS)"/>
              <a:ea typeface="Calibri (MS)"/>
              <a:cs typeface="Calibri (MS)"/>
              <a:sym typeface="Calibri (MS)"/>
            </a:endParaRPr>
          </a:p>
          <a:p>
            <a:pPr marL="542924" lvl="1" indent="-271462" algn="l">
              <a:lnSpc>
                <a:spcPts val="3239"/>
              </a:lnSpc>
              <a:buFont typeface="Arial"/>
              <a:buChar char="•"/>
            </a:pPr>
            <a:r>
              <a:rPr lang="en-US" sz="2999">
                <a:solidFill>
                  <a:srgbClr val="000000"/>
                </a:solidFill>
                <a:latin typeface="Calibri (MS)"/>
                <a:ea typeface="Calibri (MS)"/>
                <a:cs typeface="Calibri (MS)"/>
                <a:sym typeface="Calibri (MS)"/>
              </a:rPr>
              <a:t>Protection of human subjects and integrity of research may be compromised: Protect the science!</a:t>
            </a:r>
          </a:p>
          <a:p>
            <a:pPr algn="l">
              <a:lnSpc>
                <a:spcPts val="3239"/>
              </a:lnSpc>
            </a:pPr>
            <a:endParaRPr lang="en-US" sz="2999">
              <a:solidFill>
                <a:srgbClr val="000000"/>
              </a:solidFill>
              <a:latin typeface="Calibri (MS)"/>
              <a:ea typeface="Calibri (MS)"/>
              <a:cs typeface="Calibri (MS)"/>
              <a:sym typeface="Calibri (MS)"/>
            </a:endParaRPr>
          </a:p>
          <a:p>
            <a:pPr marL="542924" lvl="1" indent="-271462" algn="l">
              <a:lnSpc>
                <a:spcPts val="3239"/>
              </a:lnSpc>
              <a:buFont typeface="Arial"/>
              <a:buChar char="•"/>
            </a:pPr>
            <a:r>
              <a:rPr lang="en-US" sz="2999">
                <a:solidFill>
                  <a:srgbClr val="000000"/>
                </a:solidFill>
                <a:latin typeface="Calibri (MS)"/>
                <a:ea typeface="Calibri (MS)"/>
                <a:cs typeface="Calibri (MS)"/>
                <a:sym typeface="Calibri (MS)"/>
              </a:rPr>
              <a:t>University may lose research funding</a:t>
            </a:r>
          </a:p>
          <a:p>
            <a:pPr marL="542924" lvl="1" indent="-271462" algn="l">
              <a:lnSpc>
                <a:spcPts val="3239"/>
              </a:lnSpc>
            </a:pPr>
            <a:endParaRPr lang="en-US" sz="2999">
              <a:solidFill>
                <a:srgbClr val="000000"/>
              </a:solidFill>
              <a:latin typeface="Calibri (MS)"/>
              <a:ea typeface="Calibri (MS)"/>
              <a:cs typeface="Calibri (MS)"/>
              <a:sym typeface="Calibri (MS)"/>
            </a:endParaRPr>
          </a:p>
          <a:p>
            <a:pPr marL="542924" lvl="1" indent="-271462" algn="l">
              <a:lnSpc>
                <a:spcPts val="3239"/>
              </a:lnSpc>
            </a:pPr>
            <a:endParaRPr lang="en-US" sz="2999">
              <a:solidFill>
                <a:srgbClr val="000000"/>
              </a:solidFill>
              <a:latin typeface="Calibri (MS)"/>
              <a:ea typeface="Calibri (MS)"/>
              <a:cs typeface="Calibri (MS)"/>
              <a:sym typeface="Calibri (MS)"/>
            </a:endParaRPr>
          </a:p>
          <a:p>
            <a:pPr algn="l">
              <a:lnSpc>
                <a:spcPts val="3239"/>
              </a:lnSpc>
            </a:pPr>
            <a:r>
              <a:rPr lang="en-US" sz="2999" i="1">
                <a:solidFill>
                  <a:srgbClr val="000000"/>
                </a:solidFill>
                <a:latin typeface="Calibri (MS) Italics"/>
                <a:ea typeface="Calibri (MS) Italics"/>
                <a:cs typeface="Calibri (MS) Italics"/>
                <a:sym typeface="Calibri (MS) Italics"/>
              </a:rPr>
              <a:t>May 2024: The Cleveland Clinic settled for $7.6 million for allegations of violating the False Claims Act after a researcher failed to disclose international funding to the NIH</a:t>
            </a:r>
          </a:p>
        </p:txBody>
      </p:sp>
      <p:sp>
        <p:nvSpPr>
          <p:cNvPr id="11" name="TextBox 11"/>
          <p:cNvSpPr txBox="1"/>
          <p:nvPr/>
        </p:nvSpPr>
        <p:spPr>
          <a:xfrm>
            <a:off x="15420114" y="9644916"/>
            <a:ext cx="2486323" cy="443865"/>
          </a:xfrm>
          <a:prstGeom prst="rect">
            <a:avLst/>
          </a:prstGeom>
        </p:spPr>
        <p:txBody>
          <a:bodyPr lIns="0" tIns="0" rIns="0" bIns="0" rtlCol="0" anchor="t">
            <a:spAutoFit/>
          </a:bodyPr>
          <a:lstStyle/>
          <a:p>
            <a:pPr algn="ctr">
              <a:lnSpc>
                <a:spcPts val="3359"/>
              </a:lnSpc>
            </a:pPr>
            <a:r>
              <a:rPr lang="en-US" sz="2400" b="1">
                <a:solidFill>
                  <a:srgbClr val="000000"/>
                </a:solidFill>
                <a:latin typeface="Calibri (MS) Bold"/>
                <a:ea typeface="Calibri (MS) Bold"/>
                <a:cs typeface="Calibri (MS) Bold"/>
                <a:sym typeface="Calibri (MS) Bold"/>
              </a:rPr>
              <a:t>Submit a Disclosure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990725"/>
            <a:ext cx="14628328" cy="7670673"/>
          </a:xfrm>
          <a:prstGeom prst="rect">
            <a:avLst/>
          </a:prstGeom>
        </p:spPr>
        <p:txBody>
          <a:bodyPr lIns="0" tIns="0" rIns="0" bIns="0" rtlCol="0" anchor="t">
            <a:spAutoFit/>
          </a:bodyPr>
          <a:lstStyle/>
          <a:p>
            <a:pPr marL="488635" lvl="1" indent="-244318" algn="l">
              <a:lnSpc>
                <a:spcPts val="2916"/>
              </a:lnSpc>
              <a:buFont typeface="Arial"/>
              <a:buChar char="•"/>
            </a:pPr>
            <a:r>
              <a:rPr lang="en-US" sz="2700" b="1">
                <a:solidFill>
                  <a:srgbClr val="000000"/>
                </a:solidFill>
                <a:latin typeface="Calibri (MS) Bold"/>
                <a:ea typeface="Calibri (MS) Bold"/>
                <a:cs typeface="Calibri (MS) Bold"/>
                <a:sym typeface="Calibri (MS) Bold"/>
              </a:rPr>
              <a:t>Agency for Healthcare Research and Quality (AHRQ)</a:t>
            </a:r>
          </a:p>
          <a:p>
            <a:pPr algn="l">
              <a:lnSpc>
                <a:spcPts val="2916"/>
              </a:lnSpc>
            </a:pPr>
            <a:endParaRPr lang="en-US" sz="2700" b="1">
              <a:solidFill>
                <a:srgbClr val="000000"/>
              </a:solidFill>
              <a:latin typeface="Calibri (MS) Bold"/>
              <a:ea typeface="Calibri (MS) Bold"/>
              <a:cs typeface="Calibri (MS) Bold"/>
              <a:sym typeface="Calibri (MS) Bold"/>
            </a:endParaRPr>
          </a:p>
          <a:p>
            <a:pPr marL="488635" lvl="1" indent="-244318" algn="l">
              <a:lnSpc>
                <a:spcPts val="2916"/>
              </a:lnSpc>
              <a:buFont typeface="Arial"/>
              <a:buChar char="•"/>
            </a:pPr>
            <a:r>
              <a:rPr lang="en-US" sz="2700" b="1">
                <a:solidFill>
                  <a:srgbClr val="000000"/>
                </a:solidFill>
                <a:latin typeface="Calibri (MS) Bold"/>
                <a:ea typeface="Calibri (MS) Bold"/>
                <a:cs typeface="Calibri (MS) Bold"/>
                <a:sym typeface="Calibri (MS) Bold"/>
              </a:rPr>
              <a:t>Agency for Toxic Substances and Disease Registry (ATSDR)</a:t>
            </a:r>
          </a:p>
          <a:p>
            <a:pPr algn="l">
              <a:lnSpc>
                <a:spcPts val="2916"/>
              </a:lnSpc>
            </a:pPr>
            <a:endParaRPr lang="en-US" sz="2700" b="1">
              <a:solidFill>
                <a:srgbClr val="000000"/>
              </a:solidFill>
              <a:latin typeface="Calibri (MS) Bold"/>
              <a:ea typeface="Calibri (MS) Bold"/>
              <a:cs typeface="Calibri (MS) Bold"/>
              <a:sym typeface="Calibri (MS) Bold"/>
            </a:endParaRPr>
          </a:p>
          <a:p>
            <a:pPr marL="488635" lvl="1" indent="-244318" algn="l">
              <a:lnSpc>
                <a:spcPts val="2916"/>
              </a:lnSpc>
              <a:buFont typeface="Arial"/>
              <a:buChar char="•"/>
            </a:pPr>
            <a:r>
              <a:rPr lang="en-US" sz="2700" b="1">
                <a:solidFill>
                  <a:srgbClr val="000000"/>
                </a:solidFill>
                <a:latin typeface="Calibri (MS) Bold"/>
                <a:ea typeface="Calibri (MS) Bold"/>
                <a:cs typeface="Calibri (MS) Bold"/>
                <a:sym typeface="Calibri (MS) Bold"/>
              </a:rPr>
              <a:t>Centers for Disease Control and Prevention (CDC)</a:t>
            </a:r>
          </a:p>
          <a:p>
            <a:pPr algn="l">
              <a:lnSpc>
                <a:spcPts val="2916"/>
              </a:lnSpc>
            </a:pPr>
            <a:endParaRPr lang="en-US" sz="2700" b="1">
              <a:solidFill>
                <a:srgbClr val="000000"/>
              </a:solidFill>
              <a:latin typeface="Calibri (MS) Bold"/>
              <a:ea typeface="Calibri (MS) Bold"/>
              <a:cs typeface="Calibri (MS) Bold"/>
              <a:sym typeface="Calibri (MS) Bold"/>
            </a:endParaRPr>
          </a:p>
          <a:p>
            <a:pPr marL="488635" lvl="1" indent="-244318" algn="l">
              <a:lnSpc>
                <a:spcPts val="2916"/>
              </a:lnSpc>
              <a:buFont typeface="Arial"/>
              <a:buChar char="•"/>
            </a:pPr>
            <a:r>
              <a:rPr lang="en-US" sz="2700" b="1">
                <a:solidFill>
                  <a:srgbClr val="000000"/>
                </a:solidFill>
                <a:latin typeface="Calibri (MS) Bold"/>
                <a:ea typeface="Calibri (MS) Bold"/>
                <a:cs typeface="Calibri (MS) Bold"/>
                <a:sym typeface="Calibri (MS) Bold"/>
              </a:rPr>
              <a:t>Food and Drug Administration (FDA)</a:t>
            </a:r>
          </a:p>
          <a:p>
            <a:pPr algn="l">
              <a:lnSpc>
                <a:spcPts val="2916"/>
              </a:lnSpc>
            </a:pPr>
            <a:endParaRPr lang="en-US" sz="2700" b="1">
              <a:solidFill>
                <a:srgbClr val="000000"/>
              </a:solidFill>
              <a:latin typeface="Calibri (MS) Bold"/>
              <a:ea typeface="Calibri (MS) Bold"/>
              <a:cs typeface="Calibri (MS) Bold"/>
              <a:sym typeface="Calibri (MS) Bold"/>
            </a:endParaRPr>
          </a:p>
          <a:p>
            <a:pPr marL="488635" lvl="1" indent="-244318" algn="l">
              <a:lnSpc>
                <a:spcPts val="2916"/>
              </a:lnSpc>
              <a:buFont typeface="Arial"/>
              <a:buChar char="•"/>
            </a:pPr>
            <a:r>
              <a:rPr lang="en-US" sz="2700" b="1">
                <a:solidFill>
                  <a:srgbClr val="000000"/>
                </a:solidFill>
                <a:latin typeface="Calibri (MS) Bold"/>
                <a:ea typeface="Calibri (MS) Bold"/>
                <a:cs typeface="Calibri (MS) Bold"/>
                <a:sym typeface="Calibri (MS) Bold"/>
              </a:rPr>
              <a:t>Health Resources and Services Administration (HRSA)</a:t>
            </a:r>
          </a:p>
          <a:p>
            <a:pPr algn="l">
              <a:lnSpc>
                <a:spcPts val="2916"/>
              </a:lnSpc>
            </a:pPr>
            <a:endParaRPr lang="en-US" sz="2700" b="1">
              <a:solidFill>
                <a:srgbClr val="000000"/>
              </a:solidFill>
              <a:latin typeface="Calibri (MS) Bold"/>
              <a:ea typeface="Calibri (MS) Bold"/>
              <a:cs typeface="Calibri (MS) Bold"/>
              <a:sym typeface="Calibri (MS) Bold"/>
            </a:endParaRPr>
          </a:p>
          <a:p>
            <a:pPr marL="488635" lvl="1" indent="-244318" algn="l">
              <a:lnSpc>
                <a:spcPts val="2916"/>
              </a:lnSpc>
              <a:buFont typeface="Arial"/>
              <a:buChar char="•"/>
            </a:pPr>
            <a:r>
              <a:rPr lang="en-US" sz="2700" b="1">
                <a:solidFill>
                  <a:srgbClr val="000000"/>
                </a:solidFill>
                <a:latin typeface="Calibri (MS) Bold"/>
                <a:ea typeface="Calibri (MS) Bold"/>
                <a:cs typeface="Calibri (MS) Bold"/>
                <a:sym typeface="Calibri (MS) Bold"/>
              </a:rPr>
              <a:t>Indian Health Service (IHS)</a:t>
            </a:r>
          </a:p>
          <a:p>
            <a:pPr algn="l">
              <a:lnSpc>
                <a:spcPts val="2916"/>
              </a:lnSpc>
            </a:pPr>
            <a:endParaRPr lang="en-US" sz="2700" b="1">
              <a:solidFill>
                <a:srgbClr val="000000"/>
              </a:solidFill>
              <a:latin typeface="Calibri (MS) Bold"/>
              <a:ea typeface="Calibri (MS) Bold"/>
              <a:cs typeface="Calibri (MS) Bold"/>
              <a:sym typeface="Calibri (MS) Bold"/>
            </a:endParaRPr>
          </a:p>
          <a:p>
            <a:pPr marL="488635" lvl="1" indent="-244318" algn="l">
              <a:lnSpc>
                <a:spcPts val="2916"/>
              </a:lnSpc>
              <a:buFont typeface="Arial"/>
              <a:buChar char="•"/>
            </a:pPr>
            <a:r>
              <a:rPr lang="en-US" sz="2700" b="1">
                <a:solidFill>
                  <a:srgbClr val="000000"/>
                </a:solidFill>
                <a:latin typeface="Calibri (MS) Bold"/>
                <a:ea typeface="Calibri (MS) Bold"/>
                <a:cs typeface="Calibri (MS) Bold"/>
                <a:sym typeface="Calibri (MS) Bold"/>
              </a:rPr>
              <a:t>National Institutes of Health (NIH)</a:t>
            </a:r>
          </a:p>
          <a:p>
            <a:pPr algn="l">
              <a:lnSpc>
                <a:spcPts val="2916"/>
              </a:lnSpc>
            </a:pPr>
            <a:endParaRPr lang="en-US" sz="2700" b="1">
              <a:solidFill>
                <a:srgbClr val="000000"/>
              </a:solidFill>
              <a:latin typeface="Calibri (MS) Bold"/>
              <a:ea typeface="Calibri (MS) Bold"/>
              <a:cs typeface="Calibri (MS) Bold"/>
              <a:sym typeface="Calibri (MS) Bold"/>
            </a:endParaRPr>
          </a:p>
          <a:p>
            <a:pPr marL="488635" lvl="1" indent="-244318" algn="l">
              <a:lnSpc>
                <a:spcPts val="2916"/>
              </a:lnSpc>
              <a:buFont typeface="Arial"/>
              <a:buChar char="•"/>
            </a:pPr>
            <a:r>
              <a:rPr lang="en-US" sz="2700" b="1">
                <a:solidFill>
                  <a:srgbClr val="000000"/>
                </a:solidFill>
                <a:latin typeface="Calibri (MS) Bold"/>
                <a:ea typeface="Calibri (MS) Bold"/>
                <a:cs typeface="Calibri (MS) Bold"/>
                <a:sym typeface="Calibri (MS) Bold"/>
              </a:rPr>
              <a:t>Office of the Assistant Secretary for Health (OASH)</a:t>
            </a:r>
          </a:p>
          <a:p>
            <a:pPr algn="l">
              <a:lnSpc>
                <a:spcPts val="2916"/>
              </a:lnSpc>
            </a:pPr>
            <a:endParaRPr lang="en-US" sz="2700" b="1">
              <a:solidFill>
                <a:srgbClr val="000000"/>
              </a:solidFill>
              <a:latin typeface="Calibri (MS) Bold"/>
              <a:ea typeface="Calibri (MS) Bold"/>
              <a:cs typeface="Calibri (MS) Bold"/>
              <a:sym typeface="Calibri (MS) Bold"/>
            </a:endParaRPr>
          </a:p>
          <a:p>
            <a:pPr marL="488635" lvl="1" indent="-244318" algn="l">
              <a:lnSpc>
                <a:spcPts val="2916"/>
              </a:lnSpc>
              <a:buFont typeface="Arial"/>
              <a:buChar char="•"/>
            </a:pPr>
            <a:r>
              <a:rPr lang="en-US" sz="2700" b="1">
                <a:solidFill>
                  <a:srgbClr val="000000"/>
                </a:solidFill>
                <a:latin typeface="Calibri (MS) Bold"/>
                <a:ea typeface="Calibri (MS) Bold"/>
                <a:cs typeface="Calibri (MS) Bold"/>
                <a:sym typeface="Calibri (MS) Bold"/>
              </a:rPr>
              <a:t>Office of the Assistant Secretary for Preparedness and Response (ASPR)</a:t>
            </a:r>
          </a:p>
          <a:p>
            <a:pPr algn="l">
              <a:lnSpc>
                <a:spcPts val="2916"/>
              </a:lnSpc>
            </a:pPr>
            <a:endParaRPr lang="en-US" sz="2700" b="1">
              <a:solidFill>
                <a:srgbClr val="000000"/>
              </a:solidFill>
              <a:latin typeface="Calibri (MS) Bold"/>
              <a:ea typeface="Calibri (MS) Bold"/>
              <a:cs typeface="Calibri (MS) Bold"/>
              <a:sym typeface="Calibri (MS) Bold"/>
            </a:endParaRPr>
          </a:p>
          <a:p>
            <a:pPr marL="488635" lvl="1" indent="-244318" algn="l">
              <a:lnSpc>
                <a:spcPts val="2916"/>
              </a:lnSpc>
              <a:buFont typeface="Arial"/>
              <a:buChar char="•"/>
            </a:pPr>
            <a:r>
              <a:rPr lang="en-US" sz="2700" b="1">
                <a:solidFill>
                  <a:srgbClr val="000000"/>
                </a:solidFill>
                <a:latin typeface="Calibri (MS) Bold"/>
                <a:ea typeface="Calibri (MS) Bold"/>
                <a:cs typeface="Calibri (MS) Bold"/>
                <a:sym typeface="Calibri (MS) Bold"/>
              </a:rPr>
              <a:t>Office of Global Affairs (OG)</a:t>
            </a:r>
          </a:p>
          <a:p>
            <a:pPr algn="l">
              <a:lnSpc>
                <a:spcPts val="2916"/>
              </a:lnSpc>
            </a:pPr>
            <a:endParaRPr lang="en-US" sz="2700" b="1">
              <a:solidFill>
                <a:srgbClr val="000000"/>
              </a:solidFill>
              <a:latin typeface="Calibri (MS) Bold"/>
              <a:ea typeface="Calibri (MS) Bold"/>
              <a:cs typeface="Calibri (MS) Bold"/>
              <a:sym typeface="Calibri (MS) Bold"/>
            </a:endParaRPr>
          </a:p>
          <a:p>
            <a:pPr marL="488292" lvl="1" indent="-244146" algn="l">
              <a:lnSpc>
                <a:spcPts val="2916"/>
              </a:lnSpc>
              <a:buFont typeface="Arial"/>
              <a:buChar char="•"/>
            </a:pPr>
            <a:r>
              <a:rPr lang="en-US" sz="2700" b="1">
                <a:solidFill>
                  <a:srgbClr val="000000"/>
                </a:solidFill>
                <a:latin typeface="Calibri (MS) Bold"/>
                <a:ea typeface="Calibri (MS) Bold"/>
                <a:cs typeface="Calibri (MS) Bold"/>
                <a:sym typeface="Calibri (MS) Bold"/>
              </a:rPr>
              <a:t>Substance Abuse and Mental Health Services Administration (SAMHSA)</a:t>
            </a:r>
          </a:p>
        </p:txBody>
      </p:sp>
      <p:grpSp>
        <p:nvGrpSpPr>
          <p:cNvPr id="3" name="Group 3"/>
          <p:cNvGrpSpPr/>
          <p:nvPr/>
        </p:nvGrpSpPr>
        <p:grpSpPr>
          <a:xfrm>
            <a:off x="15864846" y="0"/>
            <a:ext cx="2423154" cy="2423154"/>
            <a:chOff x="0" y="0"/>
            <a:chExt cx="3230872" cy="3230872"/>
          </a:xfrm>
        </p:grpSpPr>
        <p:sp>
          <p:nvSpPr>
            <p:cNvPr id="4" name="Freeform 4"/>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2"/>
              <a:stretch>
                <a:fillRect/>
              </a:stretch>
            </a:blipFill>
          </p:spPr>
          <p:txBody>
            <a:bodyPr/>
            <a:lstStyle/>
            <a:p>
              <a:endParaRPr lang="en-US"/>
            </a:p>
          </p:txBody>
        </p:sp>
      </p:grpSp>
      <p:grpSp>
        <p:nvGrpSpPr>
          <p:cNvPr id="5" name="Group 5"/>
          <p:cNvGrpSpPr>
            <a:grpSpLocks noChangeAspect="1"/>
          </p:cNvGrpSpPr>
          <p:nvPr/>
        </p:nvGrpSpPr>
        <p:grpSpPr>
          <a:xfrm>
            <a:off x="10905217" y="1888413"/>
            <a:ext cx="5512414" cy="5512414"/>
            <a:chOff x="0" y="0"/>
            <a:chExt cx="19050000" cy="19050000"/>
          </a:xfrm>
        </p:grpSpPr>
        <p:sp>
          <p:nvSpPr>
            <p:cNvPr id="6" name="Freeform 6"/>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3"/>
              <a:stretch>
                <a:fillRect l="-24712" r="-24712"/>
              </a:stretch>
            </a:blipFill>
          </p:spPr>
          <p:txBody>
            <a:bodyPr/>
            <a:lstStyle/>
            <a:p>
              <a:endParaRPr lang="en-US"/>
            </a:p>
          </p:txBody>
        </p:sp>
        <p:sp>
          <p:nvSpPr>
            <p:cNvPr id="7" name="Freeform 7"/>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4"/>
              <a:stretch>
                <a:fillRect/>
              </a:stretch>
            </a:blipFill>
          </p:spPr>
          <p:txBody>
            <a:bodyPr/>
            <a:lstStyle/>
            <a:p>
              <a:endParaRPr lang="en-US"/>
            </a:p>
          </p:txBody>
        </p:sp>
      </p:grpSp>
      <p:sp>
        <p:nvSpPr>
          <p:cNvPr id="8" name="TextBox 8"/>
          <p:cNvSpPr txBox="1"/>
          <p:nvPr/>
        </p:nvSpPr>
        <p:spPr>
          <a:xfrm>
            <a:off x="1028700" y="860105"/>
            <a:ext cx="11280458" cy="769620"/>
          </a:xfrm>
          <a:prstGeom prst="rect">
            <a:avLst/>
          </a:prstGeom>
        </p:spPr>
        <p:txBody>
          <a:bodyPr lIns="0" tIns="0" rIns="0" bIns="0" rtlCol="0" anchor="t">
            <a:spAutoFit/>
          </a:bodyPr>
          <a:lstStyle/>
          <a:p>
            <a:pPr algn="l">
              <a:lnSpc>
                <a:spcPts val="5939"/>
              </a:lnSpc>
            </a:pPr>
            <a:r>
              <a:rPr lang="en-US" sz="5499">
                <a:solidFill>
                  <a:srgbClr val="004A24"/>
                </a:solidFill>
                <a:latin typeface="League Spartan"/>
                <a:ea typeface="League Spartan"/>
                <a:cs typeface="League Spartan"/>
                <a:sym typeface="League Spartan"/>
              </a:rPr>
              <a:t>PHS Agencies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80A1C5619D774FB0A6CAAC42FAEC68" ma:contentTypeVersion="19" ma:contentTypeDescription="Create a new document." ma:contentTypeScope="" ma:versionID="4e766ca9d23eaf75c9abe3331194200e">
  <xsd:schema xmlns:xsd="http://www.w3.org/2001/XMLSchema" xmlns:xs="http://www.w3.org/2001/XMLSchema" xmlns:p="http://schemas.microsoft.com/office/2006/metadata/properties" xmlns:ns1="http://schemas.microsoft.com/sharepoint/v3" xmlns:ns2="998d7131-16a9-4ada-8185-97495aeeb649" xmlns:ns3="14996934-da95-4fdd-8e71-d3b67b28427a" targetNamespace="http://schemas.microsoft.com/office/2006/metadata/properties" ma:root="true" ma:fieldsID="24cebe91ba64a13888be06c7b1803eb8" ns1:_="" ns2:_="" ns3:_="">
    <xsd:import namespace="http://schemas.microsoft.com/sharepoint/v3"/>
    <xsd:import namespace="998d7131-16a9-4ada-8185-97495aeeb649"/>
    <xsd:import namespace="14996934-da95-4fdd-8e71-d3b67b28427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8d7131-16a9-4ada-8185-97495aeeb6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fe284ab-3129-4a4f-a33b-1446679d637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996934-da95-4fdd-8e71-d3b67b28427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853fa8d-8a3f-4871-8be4-16392ca3eaf1}" ma:internalName="TaxCatchAll" ma:showField="CatchAllData" ma:web="14996934-da95-4fdd-8e71-d3b67b28427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14996934-da95-4fdd-8e71-d3b67b28427a" xsi:nil="true"/>
    <_ip_UnifiedCompliancePolicyProperties xmlns="http://schemas.microsoft.com/sharepoint/v3" xsi:nil="true"/>
    <lcf76f155ced4ddcb4097134ff3c332f xmlns="998d7131-16a9-4ada-8185-97495aeeb64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1602963-6B98-45E8-A1D8-643CFF9569E1}"/>
</file>

<file path=customXml/itemProps2.xml><?xml version="1.0" encoding="utf-8"?>
<ds:datastoreItem xmlns:ds="http://schemas.openxmlformats.org/officeDocument/2006/customXml" ds:itemID="{40FCE500-18A1-4413-87ED-09F443D612D8}"/>
</file>

<file path=customXml/itemProps3.xml><?xml version="1.0" encoding="utf-8"?>
<ds:datastoreItem xmlns:ds="http://schemas.openxmlformats.org/officeDocument/2006/customXml" ds:itemID="{7E233216-89BD-471E-A49A-F0BBBE076AA8}"/>
</file>

<file path=docMetadata/LabelInfo.xml><?xml version="1.0" encoding="utf-8"?>
<clbl:labelList xmlns:clbl="http://schemas.microsoft.com/office/2020/mipLabelMetadata">
  <clbl:label id="{37f4b8a2-ad4f-41b5-9a91-284d2cc38f56}" enabled="1" method="Standard" siteId="{70de1992-07c6-480f-a318-a1afcba03983}" removed="0"/>
</clbl:labelList>
</file>

<file path=docProps/app.xml><?xml version="1.0" encoding="utf-8"?>
<Properties xmlns="http://schemas.openxmlformats.org/officeDocument/2006/extended-properties" xmlns:vt="http://schemas.openxmlformats.org/officeDocument/2006/docPropsVTypes">
  <TotalTime>1</TotalTime>
  <Words>1672</Words>
  <Application>Microsoft Office PowerPoint</Application>
  <PresentationFormat>Custom</PresentationFormat>
  <Paragraphs>280</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Conflict of Interest &amp; International Affiliations February 4, 2025</dc:title>
  <cp:lastModifiedBy>Fernandez, Rodney</cp:lastModifiedBy>
  <cp:revision>2</cp:revision>
  <dcterms:created xsi:type="dcterms:W3CDTF">2006-08-16T00:00:00Z</dcterms:created>
  <dcterms:modified xsi:type="dcterms:W3CDTF">2025-10-13T14:32:25Z</dcterms:modified>
  <dc:identifier>DAG0HPqmM4k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0x010100B080A1C5619D774FB0A6CAAC42FAEC68</vt:lpwstr>
  </property>
</Properties>
</file>