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core.xml" ContentType="application/vnd.openxmlformats-package.core-properties+xml"/>
  <Override PartName="/docMetadata/LabelInfo.xml" ContentType="application/vnd.ms-office.classificationlabel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openxmlformats.org/officeDocument/2006/relationships/custom-properties" Target="docProps/custom.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8288000" cy="10287000"/>
  <p:notesSz cx="6858000" cy="9144000"/>
  <p:embeddedFontLst>
    <p:embeddedFont>
      <p:font typeface="Aileron Bold" panose="020B0604020202020204" charset="0"/>
      <p:regular r:id="rId26"/>
    </p:embeddedFont>
    <p:embeddedFont>
      <p:font typeface="Alata" panose="020B0604020202020204" charset="0"/>
      <p:regular r:id="rId27"/>
    </p:embeddedFont>
    <p:embeddedFont>
      <p:font typeface="Aptos Bold" panose="020B0004020202020204" pitchFamily="34" charset="0"/>
      <p:regular r:id="rId28"/>
      <p:bold r:id="rId29"/>
    </p:embeddedFont>
    <p:embeddedFont>
      <p:font typeface="Archivo Black" panose="020B0604020202020204" charset="0"/>
      <p:regular r:id="rId30"/>
    </p:embeddedFont>
    <p:embeddedFont>
      <p:font typeface="Calibri (MS)" panose="020B0604020202020204" charset="0"/>
      <p:regular r:id="rId31"/>
    </p:embeddedFont>
    <p:embeddedFont>
      <p:font typeface="Calibri (MS) Bold" panose="020B0604020202020204" charset="0"/>
      <p:regular r:id="rId32"/>
    </p:embeddedFont>
    <p:embeddedFont>
      <p:font typeface="Calibri (MS) Italics" panose="020B0604020202020204" charset="0"/>
      <p:regular r:id="rId33"/>
    </p:embeddedFont>
    <p:embeddedFont>
      <p:font typeface="Canva Sans" panose="020B0604020202020204" charset="0"/>
      <p:regular r:id="rId34"/>
    </p:embeddedFont>
    <p:embeddedFont>
      <p:font typeface="Canva Sans Bold" panose="020B0604020202020204" charset="0"/>
      <p:regular r:id="rId35"/>
    </p:embeddedFont>
    <p:embeddedFont>
      <p:font typeface="League Spartan" panose="020B0604020202020204" charset="0"/>
      <p:regular r:id="rId36"/>
    </p:embeddedFont>
    <p:embeddedFont>
      <p:font typeface="Montserrat Bold" panose="00000800000000000000" pitchFamily="2" charset="0"/>
      <p:regular r:id="rId37"/>
      <p:bold r:id="rId38"/>
    </p:embeddedFont>
    <p:embeddedFont>
      <p:font typeface="Poppins" panose="00000500000000000000" pitchFamily="2" charset="0"/>
      <p:regular r:id="rId39"/>
      <p:bold r:id="rId40"/>
      <p:italic r:id="rId41"/>
      <p:boldItalic r:id="rId42"/>
    </p:embeddedFont>
    <p:embeddedFont>
      <p:font typeface="Poppins Bold" panose="00000800000000000000" pitchFamily="2" charset="0"/>
      <p:regular r:id="rId43"/>
      <p:bold r:id="rId44"/>
    </p:embeddedFont>
    <p:embeddedFont>
      <p:font typeface="Roboto" panose="02000000000000000000" pitchFamily="2" charset="0"/>
      <p:regular r:id="rId45"/>
      <p:bold r:id="rId46"/>
      <p:italic r:id="rId47"/>
      <p:boldItalic r:id="rId48"/>
    </p:embeddedFont>
    <p:embeddedFont>
      <p:font typeface="Roboto Italics" panose="020B0604020202020204" charset="0"/>
      <p:regular r:id="rId4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2" d="100"/>
          <a:sy n="42" d="100"/>
        </p:scale>
        <p:origin x="1212" y="3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font" Target="fonts/font22.fntdata"/><Relationship Id="rId50" Type="http://schemas.openxmlformats.org/officeDocument/2006/relationships/presProps" Target="presProps.xml"/><Relationship Id="rId55"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4.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font" Target="fonts/font20.fntdata"/><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font" Target="fonts/font19.fntdata"/><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48" Type="http://schemas.openxmlformats.org/officeDocument/2006/relationships/font" Target="fonts/font23.fntdata"/><Relationship Id="rId56"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font" Target="fonts/font21.fntdata"/><Relationship Id="rId20" Type="http://schemas.openxmlformats.org/officeDocument/2006/relationships/slide" Target="slides/slide19.xml"/><Relationship Id="rId41" Type="http://schemas.openxmlformats.org/officeDocument/2006/relationships/font" Target="fonts/font16.fntdata"/><Relationship Id="rId54"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49" Type="http://schemas.openxmlformats.org/officeDocument/2006/relationships/font" Target="fonts/font2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10/13/2025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11.svg"/><Relationship Id="rId2" Type="http://schemas.openxmlformats.org/officeDocument/2006/relationships/image" Target="../media/image6.png"/><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hyperlink" Target="https://creativecommons.org/licenses/by-nd/3.0/" TargetMode="External"/><Relationship Id="rId7" Type="http://schemas.openxmlformats.org/officeDocument/2006/relationships/image" Target="../media/image22.png"/><Relationship Id="rId2" Type="http://schemas.openxmlformats.org/officeDocument/2006/relationships/hyperlink" Target="https://www.quoteinspector.com/free-images/" TargetMode="External"/><Relationship Id="rId1" Type="http://schemas.openxmlformats.org/officeDocument/2006/relationships/slideLayout" Target="../slideLayouts/slideLayout7.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 Id="rId5" Type="http://schemas.openxmlformats.org/officeDocument/2006/relationships/image" Target="../media/image27.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3" Type="http://schemas.openxmlformats.org/officeDocument/2006/relationships/image" Target="../media/image31.svg"/><Relationship Id="rId2" Type="http://schemas.openxmlformats.org/officeDocument/2006/relationships/image" Target="../media/image30.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33.sv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hyperlink" Target="https://lacliniquewp.com/checklist-wordpress/" TargetMode="External"/><Relationship Id="rId2" Type="http://schemas.openxmlformats.org/officeDocument/2006/relationships/image" Target="../media/image34.jpe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8.png"/><Relationship Id="rId4" Type="http://schemas.openxmlformats.org/officeDocument/2006/relationships/hyperlink" Target="https://creativecommons.org/licenses/by-nc-sa/3.0/"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0.svg"/><Relationship Id="rId2" Type="http://schemas.openxmlformats.org/officeDocument/2006/relationships/image" Target="../media/image36.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policy.unt.edu/policy/13-005"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2.sv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image" Target="../media/image21.svg"/></Relationships>
</file>

<file path=ppt/slides/_rels/slide1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45.svg"/></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hyperlink" Target="https://creativecommons.org/licenses/by/3.0/" TargetMode="External"/><Relationship Id="rId4" Type="http://schemas.openxmlformats.org/officeDocument/2006/relationships/hyperlink" Target="https://localwiki.org/denton/University_of_North_Texa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hyperlink" Target="https://creativecommons.org/licenses/by-sa/3.0/" TargetMode="External"/><Relationship Id="rId4" Type="http://schemas.openxmlformats.org/officeDocument/2006/relationships/hyperlink" Target="https://www.flickr.com/photos/greatdegree/4606962487"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8.png"/><Relationship Id="rId1" Type="http://schemas.openxmlformats.org/officeDocument/2006/relationships/slideLayout" Target="../slideLayouts/slideLayout7.xml"/><Relationship Id="rId5" Type="http://schemas.openxmlformats.org/officeDocument/2006/relationships/hyperlink" Target="https://creativecommons.org/licenses/by/3.0/" TargetMode="External"/><Relationship Id="rId4" Type="http://schemas.openxmlformats.org/officeDocument/2006/relationships/hyperlink" Target="https://411.ca/blog/entrepreneursip/5-free-marketing-tools-your-small-business-needs-right-now/"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hyperlink" Target="https://www.ecfr.gov/current/title-42/part-50" TargetMode="External"/><Relationship Id="rId7" Type="http://schemas.openxmlformats.org/officeDocument/2006/relationships/hyperlink" Target="https://www.energy.gov/sites/default/files/2021-12/Interim%20COI%20Policy%20FAL2022-02%20to%20SPEs.pdf" TargetMode="External"/><Relationship Id="rId2" Type="http://schemas.openxmlformats.org/officeDocument/2006/relationships/hyperlink" Target="https://policy.unt.edu/policy/13-005" TargetMode="External"/><Relationship Id="rId1" Type="http://schemas.openxmlformats.org/officeDocument/2006/relationships/slideLayout" Target="../slideLayouts/slideLayout7.xml"/><Relationship Id="rId6" Type="http://schemas.openxmlformats.org/officeDocument/2006/relationships/hyperlink" Target="https://grants.nih.gov/grants/policy/coi/summary_of_major_changes.doc" TargetMode="External"/><Relationship Id="rId5" Type="http://schemas.openxmlformats.org/officeDocument/2006/relationships/hyperlink" Target="https://grants.nih.gov/grants/policy/coi/coi_faqs.htm" TargetMode="External"/><Relationship Id="rId4" Type="http://schemas.openxmlformats.org/officeDocument/2006/relationships/hyperlink" Target="https://grants.nih.gov/grants/policy/coi/" TargetMode="External"/><Relationship Id="rId9"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54.png"/><Relationship Id="rId4" Type="http://schemas.openxmlformats.org/officeDocument/2006/relationships/image" Target="../media/image53.png"/></Relationships>
</file>

<file path=ppt/slides/_rels/slide24.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55.png"/><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57.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9E4B">
                <a:alpha val="100000"/>
              </a:srgbClr>
            </a:gs>
            <a:gs pos="100000">
              <a:srgbClr val="005B2C">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rot="-3122371">
            <a:off x="5573802" y="-4873245"/>
            <a:ext cx="11102518" cy="10977615"/>
          </a:xfrm>
          <a:custGeom>
            <a:avLst/>
            <a:gdLst/>
            <a:ahLst/>
            <a:cxnLst/>
            <a:rect l="l" t="t" r="r" b="b"/>
            <a:pathLst>
              <a:path w="11102518" h="10977615">
                <a:moveTo>
                  <a:pt x="0" y="0"/>
                </a:moveTo>
                <a:lnTo>
                  <a:pt x="11102518" y="0"/>
                </a:lnTo>
                <a:lnTo>
                  <a:pt x="11102518" y="10977615"/>
                </a:lnTo>
                <a:lnTo>
                  <a:pt x="0" y="10977615"/>
                </a:lnTo>
                <a:lnTo>
                  <a:pt x="0" y="0"/>
                </a:lnTo>
                <a:close/>
              </a:path>
            </a:pathLst>
          </a:custGeom>
          <a:blipFill>
            <a:blip r:embed="rId2">
              <a:alphaModFix amt="18999"/>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3" name="Freeform 3"/>
          <p:cNvSpPr/>
          <p:nvPr/>
        </p:nvSpPr>
        <p:spPr>
          <a:xfrm>
            <a:off x="-2611044" y="3901887"/>
            <a:ext cx="11102518" cy="10977615"/>
          </a:xfrm>
          <a:custGeom>
            <a:avLst/>
            <a:gdLst/>
            <a:ahLst/>
            <a:cxnLst/>
            <a:rect l="l" t="t" r="r" b="b"/>
            <a:pathLst>
              <a:path w="11102518" h="10977615">
                <a:moveTo>
                  <a:pt x="0" y="0"/>
                </a:moveTo>
                <a:lnTo>
                  <a:pt x="11102519" y="0"/>
                </a:lnTo>
                <a:lnTo>
                  <a:pt x="11102519" y="10977615"/>
                </a:lnTo>
                <a:lnTo>
                  <a:pt x="0" y="10977615"/>
                </a:lnTo>
                <a:lnTo>
                  <a:pt x="0" y="0"/>
                </a:lnTo>
                <a:close/>
              </a:path>
            </a:pathLst>
          </a:custGeom>
          <a:blipFill>
            <a:blip r:embed="rId2">
              <a:alphaModFix amt="18999"/>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grpSp>
        <p:nvGrpSpPr>
          <p:cNvPr id="4" name="Group 4"/>
          <p:cNvGrpSpPr/>
          <p:nvPr/>
        </p:nvGrpSpPr>
        <p:grpSpPr>
          <a:xfrm>
            <a:off x="1149705" y="2776124"/>
            <a:ext cx="47625" cy="4863742"/>
            <a:chOff x="0" y="0"/>
            <a:chExt cx="12543" cy="1280986"/>
          </a:xfrm>
        </p:grpSpPr>
        <p:sp>
          <p:nvSpPr>
            <p:cNvPr id="5" name="Freeform 5"/>
            <p:cNvSpPr/>
            <p:nvPr/>
          </p:nvSpPr>
          <p:spPr>
            <a:xfrm>
              <a:off x="0" y="0"/>
              <a:ext cx="12543" cy="1280986"/>
            </a:xfrm>
            <a:custGeom>
              <a:avLst/>
              <a:gdLst/>
              <a:ahLst/>
              <a:cxnLst/>
              <a:rect l="l" t="t" r="r" b="b"/>
              <a:pathLst>
                <a:path w="12543" h="1280986">
                  <a:moveTo>
                    <a:pt x="0" y="0"/>
                  </a:moveTo>
                  <a:lnTo>
                    <a:pt x="12543" y="0"/>
                  </a:lnTo>
                  <a:lnTo>
                    <a:pt x="12543" y="1280986"/>
                  </a:lnTo>
                  <a:lnTo>
                    <a:pt x="0" y="1280986"/>
                  </a:lnTo>
                  <a:close/>
                </a:path>
              </a:pathLst>
            </a:custGeom>
            <a:solidFill>
              <a:srgbClr val="000000"/>
            </a:solidFill>
          </p:spPr>
          <p:txBody>
            <a:bodyPr/>
            <a:lstStyle/>
            <a:p>
              <a:endParaRPr lang="en-US"/>
            </a:p>
          </p:txBody>
        </p:sp>
        <p:sp>
          <p:nvSpPr>
            <p:cNvPr id="6" name="TextBox 6"/>
            <p:cNvSpPr txBox="1"/>
            <p:nvPr/>
          </p:nvSpPr>
          <p:spPr>
            <a:xfrm>
              <a:off x="0" y="-38100"/>
              <a:ext cx="12543" cy="1319086"/>
            </a:xfrm>
            <a:prstGeom prst="rect">
              <a:avLst/>
            </a:prstGeom>
          </p:spPr>
          <p:txBody>
            <a:bodyPr lIns="50800" tIns="50800" rIns="50800" bIns="50800" rtlCol="0" anchor="ctr"/>
            <a:lstStyle/>
            <a:p>
              <a:pPr algn="ctr">
                <a:lnSpc>
                  <a:spcPts val="2659"/>
                </a:lnSpc>
              </a:pPr>
              <a:endParaRPr/>
            </a:p>
          </p:txBody>
        </p:sp>
      </p:grpSp>
      <p:grpSp>
        <p:nvGrpSpPr>
          <p:cNvPr id="7" name="Group 7"/>
          <p:cNvGrpSpPr/>
          <p:nvPr/>
        </p:nvGrpSpPr>
        <p:grpSpPr>
          <a:xfrm rot="-10800000">
            <a:off x="8310400" y="9214835"/>
            <a:ext cx="9977600" cy="1028700"/>
            <a:chOff x="0" y="0"/>
            <a:chExt cx="2627845" cy="270933"/>
          </a:xfrm>
        </p:grpSpPr>
        <p:sp>
          <p:nvSpPr>
            <p:cNvPr id="8" name="Freeform 8"/>
            <p:cNvSpPr/>
            <p:nvPr/>
          </p:nvSpPr>
          <p:spPr>
            <a:xfrm>
              <a:off x="0" y="0"/>
              <a:ext cx="2627845" cy="270933"/>
            </a:xfrm>
            <a:custGeom>
              <a:avLst/>
              <a:gdLst/>
              <a:ahLst/>
              <a:cxnLst/>
              <a:rect l="l" t="t" r="r" b="b"/>
              <a:pathLst>
                <a:path w="2627845" h="270933">
                  <a:moveTo>
                    <a:pt x="2424645" y="0"/>
                  </a:moveTo>
                  <a:lnTo>
                    <a:pt x="0" y="0"/>
                  </a:lnTo>
                  <a:lnTo>
                    <a:pt x="0" y="270933"/>
                  </a:lnTo>
                  <a:lnTo>
                    <a:pt x="2424645" y="270933"/>
                  </a:lnTo>
                  <a:lnTo>
                    <a:pt x="2627845" y="135467"/>
                  </a:lnTo>
                  <a:lnTo>
                    <a:pt x="2424645" y="0"/>
                  </a:lnTo>
                  <a:close/>
                </a:path>
              </a:pathLst>
            </a:custGeom>
            <a:solidFill>
              <a:srgbClr val="FFFFFF"/>
            </a:solidFill>
          </p:spPr>
          <p:txBody>
            <a:bodyPr/>
            <a:lstStyle/>
            <a:p>
              <a:endParaRPr lang="en-US"/>
            </a:p>
          </p:txBody>
        </p:sp>
        <p:sp>
          <p:nvSpPr>
            <p:cNvPr id="9" name="TextBox 9"/>
            <p:cNvSpPr txBox="1"/>
            <p:nvPr/>
          </p:nvSpPr>
          <p:spPr>
            <a:xfrm>
              <a:off x="0" y="-38100"/>
              <a:ext cx="2513545" cy="309033"/>
            </a:xfrm>
            <a:prstGeom prst="rect">
              <a:avLst/>
            </a:prstGeom>
          </p:spPr>
          <p:txBody>
            <a:bodyPr lIns="50800" tIns="50800" rIns="50800" bIns="50800" rtlCol="0" anchor="ctr"/>
            <a:lstStyle/>
            <a:p>
              <a:pPr algn="ctr">
                <a:lnSpc>
                  <a:spcPts val="2879"/>
                </a:lnSpc>
              </a:pPr>
              <a:endParaRPr/>
            </a:p>
          </p:txBody>
        </p:sp>
      </p:grpSp>
      <p:sp>
        <p:nvSpPr>
          <p:cNvPr id="10" name="Freeform 10"/>
          <p:cNvSpPr/>
          <p:nvPr/>
        </p:nvSpPr>
        <p:spPr>
          <a:xfrm>
            <a:off x="10898057" y="0"/>
            <a:ext cx="7850586" cy="10287000"/>
          </a:xfrm>
          <a:custGeom>
            <a:avLst/>
            <a:gdLst/>
            <a:ahLst/>
            <a:cxnLst/>
            <a:rect l="l" t="t" r="r" b="b"/>
            <a:pathLst>
              <a:path w="7850586" h="10287000">
                <a:moveTo>
                  <a:pt x="0" y="0"/>
                </a:moveTo>
                <a:lnTo>
                  <a:pt x="7850586" y="0"/>
                </a:lnTo>
                <a:lnTo>
                  <a:pt x="7850586" y="10287000"/>
                </a:lnTo>
                <a:lnTo>
                  <a:pt x="0" y="10287000"/>
                </a:lnTo>
                <a:lnTo>
                  <a:pt x="0" y="0"/>
                </a:lnTo>
                <a:close/>
              </a:path>
            </a:pathLst>
          </a:custGeom>
          <a:blipFill>
            <a:blip r:embed="rId4"/>
            <a:stretch>
              <a:fillRect l="-50597" r="-46077"/>
            </a:stretch>
          </a:blipFill>
        </p:spPr>
        <p:txBody>
          <a:bodyPr/>
          <a:lstStyle/>
          <a:p>
            <a:endParaRPr lang="en-US"/>
          </a:p>
        </p:txBody>
      </p:sp>
      <p:grpSp>
        <p:nvGrpSpPr>
          <p:cNvPr id="11" name="Group 11"/>
          <p:cNvGrpSpPr/>
          <p:nvPr/>
        </p:nvGrpSpPr>
        <p:grpSpPr>
          <a:xfrm rot="-10800000">
            <a:off x="8310400" y="9258300"/>
            <a:ext cx="9977600" cy="1028700"/>
            <a:chOff x="0" y="0"/>
            <a:chExt cx="2627845" cy="270933"/>
          </a:xfrm>
        </p:grpSpPr>
        <p:sp>
          <p:nvSpPr>
            <p:cNvPr id="12" name="Freeform 12"/>
            <p:cNvSpPr/>
            <p:nvPr/>
          </p:nvSpPr>
          <p:spPr>
            <a:xfrm>
              <a:off x="0" y="0"/>
              <a:ext cx="2627845" cy="270933"/>
            </a:xfrm>
            <a:custGeom>
              <a:avLst/>
              <a:gdLst/>
              <a:ahLst/>
              <a:cxnLst/>
              <a:rect l="l" t="t" r="r" b="b"/>
              <a:pathLst>
                <a:path w="2627845" h="270933">
                  <a:moveTo>
                    <a:pt x="2424645" y="0"/>
                  </a:moveTo>
                  <a:lnTo>
                    <a:pt x="0" y="0"/>
                  </a:lnTo>
                  <a:lnTo>
                    <a:pt x="0" y="270933"/>
                  </a:lnTo>
                  <a:lnTo>
                    <a:pt x="2424645" y="270933"/>
                  </a:lnTo>
                  <a:lnTo>
                    <a:pt x="2627845" y="135467"/>
                  </a:lnTo>
                  <a:lnTo>
                    <a:pt x="2424645" y="0"/>
                  </a:lnTo>
                  <a:close/>
                </a:path>
              </a:pathLst>
            </a:custGeom>
            <a:solidFill>
              <a:srgbClr val="000000"/>
            </a:solidFill>
          </p:spPr>
          <p:txBody>
            <a:bodyPr/>
            <a:lstStyle/>
            <a:p>
              <a:endParaRPr lang="en-US"/>
            </a:p>
          </p:txBody>
        </p:sp>
        <p:sp>
          <p:nvSpPr>
            <p:cNvPr id="13" name="TextBox 13"/>
            <p:cNvSpPr txBox="1"/>
            <p:nvPr/>
          </p:nvSpPr>
          <p:spPr>
            <a:xfrm>
              <a:off x="0" y="-38100"/>
              <a:ext cx="2513545" cy="309033"/>
            </a:xfrm>
            <a:prstGeom prst="rect">
              <a:avLst/>
            </a:prstGeom>
          </p:spPr>
          <p:txBody>
            <a:bodyPr lIns="50800" tIns="50800" rIns="50800" bIns="50800" rtlCol="0" anchor="ctr"/>
            <a:lstStyle/>
            <a:p>
              <a:pPr algn="ctr">
                <a:lnSpc>
                  <a:spcPts val="2879"/>
                </a:lnSpc>
              </a:pPr>
              <a:endParaRPr/>
            </a:p>
          </p:txBody>
        </p:sp>
      </p:grpSp>
      <p:sp>
        <p:nvSpPr>
          <p:cNvPr id="14" name="Freeform 14"/>
          <p:cNvSpPr/>
          <p:nvPr/>
        </p:nvSpPr>
        <p:spPr>
          <a:xfrm>
            <a:off x="1149705" y="417798"/>
            <a:ext cx="2229335" cy="2229335"/>
          </a:xfrm>
          <a:custGeom>
            <a:avLst/>
            <a:gdLst/>
            <a:ahLst/>
            <a:cxnLst/>
            <a:rect l="l" t="t" r="r" b="b"/>
            <a:pathLst>
              <a:path w="2229335" h="2229335">
                <a:moveTo>
                  <a:pt x="0" y="0"/>
                </a:moveTo>
                <a:lnTo>
                  <a:pt x="2229335" y="0"/>
                </a:lnTo>
                <a:lnTo>
                  <a:pt x="2229335" y="2229335"/>
                </a:lnTo>
                <a:lnTo>
                  <a:pt x="0" y="22293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5" name="TextBox 15"/>
          <p:cNvSpPr txBox="1"/>
          <p:nvPr/>
        </p:nvSpPr>
        <p:spPr>
          <a:xfrm>
            <a:off x="1335717" y="2523308"/>
            <a:ext cx="8505114" cy="5116558"/>
          </a:xfrm>
          <a:prstGeom prst="rect">
            <a:avLst/>
          </a:prstGeom>
        </p:spPr>
        <p:txBody>
          <a:bodyPr lIns="0" tIns="0" rIns="0" bIns="0" rtlCol="0" anchor="t">
            <a:spAutoFit/>
          </a:bodyPr>
          <a:lstStyle/>
          <a:p>
            <a:pPr algn="l">
              <a:lnSpc>
                <a:spcPts val="9549"/>
              </a:lnSpc>
            </a:pPr>
            <a:r>
              <a:rPr lang="en-US" sz="6821" spc="736">
                <a:solidFill>
                  <a:srgbClr val="000000"/>
                </a:solidFill>
                <a:latin typeface="Alata"/>
                <a:ea typeface="Alata"/>
                <a:cs typeface="Alata"/>
                <a:sym typeface="Alata"/>
              </a:rPr>
              <a:t>RESPONSIBLE CONDUCT OF RESEARCH</a:t>
            </a:r>
          </a:p>
          <a:p>
            <a:pPr algn="l">
              <a:lnSpc>
                <a:spcPts val="3919"/>
              </a:lnSpc>
            </a:pPr>
            <a:endParaRPr lang="en-US" sz="6821" spc="736">
              <a:solidFill>
                <a:srgbClr val="000000"/>
              </a:solidFill>
              <a:latin typeface="Alata"/>
              <a:ea typeface="Alata"/>
              <a:cs typeface="Alata"/>
              <a:sym typeface="Alata"/>
            </a:endParaRPr>
          </a:p>
          <a:p>
            <a:pPr marL="0" lvl="0" indent="0" algn="l">
              <a:lnSpc>
                <a:spcPts val="3919"/>
              </a:lnSpc>
              <a:spcBef>
                <a:spcPct val="0"/>
              </a:spcBef>
            </a:pPr>
            <a:r>
              <a:rPr lang="en-US" sz="2799" spc="302">
                <a:solidFill>
                  <a:srgbClr val="000000"/>
                </a:solidFill>
                <a:latin typeface="Alata"/>
                <a:ea typeface="Alata"/>
                <a:cs typeface="Alata"/>
                <a:sym typeface="Alata"/>
              </a:rPr>
              <a:t>CONFLICT OF INTEREST &amp; INTERNATIONAL AFFILIATIONS</a:t>
            </a:r>
          </a:p>
        </p:txBody>
      </p:sp>
      <p:sp>
        <p:nvSpPr>
          <p:cNvPr id="16" name="TextBox 16"/>
          <p:cNvSpPr txBox="1"/>
          <p:nvPr/>
        </p:nvSpPr>
        <p:spPr>
          <a:xfrm>
            <a:off x="9144000" y="9503410"/>
            <a:ext cx="5029200" cy="481330"/>
          </a:xfrm>
          <a:prstGeom prst="rect">
            <a:avLst/>
          </a:prstGeom>
        </p:spPr>
        <p:txBody>
          <a:bodyPr wrap="square" lIns="0" tIns="0" rIns="0" bIns="0" rtlCol="0" anchor="t">
            <a:spAutoFit/>
          </a:bodyPr>
          <a:lstStyle/>
          <a:p>
            <a:pPr algn="ctr">
              <a:lnSpc>
                <a:spcPts val="3919"/>
              </a:lnSpc>
            </a:pPr>
            <a:r>
              <a:rPr lang="en-US" sz="2799" dirty="0">
                <a:solidFill>
                  <a:srgbClr val="FFFFFF"/>
                </a:solidFill>
                <a:latin typeface="Canva Sans"/>
                <a:ea typeface="Canva Sans"/>
                <a:cs typeface="Canva Sans"/>
                <a:sym typeface="Canva Sans"/>
              </a:rPr>
              <a:t>Presented by: Sarah Romack</a:t>
            </a:r>
          </a:p>
        </p:txBody>
      </p:sp>
      <p:sp>
        <p:nvSpPr>
          <p:cNvPr id="17" name="TextBox 17"/>
          <p:cNvSpPr txBox="1"/>
          <p:nvPr/>
        </p:nvSpPr>
        <p:spPr>
          <a:xfrm>
            <a:off x="15011400" y="9486900"/>
            <a:ext cx="3088905" cy="481330"/>
          </a:xfrm>
          <a:prstGeom prst="rect">
            <a:avLst/>
          </a:prstGeom>
        </p:spPr>
        <p:txBody>
          <a:bodyPr wrap="square" lIns="0" tIns="0" rIns="0" bIns="0" rtlCol="0" anchor="t">
            <a:spAutoFit/>
          </a:bodyPr>
          <a:lstStyle/>
          <a:p>
            <a:pPr algn="ctr">
              <a:lnSpc>
                <a:spcPts val="3919"/>
              </a:lnSpc>
            </a:pPr>
            <a:r>
              <a:rPr lang="en-US" sz="2799" dirty="0">
                <a:solidFill>
                  <a:srgbClr val="FFFFFF"/>
                </a:solidFill>
                <a:latin typeface="Canva Sans"/>
                <a:ea typeface="Canva Sans"/>
                <a:cs typeface="Canva Sans"/>
                <a:sym typeface="Canva Sans"/>
              </a:rPr>
              <a:t>Date: 10/09/2025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849256" y="5952902"/>
            <a:ext cx="3071973" cy="1022442"/>
          </a:xfrm>
          <a:custGeom>
            <a:avLst/>
            <a:gdLst/>
            <a:ahLst/>
            <a:cxnLst/>
            <a:rect l="l" t="t" r="r" b="b"/>
            <a:pathLst>
              <a:path w="3071973" h="1022442">
                <a:moveTo>
                  <a:pt x="0" y="0"/>
                </a:moveTo>
                <a:lnTo>
                  <a:pt x="3071973" y="0"/>
                </a:lnTo>
                <a:lnTo>
                  <a:pt x="3071973" y="1022442"/>
                </a:lnTo>
                <a:lnTo>
                  <a:pt x="0" y="102244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3" name="Group 3"/>
          <p:cNvGrpSpPr/>
          <p:nvPr/>
        </p:nvGrpSpPr>
        <p:grpSpPr>
          <a:xfrm>
            <a:off x="12849256" y="5929964"/>
            <a:ext cx="3071973" cy="1045380"/>
            <a:chOff x="0" y="0"/>
            <a:chExt cx="4095964" cy="1393840"/>
          </a:xfrm>
        </p:grpSpPr>
        <p:sp>
          <p:nvSpPr>
            <p:cNvPr id="4" name="Freeform 4"/>
            <p:cNvSpPr/>
            <p:nvPr/>
          </p:nvSpPr>
          <p:spPr>
            <a:xfrm>
              <a:off x="0" y="0"/>
              <a:ext cx="4095964" cy="1393840"/>
            </a:xfrm>
            <a:custGeom>
              <a:avLst/>
              <a:gdLst/>
              <a:ahLst/>
              <a:cxnLst/>
              <a:rect l="l" t="t" r="r" b="b"/>
              <a:pathLst>
                <a:path w="4095964" h="1393840">
                  <a:moveTo>
                    <a:pt x="0" y="0"/>
                  </a:moveTo>
                  <a:lnTo>
                    <a:pt x="4095964" y="0"/>
                  </a:lnTo>
                  <a:lnTo>
                    <a:pt x="4095964" y="1393840"/>
                  </a:lnTo>
                  <a:lnTo>
                    <a:pt x="0" y="1393840"/>
                  </a:lnTo>
                  <a:close/>
                </a:path>
              </a:pathLst>
            </a:custGeom>
            <a:solidFill>
              <a:srgbClr val="000000">
                <a:alpha val="0"/>
              </a:srgbClr>
            </a:solidFill>
          </p:spPr>
          <p:txBody>
            <a:bodyPr/>
            <a:lstStyle/>
            <a:p>
              <a:endParaRPr lang="en-US"/>
            </a:p>
          </p:txBody>
        </p:sp>
        <p:sp>
          <p:nvSpPr>
            <p:cNvPr id="5" name="TextBox 5"/>
            <p:cNvSpPr txBox="1"/>
            <p:nvPr/>
          </p:nvSpPr>
          <p:spPr>
            <a:xfrm>
              <a:off x="0" y="-9525"/>
              <a:ext cx="4095964" cy="1403365"/>
            </a:xfrm>
            <a:prstGeom prst="rect">
              <a:avLst/>
            </a:prstGeom>
          </p:spPr>
          <p:txBody>
            <a:bodyPr lIns="0" tIns="0" rIns="0" bIns="0" rtlCol="0" anchor="ctr"/>
            <a:lstStyle/>
            <a:p>
              <a:pPr algn="ctr">
                <a:lnSpc>
                  <a:spcPts val="1560"/>
                </a:lnSpc>
              </a:pPr>
              <a:r>
                <a:rPr lang="en-US" sz="1300" b="1" spc="38">
                  <a:solidFill>
                    <a:srgbClr val="FFFFFF"/>
                  </a:solidFill>
                  <a:latin typeface="Aileron Bold"/>
                  <a:ea typeface="Aileron Bold"/>
                  <a:cs typeface="Aileron Bold"/>
                  <a:sym typeface="Aileron Bold"/>
                </a:rPr>
                <a:t>Meg Cochran</a:t>
              </a:r>
            </a:p>
            <a:p>
              <a:pPr algn="ctr">
                <a:lnSpc>
                  <a:spcPts val="1560"/>
                </a:lnSpc>
              </a:pPr>
              <a:r>
                <a:rPr lang="en-US" sz="1300" b="1" spc="38">
                  <a:solidFill>
                    <a:srgbClr val="FFFFFF"/>
                  </a:solidFill>
                  <a:latin typeface="Aileron Bold"/>
                  <a:ea typeface="Aileron Bold"/>
                  <a:cs typeface="Aileron Bold"/>
                  <a:sym typeface="Aileron Bold"/>
                </a:rPr>
                <a:t>Research Security &amp; Export Control Officer</a:t>
              </a:r>
            </a:p>
          </p:txBody>
        </p:sp>
      </p:grpSp>
      <p:grpSp>
        <p:nvGrpSpPr>
          <p:cNvPr id="6" name="Group 6"/>
          <p:cNvGrpSpPr/>
          <p:nvPr/>
        </p:nvGrpSpPr>
        <p:grpSpPr>
          <a:xfrm>
            <a:off x="15864846" y="0"/>
            <a:ext cx="2423154" cy="2423154"/>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4"/>
              <a:stretch>
                <a:fillRect/>
              </a:stretch>
            </a:blipFill>
          </p:spPr>
          <p:txBody>
            <a:bodyPr/>
            <a:lstStyle/>
            <a:p>
              <a:endParaRPr lang="en-US"/>
            </a:p>
          </p:txBody>
        </p:sp>
      </p:grpSp>
      <p:grpSp>
        <p:nvGrpSpPr>
          <p:cNvPr id="8" name="Group 8"/>
          <p:cNvGrpSpPr>
            <a:grpSpLocks noChangeAspect="1"/>
          </p:cNvGrpSpPr>
          <p:nvPr/>
        </p:nvGrpSpPr>
        <p:grpSpPr>
          <a:xfrm>
            <a:off x="15230127" y="7280595"/>
            <a:ext cx="3127858" cy="3127858"/>
            <a:chOff x="0" y="0"/>
            <a:chExt cx="4170477" cy="4170477"/>
          </a:xfrm>
        </p:grpSpPr>
        <p:sp>
          <p:nvSpPr>
            <p:cNvPr id="9" name="Freeform 9"/>
            <p:cNvSpPr/>
            <p:nvPr/>
          </p:nvSpPr>
          <p:spPr>
            <a:xfrm>
              <a:off x="0" y="0"/>
              <a:ext cx="4170426" cy="4170426"/>
            </a:xfrm>
            <a:custGeom>
              <a:avLst/>
              <a:gdLst/>
              <a:ahLst/>
              <a:cxnLst/>
              <a:rect l="l" t="t" r="r" b="b"/>
              <a:pathLst>
                <a:path w="4170426" h="4170426">
                  <a:moveTo>
                    <a:pt x="0" y="0"/>
                  </a:moveTo>
                  <a:lnTo>
                    <a:pt x="4170426" y="0"/>
                  </a:lnTo>
                  <a:lnTo>
                    <a:pt x="4170426" y="4170426"/>
                  </a:lnTo>
                  <a:lnTo>
                    <a:pt x="0" y="4170426"/>
                  </a:lnTo>
                  <a:lnTo>
                    <a:pt x="0" y="0"/>
                  </a:lnTo>
                  <a:close/>
                </a:path>
              </a:pathLst>
            </a:custGeom>
            <a:blipFill>
              <a:blip r:embed="rId5"/>
              <a:stretch>
                <a:fillRect r="-1" b="-1"/>
              </a:stretch>
            </a:blipFill>
          </p:spPr>
          <p:txBody>
            <a:bodyPr/>
            <a:lstStyle/>
            <a:p>
              <a:endParaRPr lang="en-US"/>
            </a:p>
          </p:txBody>
        </p:sp>
      </p:grpSp>
      <p:sp>
        <p:nvSpPr>
          <p:cNvPr id="10" name="Freeform 10"/>
          <p:cNvSpPr/>
          <p:nvPr/>
        </p:nvSpPr>
        <p:spPr>
          <a:xfrm>
            <a:off x="13290100" y="7481796"/>
            <a:ext cx="2292645" cy="2513940"/>
          </a:xfrm>
          <a:custGeom>
            <a:avLst/>
            <a:gdLst/>
            <a:ahLst/>
            <a:cxnLst/>
            <a:rect l="l" t="t" r="r" b="b"/>
            <a:pathLst>
              <a:path w="2292645" h="2513940">
                <a:moveTo>
                  <a:pt x="0" y="0"/>
                </a:moveTo>
                <a:lnTo>
                  <a:pt x="2292645" y="0"/>
                </a:lnTo>
                <a:lnTo>
                  <a:pt x="2292645" y="2513940"/>
                </a:lnTo>
                <a:lnTo>
                  <a:pt x="0" y="25139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grpSp>
        <p:nvGrpSpPr>
          <p:cNvPr id="11" name="Group 11"/>
          <p:cNvGrpSpPr/>
          <p:nvPr/>
        </p:nvGrpSpPr>
        <p:grpSpPr>
          <a:xfrm>
            <a:off x="857878" y="442380"/>
            <a:ext cx="13657436" cy="1295047"/>
            <a:chOff x="0" y="0"/>
            <a:chExt cx="3597020" cy="341082"/>
          </a:xfrm>
        </p:grpSpPr>
        <p:sp>
          <p:nvSpPr>
            <p:cNvPr id="12" name="Freeform 12"/>
            <p:cNvSpPr/>
            <p:nvPr/>
          </p:nvSpPr>
          <p:spPr>
            <a:xfrm>
              <a:off x="0" y="0"/>
              <a:ext cx="3597020" cy="341082"/>
            </a:xfrm>
            <a:custGeom>
              <a:avLst/>
              <a:gdLst/>
              <a:ahLst/>
              <a:cxnLst/>
              <a:rect l="l" t="t" r="r" b="b"/>
              <a:pathLst>
                <a:path w="3597020" h="341082">
                  <a:moveTo>
                    <a:pt x="28910" y="0"/>
                  </a:moveTo>
                  <a:lnTo>
                    <a:pt x="3568110" y="0"/>
                  </a:lnTo>
                  <a:cubicBezTo>
                    <a:pt x="3584077" y="0"/>
                    <a:pt x="3597020" y="12943"/>
                    <a:pt x="3597020" y="28910"/>
                  </a:cubicBezTo>
                  <a:lnTo>
                    <a:pt x="3597020" y="312172"/>
                  </a:lnTo>
                  <a:cubicBezTo>
                    <a:pt x="3597020" y="328139"/>
                    <a:pt x="3584077" y="341082"/>
                    <a:pt x="3568110" y="341082"/>
                  </a:cubicBezTo>
                  <a:lnTo>
                    <a:pt x="28910" y="341082"/>
                  </a:lnTo>
                  <a:cubicBezTo>
                    <a:pt x="12943" y="341082"/>
                    <a:pt x="0" y="328139"/>
                    <a:pt x="0" y="312172"/>
                  </a:cubicBezTo>
                  <a:lnTo>
                    <a:pt x="0" y="28910"/>
                  </a:lnTo>
                  <a:cubicBezTo>
                    <a:pt x="0" y="12943"/>
                    <a:pt x="12943" y="0"/>
                    <a:pt x="2891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13" name="TextBox 13"/>
            <p:cNvSpPr txBox="1"/>
            <p:nvPr/>
          </p:nvSpPr>
          <p:spPr>
            <a:xfrm>
              <a:off x="0" y="-57150"/>
              <a:ext cx="3597020" cy="398232"/>
            </a:xfrm>
            <a:prstGeom prst="rect">
              <a:avLst/>
            </a:prstGeom>
          </p:spPr>
          <p:txBody>
            <a:bodyPr lIns="50800" tIns="50800" rIns="50800" bIns="50800" rtlCol="0" anchor="ctr"/>
            <a:lstStyle/>
            <a:p>
              <a:pPr algn="ctr">
                <a:lnSpc>
                  <a:spcPts val="3498"/>
                </a:lnSpc>
              </a:pPr>
              <a:endParaRPr/>
            </a:p>
          </p:txBody>
        </p:sp>
      </p:grpSp>
      <p:sp>
        <p:nvSpPr>
          <p:cNvPr id="14" name="TextBox 14"/>
          <p:cNvSpPr txBox="1"/>
          <p:nvPr/>
        </p:nvSpPr>
        <p:spPr>
          <a:xfrm>
            <a:off x="754668" y="633501"/>
            <a:ext cx="13863856" cy="927100"/>
          </a:xfrm>
          <a:prstGeom prst="rect">
            <a:avLst/>
          </a:prstGeom>
        </p:spPr>
        <p:txBody>
          <a:bodyPr lIns="0" tIns="0" rIns="0" bIns="0" rtlCol="0" anchor="t">
            <a:spAutoFit/>
          </a:bodyPr>
          <a:lstStyle/>
          <a:p>
            <a:pPr algn="ctr">
              <a:lnSpc>
                <a:spcPts val="7699"/>
              </a:lnSpc>
            </a:pPr>
            <a:r>
              <a:rPr lang="en-US" sz="5499">
                <a:solidFill>
                  <a:srgbClr val="FFFFFF"/>
                </a:solidFill>
                <a:latin typeface="League Spartan"/>
                <a:ea typeface="League Spartan"/>
                <a:cs typeface="League Spartan"/>
                <a:sym typeface="League Spartan"/>
              </a:rPr>
              <a:t>Division of Research and Innovation</a:t>
            </a:r>
          </a:p>
        </p:txBody>
      </p:sp>
      <p:sp>
        <p:nvSpPr>
          <p:cNvPr id="15" name="TextBox 15"/>
          <p:cNvSpPr txBox="1"/>
          <p:nvPr/>
        </p:nvSpPr>
        <p:spPr>
          <a:xfrm>
            <a:off x="13391407" y="7693334"/>
            <a:ext cx="2090030" cy="2197604"/>
          </a:xfrm>
          <a:prstGeom prst="rect">
            <a:avLst/>
          </a:prstGeom>
        </p:spPr>
        <p:txBody>
          <a:bodyPr lIns="0" tIns="0" rIns="0" bIns="0" rtlCol="0" anchor="t">
            <a:spAutoFit/>
          </a:bodyPr>
          <a:lstStyle/>
          <a:p>
            <a:pPr algn="ctr">
              <a:lnSpc>
                <a:spcPts val="4339"/>
              </a:lnSpc>
            </a:pPr>
            <a:r>
              <a:rPr lang="en-US" sz="3099" b="1">
                <a:solidFill>
                  <a:srgbClr val="FFFFFF"/>
                </a:solidFill>
                <a:latin typeface="Canva Sans Bold"/>
                <a:ea typeface="Canva Sans Bold"/>
                <a:cs typeface="Canva Sans Bold"/>
                <a:sym typeface="Canva Sans Bold"/>
              </a:rPr>
              <a:t>Research Integrity Home Page</a:t>
            </a:r>
          </a:p>
        </p:txBody>
      </p:sp>
      <p:grpSp>
        <p:nvGrpSpPr>
          <p:cNvPr id="16" name="Group 16"/>
          <p:cNvGrpSpPr/>
          <p:nvPr/>
        </p:nvGrpSpPr>
        <p:grpSpPr>
          <a:xfrm>
            <a:off x="8815507" y="2175917"/>
            <a:ext cx="3110997" cy="1075435"/>
            <a:chOff x="0" y="0"/>
            <a:chExt cx="999658" cy="345570"/>
          </a:xfrm>
        </p:grpSpPr>
        <p:sp>
          <p:nvSpPr>
            <p:cNvPr id="17" name="Freeform 1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18" name="TextBox 18"/>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19" name="TextBox 19"/>
          <p:cNvSpPr txBox="1"/>
          <p:nvPr/>
        </p:nvSpPr>
        <p:spPr>
          <a:xfrm>
            <a:off x="9132131" y="2295294"/>
            <a:ext cx="2477750"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Pam Padilla</a:t>
            </a:r>
          </a:p>
          <a:p>
            <a:pPr algn="ctr">
              <a:lnSpc>
                <a:spcPts val="2134"/>
              </a:lnSpc>
            </a:pPr>
            <a:r>
              <a:rPr lang="en-US" sz="1524">
                <a:solidFill>
                  <a:srgbClr val="FEFEFE"/>
                </a:solidFill>
                <a:latin typeface="Aptos"/>
                <a:ea typeface="Aptos"/>
                <a:cs typeface="Aptos"/>
                <a:sym typeface="Aptos"/>
              </a:rPr>
              <a:t>Vice President for Research and Innovation</a:t>
            </a:r>
          </a:p>
        </p:txBody>
      </p:sp>
      <p:grpSp>
        <p:nvGrpSpPr>
          <p:cNvPr id="20" name="Group 20"/>
          <p:cNvGrpSpPr/>
          <p:nvPr/>
        </p:nvGrpSpPr>
        <p:grpSpPr>
          <a:xfrm>
            <a:off x="4230836" y="4086615"/>
            <a:ext cx="3486208" cy="1075435"/>
            <a:chOff x="0" y="0"/>
            <a:chExt cx="1120224" cy="345570"/>
          </a:xfrm>
        </p:grpSpPr>
        <p:sp>
          <p:nvSpPr>
            <p:cNvPr id="21" name="Freeform 21"/>
            <p:cNvSpPr/>
            <p:nvPr/>
          </p:nvSpPr>
          <p:spPr>
            <a:xfrm>
              <a:off x="0" y="0"/>
              <a:ext cx="1120224" cy="345570"/>
            </a:xfrm>
            <a:custGeom>
              <a:avLst/>
              <a:gdLst/>
              <a:ahLst/>
              <a:cxnLst/>
              <a:rect l="l" t="t" r="r" b="b"/>
              <a:pathLst>
                <a:path w="1120224" h="345570">
                  <a:moveTo>
                    <a:pt x="917024" y="0"/>
                  </a:moveTo>
                  <a:cubicBezTo>
                    <a:pt x="1029249" y="0"/>
                    <a:pt x="1120224" y="77358"/>
                    <a:pt x="1120224" y="172785"/>
                  </a:cubicBezTo>
                  <a:cubicBezTo>
                    <a:pt x="1120224" y="268211"/>
                    <a:pt x="1029249" y="345570"/>
                    <a:pt x="917024"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22" name="TextBox 22"/>
            <p:cNvSpPr txBox="1"/>
            <p:nvPr/>
          </p:nvSpPr>
          <p:spPr>
            <a:xfrm>
              <a:off x="0" y="-57150"/>
              <a:ext cx="1120224" cy="402720"/>
            </a:xfrm>
            <a:prstGeom prst="rect">
              <a:avLst/>
            </a:prstGeom>
          </p:spPr>
          <p:txBody>
            <a:bodyPr lIns="55327" tIns="55327" rIns="55327" bIns="55327" rtlCol="0" anchor="ctr"/>
            <a:lstStyle/>
            <a:p>
              <a:pPr algn="ctr">
                <a:lnSpc>
                  <a:spcPts val="3498"/>
                </a:lnSpc>
              </a:pPr>
              <a:endParaRPr/>
            </a:p>
          </p:txBody>
        </p:sp>
      </p:grpSp>
      <p:sp>
        <p:nvSpPr>
          <p:cNvPr id="23" name="TextBox 23"/>
          <p:cNvSpPr txBox="1"/>
          <p:nvPr/>
        </p:nvSpPr>
        <p:spPr>
          <a:xfrm>
            <a:off x="4498318" y="4212601"/>
            <a:ext cx="2820993" cy="758894"/>
          </a:xfrm>
          <a:prstGeom prst="rect">
            <a:avLst/>
          </a:prstGeom>
        </p:spPr>
        <p:txBody>
          <a:bodyPr lIns="0" tIns="0" rIns="0" bIns="0" rtlCol="0" anchor="t">
            <a:spAutoFit/>
          </a:bodyPr>
          <a:lstStyle/>
          <a:p>
            <a:pPr algn="ctr">
              <a:lnSpc>
                <a:spcPts val="2134"/>
              </a:lnSpc>
            </a:pPr>
            <a:r>
              <a:rPr lang="en-US" sz="1524" b="1">
                <a:solidFill>
                  <a:srgbClr val="FEFEFE"/>
                </a:solidFill>
                <a:latin typeface="Aptos Bold"/>
                <a:ea typeface="Aptos Bold"/>
                <a:cs typeface="Aptos Bold"/>
                <a:sym typeface="Aptos Bold"/>
              </a:rPr>
              <a:t>Autumn Pinckard</a:t>
            </a:r>
          </a:p>
          <a:p>
            <a:pPr algn="ctr">
              <a:lnSpc>
                <a:spcPts val="1982"/>
              </a:lnSpc>
            </a:pPr>
            <a:r>
              <a:rPr lang="en-US" sz="1415">
                <a:solidFill>
                  <a:srgbClr val="FEFEFE"/>
                </a:solidFill>
                <a:latin typeface="Aptos"/>
                <a:ea typeface="Aptos"/>
                <a:cs typeface="Aptos"/>
                <a:sym typeface="Aptos"/>
              </a:rPr>
              <a:t>Sr. Director of Research Integrity and Compliance</a:t>
            </a:r>
          </a:p>
        </p:txBody>
      </p:sp>
      <p:grpSp>
        <p:nvGrpSpPr>
          <p:cNvPr id="24" name="Group 24"/>
          <p:cNvGrpSpPr/>
          <p:nvPr/>
        </p:nvGrpSpPr>
        <p:grpSpPr>
          <a:xfrm>
            <a:off x="8818242" y="4086615"/>
            <a:ext cx="3110997" cy="1075435"/>
            <a:chOff x="0" y="0"/>
            <a:chExt cx="999658" cy="345570"/>
          </a:xfrm>
        </p:grpSpPr>
        <p:sp>
          <p:nvSpPr>
            <p:cNvPr id="25" name="Freeform 25"/>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26" name="TextBox 26"/>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27" name="TextBox 27"/>
          <p:cNvSpPr txBox="1"/>
          <p:nvPr/>
        </p:nvSpPr>
        <p:spPr>
          <a:xfrm>
            <a:off x="9029293" y="4208275"/>
            <a:ext cx="2692156"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Chris McMullen</a:t>
            </a:r>
          </a:p>
          <a:p>
            <a:pPr algn="ctr">
              <a:lnSpc>
                <a:spcPts val="2134"/>
              </a:lnSpc>
            </a:pPr>
            <a:r>
              <a:rPr lang="en-US" sz="1524">
                <a:solidFill>
                  <a:srgbClr val="FEFEFE"/>
                </a:solidFill>
                <a:latin typeface="Aptos"/>
                <a:ea typeface="Aptos"/>
                <a:cs typeface="Aptos"/>
                <a:sym typeface="Aptos"/>
              </a:rPr>
              <a:t>Sr. Administrative Coordinator of Research Compliance</a:t>
            </a:r>
          </a:p>
        </p:txBody>
      </p:sp>
      <p:grpSp>
        <p:nvGrpSpPr>
          <p:cNvPr id="28" name="Group 28"/>
          <p:cNvGrpSpPr/>
          <p:nvPr/>
        </p:nvGrpSpPr>
        <p:grpSpPr>
          <a:xfrm>
            <a:off x="13028868" y="4088897"/>
            <a:ext cx="3504665" cy="1075435"/>
            <a:chOff x="0" y="0"/>
            <a:chExt cx="1126155" cy="345570"/>
          </a:xfrm>
        </p:grpSpPr>
        <p:sp>
          <p:nvSpPr>
            <p:cNvPr id="29" name="Freeform 29"/>
            <p:cNvSpPr/>
            <p:nvPr/>
          </p:nvSpPr>
          <p:spPr>
            <a:xfrm>
              <a:off x="0" y="0"/>
              <a:ext cx="1126155" cy="345570"/>
            </a:xfrm>
            <a:custGeom>
              <a:avLst/>
              <a:gdLst/>
              <a:ahLst/>
              <a:cxnLst/>
              <a:rect l="l" t="t" r="r" b="b"/>
              <a:pathLst>
                <a:path w="1126155" h="345570">
                  <a:moveTo>
                    <a:pt x="922955" y="0"/>
                  </a:moveTo>
                  <a:cubicBezTo>
                    <a:pt x="1035179" y="0"/>
                    <a:pt x="1126155" y="77358"/>
                    <a:pt x="1126155" y="172785"/>
                  </a:cubicBezTo>
                  <a:cubicBezTo>
                    <a:pt x="1126155" y="268211"/>
                    <a:pt x="1035179" y="345570"/>
                    <a:pt x="922955"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30" name="TextBox 30"/>
            <p:cNvSpPr txBox="1"/>
            <p:nvPr/>
          </p:nvSpPr>
          <p:spPr>
            <a:xfrm>
              <a:off x="0" y="-57150"/>
              <a:ext cx="1126155" cy="402720"/>
            </a:xfrm>
            <a:prstGeom prst="rect">
              <a:avLst/>
            </a:prstGeom>
          </p:spPr>
          <p:txBody>
            <a:bodyPr lIns="55327" tIns="55327" rIns="55327" bIns="55327" rtlCol="0" anchor="ctr"/>
            <a:lstStyle/>
            <a:p>
              <a:pPr algn="ctr">
                <a:lnSpc>
                  <a:spcPts val="3498"/>
                </a:lnSpc>
              </a:pPr>
              <a:endParaRPr/>
            </a:p>
          </p:txBody>
        </p:sp>
      </p:grpSp>
      <p:sp>
        <p:nvSpPr>
          <p:cNvPr id="31" name="TextBox 31"/>
          <p:cNvSpPr txBox="1"/>
          <p:nvPr/>
        </p:nvSpPr>
        <p:spPr>
          <a:xfrm>
            <a:off x="13425007" y="4187959"/>
            <a:ext cx="2712386"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Sarah Romack</a:t>
            </a:r>
          </a:p>
          <a:p>
            <a:pPr algn="ctr">
              <a:lnSpc>
                <a:spcPts val="2134"/>
              </a:lnSpc>
            </a:pPr>
            <a:r>
              <a:rPr lang="en-US" sz="1524">
                <a:solidFill>
                  <a:srgbClr val="FEFEFE"/>
                </a:solidFill>
                <a:latin typeface="Aptos"/>
                <a:ea typeface="Aptos"/>
                <a:cs typeface="Aptos"/>
                <a:sym typeface="Aptos"/>
              </a:rPr>
              <a:t>Director of Ethics &amp; International Research Compliance</a:t>
            </a:r>
          </a:p>
        </p:txBody>
      </p:sp>
      <p:grpSp>
        <p:nvGrpSpPr>
          <p:cNvPr id="32" name="Group 32"/>
          <p:cNvGrpSpPr/>
          <p:nvPr/>
        </p:nvGrpSpPr>
        <p:grpSpPr>
          <a:xfrm>
            <a:off x="7532079" y="5680742"/>
            <a:ext cx="3110997" cy="1075435"/>
            <a:chOff x="0" y="0"/>
            <a:chExt cx="999658" cy="345570"/>
          </a:xfrm>
        </p:grpSpPr>
        <p:sp>
          <p:nvSpPr>
            <p:cNvPr id="33" name="Freeform 33"/>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34" name="TextBox 34"/>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35" name="TextBox 35"/>
          <p:cNvSpPr txBox="1"/>
          <p:nvPr/>
        </p:nvSpPr>
        <p:spPr>
          <a:xfrm>
            <a:off x="7848703" y="5826891"/>
            <a:ext cx="2477750"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Dr. Imelda Norton</a:t>
            </a:r>
          </a:p>
          <a:p>
            <a:pPr algn="ctr">
              <a:lnSpc>
                <a:spcPts val="2134"/>
              </a:lnSpc>
            </a:pPr>
            <a:r>
              <a:rPr lang="en-US" sz="1524">
                <a:solidFill>
                  <a:srgbClr val="FEFEFE"/>
                </a:solidFill>
                <a:latin typeface="Aptos"/>
                <a:ea typeface="Aptos"/>
                <a:cs typeface="Aptos"/>
                <a:sym typeface="Aptos"/>
              </a:rPr>
              <a:t>Research Lab Manager</a:t>
            </a:r>
          </a:p>
          <a:p>
            <a:pPr algn="ctr">
              <a:lnSpc>
                <a:spcPts val="2134"/>
              </a:lnSpc>
            </a:pPr>
            <a:r>
              <a:rPr lang="en-US" sz="1524">
                <a:solidFill>
                  <a:srgbClr val="FEFEFE"/>
                </a:solidFill>
                <a:latin typeface="Aptos"/>
                <a:ea typeface="Aptos"/>
                <a:cs typeface="Aptos"/>
                <a:sym typeface="Aptos"/>
              </a:rPr>
              <a:t>(IACUC)</a:t>
            </a:r>
          </a:p>
        </p:txBody>
      </p:sp>
      <p:grpSp>
        <p:nvGrpSpPr>
          <p:cNvPr id="36" name="Group 36"/>
          <p:cNvGrpSpPr/>
          <p:nvPr/>
        </p:nvGrpSpPr>
        <p:grpSpPr>
          <a:xfrm>
            <a:off x="1310084" y="5680742"/>
            <a:ext cx="3110997" cy="1075435"/>
            <a:chOff x="0" y="0"/>
            <a:chExt cx="999658" cy="345570"/>
          </a:xfrm>
        </p:grpSpPr>
        <p:sp>
          <p:nvSpPr>
            <p:cNvPr id="37" name="Freeform 3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38" name="TextBox 38"/>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39" name="TextBox 39"/>
          <p:cNvSpPr txBox="1"/>
          <p:nvPr/>
        </p:nvSpPr>
        <p:spPr>
          <a:xfrm>
            <a:off x="1626708" y="5826891"/>
            <a:ext cx="2477750"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Dr. Veena Naik</a:t>
            </a:r>
          </a:p>
          <a:p>
            <a:pPr algn="ctr">
              <a:lnSpc>
                <a:spcPts val="2134"/>
              </a:lnSpc>
            </a:pPr>
            <a:r>
              <a:rPr lang="en-US" sz="1524">
                <a:solidFill>
                  <a:srgbClr val="FEFEFE"/>
                </a:solidFill>
                <a:latin typeface="Aptos"/>
                <a:ea typeface="Aptos"/>
                <a:cs typeface="Aptos"/>
                <a:sym typeface="Aptos"/>
              </a:rPr>
              <a:t>BioSafety Officer </a:t>
            </a:r>
          </a:p>
          <a:p>
            <a:pPr algn="ctr">
              <a:lnSpc>
                <a:spcPts val="2134"/>
              </a:lnSpc>
            </a:pPr>
            <a:r>
              <a:rPr lang="en-US" sz="1524">
                <a:solidFill>
                  <a:srgbClr val="FEFEFE"/>
                </a:solidFill>
                <a:latin typeface="Aptos"/>
                <a:ea typeface="Aptos"/>
                <a:cs typeface="Aptos"/>
                <a:sym typeface="Aptos"/>
              </a:rPr>
              <a:t>(IBC)</a:t>
            </a:r>
          </a:p>
        </p:txBody>
      </p:sp>
      <p:grpSp>
        <p:nvGrpSpPr>
          <p:cNvPr id="40" name="Group 40"/>
          <p:cNvGrpSpPr/>
          <p:nvPr/>
        </p:nvGrpSpPr>
        <p:grpSpPr>
          <a:xfrm>
            <a:off x="13225701" y="5793732"/>
            <a:ext cx="3110997" cy="1075435"/>
            <a:chOff x="0" y="0"/>
            <a:chExt cx="999658" cy="345570"/>
          </a:xfrm>
        </p:grpSpPr>
        <p:sp>
          <p:nvSpPr>
            <p:cNvPr id="41" name="Freeform 41"/>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42" name="TextBox 42"/>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43" name="TextBox 43"/>
          <p:cNvSpPr txBox="1"/>
          <p:nvPr/>
        </p:nvSpPr>
        <p:spPr>
          <a:xfrm>
            <a:off x="13542325" y="5959369"/>
            <a:ext cx="2477750"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Meg Cochran</a:t>
            </a:r>
          </a:p>
          <a:p>
            <a:pPr algn="ctr">
              <a:lnSpc>
                <a:spcPts val="2134"/>
              </a:lnSpc>
            </a:pPr>
            <a:r>
              <a:rPr lang="en-US" sz="1524">
                <a:solidFill>
                  <a:srgbClr val="FEFEFE"/>
                </a:solidFill>
                <a:latin typeface="Aptos"/>
                <a:ea typeface="Aptos"/>
                <a:cs typeface="Aptos"/>
                <a:sym typeface="Aptos"/>
              </a:rPr>
              <a:t>Research Security &amp; Export Control Officer</a:t>
            </a:r>
          </a:p>
        </p:txBody>
      </p:sp>
      <p:grpSp>
        <p:nvGrpSpPr>
          <p:cNvPr id="44" name="Group 44"/>
          <p:cNvGrpSpPr/>
          <p:nvPr/>
        </p:nvGrpSpPr>
        <p:grpSpPr>
          <a:xfrm>
            <a:off x="8268897" y="8654452"/>
            <a:ext cx="3110997" cy="1075435"/>
            <a:chOff x="0" y="0"/>
            <a:chExt cx="999658" cy="345570"/>
          </a:xfrm>
        </p:grpSpPr>
        <p:sp>
          <p:nvSpPr>
            <p:cNvPr id="45" name="Freeform 45"/>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46" name="TextBox 46"/>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47" name="TextBox 47"/>
          <p:cNvSpPr txBox="1"/>
          <p:nvPr/>
        </p:nvSpPr>
        <p:spPr>
          <a:xfrm>
            <a:off x="8558721" y="8770810"/>
            <a:ext cx="2531351"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Tracee Kelly</a:t>
            </a:r>
          </a:p>
          <a:p>
            <a:pPr algn="ctr">
              <a:lnSpc>
                <a:spcPts val="2134"/>
              </a:lnSpc>
            </a:pPr>
            <a:r>
              <a:rPr lang="en-US" sz="1524">
                <a:solidFill>
                  <a:srgbClr val="FEFEFE"/>
                </a:solidFill>
                <a:latin typeface="Aptos"/>
                <a:ea typeface="Aptos"/>
                <a:cs typeface="Aptos"/>
                <a:sym typeface="Aptos"/>
              </a:rPr>
              <a:t>Research Compliance Analyst (IRB)</a:t>
            </a:r>
          </a:p>
        </p:txBody>
      </p:sp>
      <p:grpSp>
        <p:nvGrpSpPr>
          <p:cNvPr id="48" name="Group 48"/>
          <p:cNvGrpSpPr/>
          <p:nvPr/>
        </p:nvGrpSpPr>
        <p:grpSpPr>
          <a:xfrm>
            <a:off x="4434522" y="8654452"/>
            <a:ext cx="3110997" cy="1075435"/>
            <a:chOff x="0" y="0"/>
            <a:chExt cx="999658" cy="345570"/>
          </a:xfrm>
        </p:grpSpPr>
        <p:sp>
          <p:nvSpPr>
            <p:cNvPr id="49" name="Freeform 49"/>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50" name="TextBox 50"/>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51" name="TextBox 51"/>
          <p:cNvSpPr txBox="1"/>
          <p:nvPr/>
        </p:nvSpPr>
        <p:spPr>
          <a:xfrm>
            <a:off x="4598021" y="8801932"/>
            <a:ext cx="2784000"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Rodney Fernandez</a:t>
            </a:r>
          </a:p>
          <a:p>
            <a:pPr algn="ctr">
              <a:lnSpc>
                <a:spcPts val="2134"/>
              </a:lnSpc>
            </a:pPr>
            <a:r>
              <a:rPr lang="en-US" sz="1524">
                <a:solidFill>
                  <a:srgbClr val="FEFEFE"/>
                </a:solidFill>
                <a:latin typeface="Aptos"/>
                <a:ea typeface="Aptos"/>
                <a:cs typeface="Aptos"/>
                <a:sym typeface="Aptos"/>
              </a:rPr>
              <a:t>Sr. Research Compliance Analyst (IRB)</a:t>
            </a:r>
          </a:p>
        </p:txBody>
      </p:sp>
      <p:grpSp>
        <p:nvGrpSpPr>
          <p:cNvPr id="52" name="Group 52"/>
          <p:cNvGrpSpPr/>
          <p:nvPr/>
        </p:nvGrpSpPr>
        <p:grpSpPr>
          <a:xfrm>
            <a:off x="597355" y="8654452"/>
            <a:ext cx="3110997" cy="1075435"/>
            <a:chOff x="0" y="0"/>
            <a:chExt cx="999658" cy="345570"/>
          </a:xfrm>
        </p:grpSpPr>
        <p:sp>
          <p:nvSpPr>
            <p:cNvPr id="53" name="Freeform 53"/>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54" name="TextBox 54"/>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55" name="TextBox 55"/>
          <p:cNvSpPr txBox="1"/>
          <p:nvPr/>
        </p:nvSpPr>
        <p:spPr>
          <a:xfrm>
            <a:off x="753174" y="8770810"/>
            <a:ext cx="2799359"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Joan Powers</a:t>
            </a:r>
          </a:p>
          <a:p>
            <a:pPr algn="ctr">
              <a:lnSpc>
                <a:spcPts val="2134"/>
              </a:lnSpc>
            </a:pPr>
            <a:r>
              <a:rPr lang="en-US" sz="1524">
                <a:solidFill>
                  <a:srgbClr val="FEFEFE"/>
                </a:solidFill>
                <a:latin typeface="Aptos"/>
                <a:ea typeface="Aptos"/>
                <a:cs typeface="Aptos"/>
                <a:sym typeface="Aptos"/>
              </a:rPr>
              <a:t>Sr. Research Compliance Analyst (IRB)</a:t>
            </a:r>
          </a:p>
        </p:txBody>
      </p:sp>
      <p:grpSp>
        <p:nvGrpSpPr>
          <p:cNvPr id="56" name="Group 56"/>
          <p:cNvGrpSpPr/>
          <p:nvPr/>
        </p:nvGrpSpPr>
        <p:grpSpPr>
          <a:xfrm>
            <a:off x="4434522" y="6634997"/>
            <a:ext cx="3110997" cy="1075435"/>
            <a:chOff x="0" y="0"/>
            <a:chExt cx="999658" cy="345570"/>
          </a:xfrm>
        </p:grpSpPr>
        <p:sp>
          <p:nvSpPr>
            <p:cNvPr id="57" name="Freeform 57"/>
            <p:cNvSpPr/>
            <p:nvPr/>
          </p:nvSpPr>
          <p:spPr>
            <a:xfrm>
              <a:off x="0" y="0"/>
              <a:ext cx="999658" cy="345570"/>
            </a:xfrm>
            <a:custGeom>
              <a:avLst/>
              <a:gdLst/>
              <a:ahLst/>
              <a:cxnLst/>
              <a:rect l="l" t="t" r="r" b="b"/>
              <a:pathLst>
                <a:path w="999658" h="345570">
                  <a:moveTo>
                    <a:pt x="796458" y="0"/>
                  </a:moveTo>
                  <a:cubicBezTo>
                    <a:pt x="908682" y="0"/>
                    <a:pt x="999658" y="77358"/>
                    <a:pt x="999658" y="172785"/>
                  </a:cubicBezTo>
                  <a:cubicBezTo>
                    <a:pt x="999658" y="268211"/>
                    <a:pt x="908682" y="345570"/>
                    <a:pt x="796458" y="345570"/>
                  </a:cubicBezTo>
                  <a:lnTo>
                    <a:pt x="203200" y="345570"/>
                  </a:lnTo>
                  <a:cubicBezTo>
                    <a:pt x="90976" y="345570"/>
                    <a:pt x="0" y="268211"/>
                    <a:pt x="0" y="172785"/>
                  </a:cubicBezTo>
                  <a:cubicBezTo>
                    <a:pt x="0" y="77358"/>
                    <a:pt x="90976" y="0"/>
                    <a:pt x="203200" y="0"/>
                  </a:cubicBez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58" name="TextBox 58"/>
            <p:cNvSpPr txBox="1"/>
            <p:nvPr/>
          </p:nvSpPr>
          <p:spPr>
            <a:xfrm>
              <a:off x="0" y="-57150"/>
              <a:ext cx="999658" cy="402720"/>
            </a:xfrm>
            <a:prstGeom prst="rect">
              <a:avLst/>
            </a:prstGeom>
          </p:spPr>
          <p:txBody>
            <a:bodyPr lIns="55327" tIns="55327" rIns="55327" bIns="55327" rtlCol="0" anchor="ctr"/>
            <a:lstStyle/>
            <a:p>
              <a:pPr algn="ctr">
                <a:lnSpc>
                  <a:spcPts val="3498"/>
                </a:lnSpc>
              </a:pPr>
              <a:endParaRPr/>
            </a:p>
          </p:txBody>
        </p:sp>
      </p:grpSp>
      <p:sp>
        <p:nvSpPr>
          <p:cNvPr id="59" name="TextBox 59"/>
          <p:cNvSpPr txBox="1"/>
          <p:nvPr/>
        </p:nvSpPr>
        <p:spPr>
          <a:xfrm>
            <a:off x="4751146" y="6727602"/>
            <a:ext cx="2477750" cy="807997"/>
          </a:xfrm>
          <a:prstGeom prst="rect">
            <a:avLst/>
          </a:prstGeom>
        </p:spPr>
        <p:txBody>
          <a:bodyPr lIns="0" tIns="0" rIns="0" bIns="0" rtlCol="0" anchor="t">
            <a:spAutoFit/>
          </a:bodyPr>
          <a:lstStyle/>
          <a:p>
            <a:pPr algn="ctr">
              <a:lnSpc>
                <a:spcPts val="2287"/>
              </a:lnSpc>
            </a:pPr>
            <a:r>
              <a:rPr lang="en-US" sz="1633" b="1">
                <a:solidFill>
                  <a:srgbClr val="FEFEFE"/>
                </a:solidFill>
                <a:latin typeface="Aptos Bold"/>
                <a:ea typeface="Aptos Bold"/>
                <a:cs typeface="Aptos Bold"/>
                <a:sym typeface="Aptos Bold"/>
              </a:rPr>
              <a:t>Daniel Bassett </a:t>
            </a:r>
          </a:p>
          <a:p>
            <a:pPr algn="ctr">
              <a:lnSpc>
                <a:spcPts val="2134"/>
              </a:lnSpc>
            </a:pPr>
            <a:r>
              <a:rPr lang="en-US" sz="1524">
                <a:solidFill>
                  <a:srgbClr val="FEFEFE"/>
                </a:solidFill>
                <a:latin typeface="Aptos"/>
                <a:ea typeface="Aptos"/>
                <a:cs typeface="Aptos"/>
                <a:sym typeface="Aptos"/>
              </a:rPr>
              <a:t>Director</a:t>
            </a:r>
          </a:p>
          <a:p>
            <a:pPr algn="ctr">
              <a:lnSpc>
                <a:spcPts val="2134"/>
              </a:lnSpc>
            </a:pPr>
            <a:r>
              <a:rPr lang="en-US" sz="1524">
                <a:solidFill>
                  <a:srgbClr val="FEFEFE"/>
                </a:solidFill>
                <a:latin typeface="Aptos"/>
                <a:ea typeface="Aptos"/>
                <a:cs typeface="Aptos"/>
                <a:sym typeface="Aptos"/>
              </a:rPr>
              <a:t>(IACUC, IRB)</a:t>
            </a:r>
          </a:p>
        </p:txBody>
      </p:sp>
      <p:sp>
        <p:nvSpPr>
          <p:cNvPr id="60" name="AutoShape 60"/>
          <p:cNvSpPr/>
          <p:nvPr/>
        </p:nvSpPr>
        <p:spPr>
          <a:xfrm>
            <a:off x="7545519" y="3659967"/>
            <a:ext cx="5659704" cy="0"/>
          </a:xfrm>
          <a:prstGeom prst="line">
            <a:avLst/>
          </a:prstGeom>
          <a:ln w="19050" cap="flat">
            <a:solidFill>
              <a:srgbClr val="000000"/>
            </a:solidFill>
            <a:prstDash val="solid"/>
            <a:headEnd type="none" w="sm" len="sm"/>
            <a:tailEnd type="none" w="sm" len="sm"/>
          </a:ln>
        </p:spPr>
        <p:txBody>
          <a:bodyPr/>
          <a:lstStyle/>
          <a:p>
            <a:endParaRPr lang="en-US"/>
          </a:p>
        </p:txBody>
      </p:sp>
      <p:sp>
        <p:nvSpPr>
          <p:cNvPr id="61" name="AutoShape 61"/>
          <p:cNvSpPr/>
          <p:nvPr/>
        </p:nvSpPr>
        <p:spPr>
          <a:xfrm flipH="1" flipV="1">
            <a:off x="10371006" y="3251352"/>
            <a:ext cx="4365" cy="408615"/>
          </a:xfrm>
          <a:prstGeom prst="line">
            <a:avLst/>
          </a:prstGeom>
          <a:ln w="19050" cap="flat">
            <a:solidFill>
              <a:srgbClr val="000000"/>
            </a:solidFill>
            <a:prstDash val="solid"/>
            <a:headEnd type="none" w="sm" len="sm"/>
            <a:tailEnd type="none" w="sm" len="sm"/>
          </a:ln>
        </p:spPr>
        <p:txBody>
          <a:bodyPr/>
          <a:lstStyle/>
          <a:p>
            <a:endParaRPr lang="en-US"/>
          </a:p>
        </p:txBody>
      </p:sp>
      <p:sp>
        <p:nvSpPr>
          <p:cNvPr id="62" name="AutoShape 62"/>
          <p:cNvSpPr/>
          <p:nvPr/>
        </p:nvSpPr>
        <p:spPr>
          <a:xfrm flipH="1" flipV="1">
            <a:off x="13205223" y="3659967"/>
            <a:ext cx="1575977" cy="426648"/>
          </a:xfrm>
          <a:prstGeom prst="line">
            <a:avLst/>
          </a:prstGeom>
          <a:ln w="19050" cap="flat">
            <a:solidFill>
              <a:srgbClr val="000000"/>
            </a:solidFill>
            <a:prstDash val="solid"/>
            <a:headEnd type="none" w="sm" len="sm"/>
            <a:tailEnd type="none" w="sm" len="sm"/>
          </a:ln>
        </p:spPr>
        <p:txBody>
          <a:bodyPr/>
          <a:lstStyle/>
          <a:p>
            <a:endParaRPr lang="en-US"/>
          </a:p>
        </p:txBody>
      </p:sp>
      <p:sp>
        <p:nvSpPr>
          <p:cNvPr id="63" name="AutoShape 63"/>
          <p:cNvSpPr/>
          <p:nvPr/>
        </p:nvSpPr>
        <p:spPr>
          <a:xfrm flipH="1">
            <a:off x="5973940" y="3659967"/>
            <a:ext cx="1571579" cy="426648"/>
          </a:xfrm>
          <a:prstGeom prst="line">
            <a:avLst/>
          </a:prstGeom>
          <a:ln w="19050" cap="flat">
            <a:solidFill>
              <a:srgbClr val="000000"/>
            </a:solidFill>
            <a:prstDash val="solid"/>
            <a:headEnd type="none" w="sm" len="sm"/>
            <a:tailEnd type="none" w="sm" len="sm"/>
          </a:ln>
        </p:spPr>
        <p:txBody>
          <a:bodyPr/>
          <a:lstStyle/>
          <a:p>
            <a:endParaRPr lang="en-US"/>
          </a:p>
        </p:txBody>
      </p:sp>
      <p:sp>
        <p:nvSpPr>
          <p:cNvPr id="64" name="AutoShape 64"/>
          <p:cNvSpPr/>
          <p:nvPr/>
        </p:nvSpPr>
        <p:spPr>
          <a:xfrm flipH="1">
            <a:off x="7717044" y="4624332"/>
            <a:ext cx="1101198" cy="0"/>
          </a:xfrm>
          <a:prstGeom prst="line">
            <a:avLst/>
          </a:prstGeom>
          <a:ln w="19050" cap="flat">
            <a:solidFill>
              <a:srgbClr val="000000"/>
            </a:solidFill>
            <a:prstDash val="solid"/>
            <a:headEnd type="none" w="sm" len="sm"/>
            <a:tailEnd type="none" w="sm" len="sm"/>
          </a:ln>
        </p:spPr>
        <p:txBody>
          <a:bodyPr/>
          <a:lstStyle/>
          <a:p>
            <a:endParaRPr lang="en-US"/>
          </a:p>
        </p:txBody>
      </p:sp>
      <p:sp>
        <p:nvSpPr>
          <p:cNvPr id="65" name="AutoShape 65"/>
          <p:cNvSpPr/>
          <p:nvPr/>
        </p:nvSpPr>
        <p:spPr>
          <a:xfrm flipH="1" flipV="1">
            <a:off x="11929239" y="4624332"/>
            <a:ext cx="1099628" cy="2283"/>
          </a:xfrm>
          <a:prstGeom prst="line">
            <a:avLst/>
          </a:prstGeom>
          <a:ln w="19050" cap="flat">
            <a:solidFill>
              <a:srgbClr val="000000"/>
            </a:solidFill>
            <a:prstDash val="solid"/>
            <a:headEnd type="none" w="sm" len="sm"/>
            <a:tailEnd type="none" w="sm" len="sm"/>
          </a:ln>
        </p:spPr>
        <p:txBody>
          <a:bodyPr/>
          <a:lstStyle/>
          <a:p>
            <a:endParaRPr lang="en-US"/>
          </a:p>
        </p:txBody>
      </p:sp>
      <p:sp>
        <p:nvSpPr>
          <p:cNvPr id="66" name="AutoShape 66"/>
          <p:cNvSpPr/>
          <p:nvPr/>
        </p:nvSpPr>
        <p:spPr>
          <a:xfrm flipV="1">
            <a:off x="14781200" y="5164332"/>
            <a:ext cx="0" cy="629400"/>
          </a:xfrm>
          <a:prstGeom prst="line">
            <a:avLst/>
          </a:prstGeom>
          <a:ln w="19050" cap="flat">
            <a:solidFill>
              <a:srgbClr val="000000"/>
            </a:solidFill>
            <a:prstDash val="solid"/>
            <a:headEnd type="none" w="sm" len="sm"/>
            <a:tailEnd type="none" w="sm" len="sm"/>
          </a:ln>
        </p:spPr>
        <p:txBody>
          <a:bodyPr/>
          <a:lstStyle/>
          <a:p>
            <a:endParaRPr lang="en-US"/>
          </a:p>
        </p:txBody>
      </p:sp>
      <p:sp>
        <p:nvSpPr>
          <p:cNvPr id="67" name="AutoShape 67"/>
          <p:cNvSpPr/>
          <p:nvPr/>
        </p:nvSpPr>
        <p:spPr>
          <a:xfrm>
            <a:off x="8558721" y="5427235"/>
            <a:ext cx="493068" cy="204506"/>
          </a:xfrm>
          <a:prstGeom prst="line">
            <a:avLst/>
          </a:prstGeom>
          <a:ln w="19050" cap="flat">
            <a:solidFill>
              <a:srgbClr val="000000"/>
            </a:solidFill>
            <a:prstDash val="solid"/>
            <a:headEnd type="none" w="sm" len="sm"/>
            <a:tailEnd type="none" w="sm" len="sm"/>
          </a:ln>
        </p:spPr>
        <p:txBody>
          <a:bodyPr/>
          <a:lstStyle/>
          <a:p>
            <a:endParaRPr lang="en-US"/>
          </a:p>
        </p:txBody>
      </p:sp>
      <p:sp>
        <p:nvSpPr>
          <p:cNvPr id="68" name="AutoShape 68"/>
          <p:cNvSpPr/>
          <p:nvPr/>
        </p:nvSpPr>
        <p:spPr>
          <a:xfrm flipV="1">
            <a:off x="5990020" y="5209808"/>
            <a:ext cx="0" cy="1425189"/>
          </a:xfrm>
          <a:prstGeom prst="line">
            <a:avLst/>
          </a:prstGeom>
          <a:ln w="19050" cap="flat">
            <a:solidFill>
              <a:srgbClr val="000000"/>
            </a:solidFill>
            <a:prstDash val="solid"/>
            <a:headEnd type="none" w="sm" len="sm"/>
            <a:tailEnd type="none" w="sm" len="sm"/>
          </a:ln>
        </p:spPr>
        <p:txBody>
          <a:bodyPr/>
          <a:lstStyle/>
          <a:p>
            <a:endParaRPr lang="en-US"/>
          </a:p>
        </p:txBody>
      </p:sp>
      <p:sp>
        <p:nvSpPr>
          <p:cNvPr id="69" name="AutoShape 69"/>
          <p:cNvSpPr/>
          <p:nvPr/>
        </p:nvSpPr>
        <p:spPr>
          <a:xfrm>
            <a:off x="3552533" y="5427235"/>
            <a:ext cx="5006188" cy="0"/>
          </a:xfrm>
          <a:prstGeom prst="line">
            <a:avLst/>
          </a:prstGeom>
          <a:ln w="19050" cap="flat">
            <a:solidFill>
              <a:srgbClr val="000000"/>
            </a:solidFill>
            <a:prstDash val="solid"/>
            <a:headEnd type="none" w="sm" len="sm"/>
            <a:tailEnd type="none" w="sm" len="sm"/>
          </a:ln>
        </p:spPr>
        <p:txBody>
          <a:bodyPr/>
          <a:lstStyle/>
          <a:p>
            <a:endParaRPr lang="en-US"/>
          </a:p>
        </p:txBody>
      </p:sp>
      <p:sp>
        <p:nvSpPr>
          <p:cNvPr id="70" name="AutoShape 70"/>
          <p:cNvSpPr/>
          <p:nvPr/>
        </p:nvSpPr>
        <p:spPr>
          <a:xfrm>
            <a:off x="3552533" y="8095080"/>
            <a:ext cx="5006188" cy="0"/>
          </a:xfrm>
          <a:prstGeom prst="line">
            <a:avLst/>
          </a:prstGeom>
          <a:ln w="19050" cap="flat">
            <a:solidFill>
              <a:srgbClr val="000000"/>
            </a:solidFill>
            <a:prstDash val="solid"/>
            <a:headEnd type="none" w="sm" len="sm"/>
            <a:tailEnd type="none" w="sm" len="sm"/>
          </a:ln>
        </p:spPr>
        <p:txBody>
          <a:bodyPr/>
          <a:lstStyle/>
          <a:p>
            <a:endParaRPr lang="en-US"/>
          </a:p>
        </p:txBody>
      </p:sp>
      <p:sp>
        <p:nvSpPr>
          <p:cNvPr id="71" name="AutoShape 71"/>
          <p:cNvSpPr/>
          <p:nvPr/>
        </p:nvSpPr>
        <p:spPr>
          <a:xfrm flipH="1" flipV="1">
            <a:off x="8558721" y="8095080"/>
            <a:ext cx="1347475" cy="582568"/>
          </a:xfrm>
          <a:prstGeom prst="line">
            <a:avLst/>
          </a:prstGeom>
          <a:ln w="19050" cap="flat">
            <a:solidFill>
              <a:srgbClr val="000000"/>
            </a:solidFill>
            <a:prstDash val="solid"/>
            <a:headEnd type="none" w="sm" len="sm"/>
            <a:tailEnd type="none" w="sm" len="sm"/>
          </a:ln>
        </p:spPr>
        <p:txBody>
          <a:bodyPr/>
          <a:lstStyle/>
          <a:p>
            <a:endParaRPr lang="en-US"/>
          </a:p>
        </p:txBody>
      </p:sp>
      <p:sp>
        <p:nvSpPr>
          <p:cNvPr id="72" name="AutoShape 72"/>
          <p:cNvSpPr/>
          <p:nvPr/>
        </p:nvSpPr>
        <p:spPr>
          <a:xfrm>
            <a:off x="5990020" y="7710432"/>
            <a:ext cx="0" cy="944020"/>
          </a:xfrm>
          <a:prstGeom prst="line">
            <a:avLst/>
          </a:prstGeom>
          <a:ln w="19050" cap="flat">
            <a:solidFill>
              <a:srgbClr val="000000"/>
            </a:solidFill>
            <a:prstDash val="solid"/>
            <a:headEnd type="none" w="sm" len="sm"/>
            <a:tailEnd type="none" w="sm" len="sm"/>
          </a:ln>
        </p:spPr>
        <p:txBody>
          <a:bodyPr/>
          <a:lstStyle/>
          <a:p>
            <a:endParaRPr lang="en-US"/>
          </a:p>
        </p:txBody>
      </p:sp>
      <p:sp>
        <p:nvSpPr>
          <p:cNvPr id="73" name="AutoShape 73"/>
          <p:cNvSpPr/>
          <p:nvPr/>
        </p:nvSpPr>
        <p:spPr>
          <a:xfrm flipV="1">
            <a:off x="2906872" y="5427235"/>
            <a:ext cx="645661" cy="203422"/>
          </a:xfrm>
          <a:prstGeom prst="line">
            <a:avLst/>
          </a:prstGeom>
          <a:ln w="19050" cap="flat">
            <a:solidFill>
              <a:srgbClr val="000000"/>
            </a:solidFill>
            <a:prstDash val="solid"/>
            <a:headEnd type="none" w="sm" len="sm"/>
            <a:tailEnd type="none" w="sm" len="sm"/>
          </a:ln>
        </p:spPr>
        <p:txBody>
          <a:bodyPr/>
          <a:lstStyle/>
          <a:p>
            <a:endParaRPr lang="en-US"/>
          </a:p>
        </p:txBody>
      </p:sp>
      <p:sp>
        <p:nvSpPr>
          <p:cNvPr id="74" name="AutoShape 74"/>
          <p:cNvSpPr/>
          <p:nvPr/>
        </p:nvSpPr>
        <p:spPr>
          <a:xfrm flipH="1">
            <a:off x="2101310" y="8095080"/>
            <a:ext cx="1451222" cy="559372"/>
          </a:xfrm>
          <a:prstGeom prst="line">
            <a:avLst/>
          </a:prstGeom>
          <a:ln w="19050" cap="flat">
            <a:solidFill>
              <a:srgbClr val="000000"/>
            </a:solidFill>
            <a:prstDash val="solid"/>
            <a:headEnd type="none" w="sm" len="sm"/>
            <a:tailEnd type="none" w="sm" len="sm"/>
          </a:ln>
        </p:spPr>
        <p:txBody>
          <a:bodyPr/>
          <a:lstStyle/>
          <a:p>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864846" y="0"/>
            <a:ext cx="2423154" cy="2423154"/>
            <a:chOff x="0" y="0"/>
            <a:chExt cx="3230872" cy="3230872"/>
          </a:xfrm>
        </p:grpSpPr>
        <p:sp>
          <p:nvSpPr>
            <p:cNvPr id="3" name="Freeform 3"/>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grpSp>
        <p:nvGrpSpPr>
          <p:cNvPr id="4" name="Group 4"/>
          <p:cNvGrpSpPr/>
          <p:nvPr/>
        </p:nvGrpSpPr>
        <p:grpSpPr>
          <a:xfrm>
            <a:off x="10128262" y="2166276"/>
            <a:ext cx="8256481" cy="6312484"/>
            <a:chOff x="0" y="0"/>
            <a:chExt cx="6449699" cy="4931110"/>
          </a:xfrm>
        </p:grpSpPr>
        <p:sp>
          <p:nvSpPr>
            <p:cNvPr id="5" name="Freeform 5"/>
            <p:cNvSpPr/>
            <p:nvPr/>
          </p:nvSpPr>
          <p:spPr>
            <a:xfrm>
              <a:off x="-11938" y="-127"/>
              <a:ext cx="6515358" cy="5013787"/>
            </a:xfrm>
            <a:custGeom>
              <a:avLst/>
              <a:gdLst/>
              <a:ahLst/>
              <a:cxnLst/>
              <a:rect l="l" t="t" r="r" b="b"/>
              <a:pathLst>
                <a:path w="6515358" h="5013787">
                  <a:moveTo>
                    <a:pt x="6454014" y="4663282"/>
                  </a:moveTo>
                  <a:cubicBezTo>
                    <a:pt x="6332441" y="4719995"/>
                    <a:pt x="6240842" y="4595776"/>
                    <a:pt x="6135547" y="4663282"/>
                  </a:cubicBezTo>
                  <a:cubicBezTo>
                    <a:pt x="6050536" y="4740890"/>
                    <a:pt x="5873797" y="4667644"/>
                    <a:pt x="5760363" y="4911490"/>
                  </a:cubicBezTo>
                  <a:cubicBezTo>
                    <a:pt x="5706360" y="4792782"/>
                    <a:pt x="5625096" y="4950795"/>
                    <a:pt x="5379495" y="4906210"/>
                  </a:cubicBezTo>
                  <a:cubicBezTo>
                    <a:pt x="5378591" y="4966162"/>
                    <a:pt x="5324328" y="4809544"/>
                    <a:pt x="5297972" y="4900699"/>
                  </a:cubicBezTo>
                  <a:cubicBezTo>
                    <a:pt x="5270454" y="4926186"/>
                    <a:pt x="5291900" y="4933269"/>
                    <a:pt x="5258568" y="4847200"/>
                  </a:cubicBezTo>
                  <a:cubicBezTo>
                    <a:pt x="5240868" y="4900010"/>
                    <a:pt x="5225107" y="4948382"/>
                    <a:pt x="5148493" y="4914016"/>
                  </a:cubicBezTo>
                  <a:cubicBezTo>
                    <a:pt x="4973305" y="4836638"/>
                    <a:pt x="5091389" y="4620574"/>
                    <a:pt x="4823179" y="4902995"/>
                  </a:cubicBezTo>
                  <a:cubicBezTo>
                    <a:pt x="4771242" y="4977592"/>
                    <a:pt x="4655612" y="4572815"/>
                    <a:pt x="4596054" y="4931364"/>
                  </a:cubicBezTo>
                  <a:cubicBezTo>
                    <a:pt x="4573444" y="4888070"/>
                    <a:pt x="4579904" y="4841919"/>
                    <a:pt x="4511172" y="4925497"/>
                  </a:cubicBezTo>
                  <a:cubicBezTo>
                    <a:pt x="4428099" y="4671088"/>
                    <a:pt x="4464662" y="5013787"/>
                    <a:pt x="4302651" y="4756044"/>
                  </a:cubicBezTo>
                  <a:cubicBezTo>
                    <a:pt x="4195418" y="4936825"/>
                    <a:pt x="4213635" y="4785894"/>
                    <a:pt x="4020617" y="4834342"/>
                  </a:cubicBezTo>
                  <a:cubicBezTo>
                    <a:pt x="4014415" y="4857762"/>
                    <a:pt x="3928113" y="4604731"/>
                    <a:pt x="3886253" y="4686702"/>
                  </a:cubicBezTo>
                  <a:cubicBezTo>
                    <a:pt x="3809382" y="4815284"/>
                    <a:pt x="3890388" y="4466735"/>
                    <a:pt x="3691039" y="4725277"/>
                  </a:cubicBezTo>
                  <a:cubicBezTo>
                    <a:pt x="3610550" y="4730558"/>
                    <a:pt x="3482775" y="4688769"/>
                    <a:pt x="3405904" y="4738365"/>
                  </a:cubicBezTo>
                  <a:cubicBezTo>
                    <a:pt x="3182008" y="4807936"/>
                    <a:pt x="2918579" y="4322770"/>
                    <a:pt x="2779952" y="4662364"/>
                  </a:cubicBezTo>
                  <a:cubicBezTo>
                    <a:pt x="2641067" y="4652031"/>
                    <a:pt x="2780598" y="4503244"/>
                    <a:pt x="2665485" y="4646061"/>
                  </a:cubicBezTo>
                  <a:cubicBezTo>
                    <a:pt x="2583833" y="4635958"/>
                    <a:pt x="2471950" y="4533552"/>
                    <a:pt x="2299474" y="4702775"/>
                  </a:cubicBezTo>
                  <a:cubicBezTo>
                    <a:pt x="2201027" y="4534011"/>
                    <a:pt x="1986950" y="4753519"/>
                    <a:pt x="1811502" y="4835030"/>
                  </a:cubicBezTo>
                  <a:cubicBezTo>
                    <a:pt x="1683987" y="4737905"/>
                    <a:pt x="1761891" y="4673614"/>
                    <a:pt x="1554145" y="4660297"/>
                  </a:cubicBezTo>
                  <a:cubicBezTo>
                    <a:pt x="1548848" y="4734002"/>
                    <a:pt x="1425079" y="4396016"/>
                    <a:pt x="1264101" y="4545492"/>
                  </a:cubicBezTo>
                  <a:cubicBezTo>
                    <a:pt x="1176894" y="4424717"/>
                    <a:pt x="1173664" y="4387749"/>
                    <a:pt x="1032583" y="4325296"/>
                  </a:cubicBezTo>
                  <a:cubicBezTo>
                    <a:pt x="1020826" y="4232533"/>
                    <a:pt x="941887" y="4439412"/>
                    <a:pt x="826516" y="4233911"/>
                  </a:cubicBezTo>
                  <a:cubicBezTo>
                    <a:pt x="837885" y="4284425"/>
                    <a:pt x="658562" y="4310371"/>
                    <a:pt x="508824" y="4300039"/>
                  </a:cubicBezTo>
                  <a:cubicBezTo>
                    <a:pt x="457921" y="4372366"/>
                    <a:pt x="324204" y="4352390"/>
                    <a:pt x="291388" y="4153318"/>
                  </a:cubicBezTo>
                  <a:cubicBezTo>
                    <a:pt x="301078" y="4072954"/>
                    <a:pt x="56511" y="4258709"/>
                    <a:pt x="15814" y="3887429"/>
                  </a:cubicBezTo>
                  <a:cubicBezTo>
                    <a:pt x="21757" y="3274369"/>
                    <a:pt x="0" y="2637890"/>
                    <a:pt x="22145" y="2048939"/>
                  </a:cubicBezTo>
                  <a:cubicBezTo>
                    <a:pt x="10414" y="1989470"/>
                    <a:pt x="41653" y="2021616"/>
                    <a:pt x="162838" y="1931149"/>
                  </a:cubicBezTo>
                  <a:cubicBezTo>
                    <a:pt x="156895" y="1932297"/>
                    <a:pt x="235317" y="1916913"/>
                    <a:pt x="304437" y="1742180"/>
                  </a:cubicBezTo>
                  <a:cubicBezTo>
                    <a:pt x="400041" y="1726107"/>
                    <a:pt x="526007" y="1664113"/>
                    <a:pt x="611534" y="1585127"/>
                  </a:cubicBezTo>
                  <a:cubicBezTo>
                    <a:pt x="811787" y="1454019"/>
                    <a:pt x="1167980" y="1556884"/>
                    <a:pt x="1733210" y="1370211"/>
                  </a:cubicBezTo>
                  <a:cubicBezTo>
                    <a:pt x="1844189" y="1316023"/>
                    <a:pt x="2017569" y="1262065"/>
                    <a:pt x="2172992" y="1182161"/>
                  </a:cubicBezTo>
                  <a:cubicBezTo>
                    <a:pt x="2221052" y="1234053"/>
                    <a:pt x="2270922" y="875861"/>
                    <a:pt x="2493655" y="992732"/>
                  </a:cubicBezTo>
                  <a:cubicBezTo>
                    <a:pt x="2619233" y="830627"/>
                    <a:pt x="2883179" y="774143"/>
                    <a:pt x="3005657" y="668982"/>
                  </a:cubicBezTo>
                  <a:cubicBezTo>
                    <a:pt x="3122837" y="774373"/>
                    <a:pt x="3290403" y="650383"/>
                    <a:pt x="3423217" y="648087"/>
                  </a:cubicBezTo>
                  <a:cubicBezTo>
                    <a:pt x="3654993" y="639132"/>
                    <a:pt x="3336785" y="505729"/>
                    <a:pt x="4009118" y="445800"/>
                  </a:cubicBezTo>
                  <a:cubicBezTo>
                    <a:pt x="4126945" y="536497"/>
                    <a:pt x="4235598" y="524327"/>
                    <a:pt x="4422415" y="454526"/>
                  </a:cubicBezTo>
                  <a:cubicBezTo>
                    <a:pt x="4568018" y="506188"/>
                    <a:pt x="4625510" y="537645"/>
                    <a:pt x="4743853" y="471058"/>
                  </a:cubicBezTo>
                  <a:cubicBezTo>
                    <a:pt x="4957026" y="373014"/>
                    <a:pt x="5168906" y="225834"/>
                    <a:pt x="5510757" y="70388"/>
                  </a:cubicBezTo>
                  <a:cubicBezTo>
                    <a:pt x="5534530" y="20103"/>
                    <a:pt x="5509078" y="103681"/>
                    <a:pt x="5762430" y="72684"/>
                  </a:cubicBezTo>
                  <a:cubicBezTo>
                    <a:pt x="5778580" y="75439"/>
                    <a:pt x="5807649" y="223079"/>
                    <a:pt x="5903771" y="117458"/>
                  </a:cubicBezTo>
                  <a:cubicBezTo>
                    <a:pt x="5949635" y="169350"/>
                    <a:pt x="6174822" y="114473"/>
                    <a:pt x="6267585" y="0"/>
                  </a:cubicBezTo>
                  <a:cubicBezTo>
                    <a:pt x="6289419" y="4260"/>
                    <a:pt x="6401561" y="91053"/>
                    <a:pt x="6422361" y="14133"/>
                  </a:cubicBezTo>
                  <a:cubicBezTo>
                    <a:pt x="6515358" y="868054"/>
                    <a:pt x="6398202" y="1748839"/>
                    <a:pt x="6461507" y="2634446"/>
                  </a:cubicBezTo>
                  <a:cubicBezTo>
                    <a:pt x="6431534" y="3320981"/>
                    <a:pt x="6453756" y="3907175"/>
                    <a:pt x="6454014" y="4663282"/>
                  </a:cubicBezTo>
                  <a:close/>
                </a:path>
              </a:pathLst>
            </a:custGeom>
            <a:blipFill>
              <a:blip r:embed="rId3"/>
              <a:stretch>
                <a:fillRect l="-7292" t="-3" r="-7290" b="-2"/>
              </a:stretch>
            </a:blipFill>
          </p:spPr>
          <p:txBody>
            <a:bodyPr/>
            <a:lstStyle/>
            <a:p>
              <a:endParaRPr lang="en-US"/>
            </a:p>
          </p:txBody>
        </p:sp>
      </p:grpSp>
      <p:sp>
        <p:nvSpPr>
          <p:cNvPr id="6" name="Freeform 6"/>
          <p:cNvSpPr/>
          <p:nvPr/>
        </p:nvSpPr>
        <p:spPr>
          <a:xfrm>
            <a:off x="1028700" y="7995387"/>
            <a:ext cx="975614" cy="966745"/>
          </a:xfrm>
          <a:custGeom>
            <a:avLst/>
            <a:gdLst/>
            <a:ahLst/>
            <a:cxnLst/>
            <a:rect l="l" t="t" r="r" b="b"/>
            <a:pathLst>
              <a:path w="975614" h="966745">
                <a:moveTo>
                  <a:pt x="0" y="0"/>
                </a:moveTo>
                <a:lnTo>
                  <a:pt x="975614" y="0"/>
                </a:lnTo>
                <a:lnTo>
                  <a:pt x="975614" y="966745"/>
                </a:lnTo>
                <a:lnTo>
                  <a:pt x="0" y="9667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TextBox 7"/>
          <p:cNvSpPr txBox="1"/>
          <p:nvPr/>
        </p:nvSpPr>
        <p:spPr>
          <a:xfrm>
            <a:off x="2004314" y="7807247"/>
            <a:ext cx="3500409" cy="1285875"/>
          </a:xfrm>
          <a:prstGeom prst="rect">
            <a:avLst/>
          </a:prstGeom>
        </p:spPr>
        <p:txBody>
          <a:bodyPr lIns="0" tIns="0" rIns="0" bIns="0" rtlCol="0" anchor="t">
            <a:spAutoFit/>
          </a:bodyPr>
          <a:lstStyle/>
          <a:p>
            <a:pPr marL="582932" lvl="1" indent="-291466" algn="l">
              <a:lnSpc>
                <a:spcPts val="3240"/>
              </a:lnSpc>
              <a:buFont typeface="Arial"/>
              <a:buChar char="•"/>
            </a:pPr>
            <a:r>
              <a:rPr lang="en-US" sz="2700">
                <a:solidFill>
                  <a:srgbClr val="000000"/>
                </a:solidFill>
                <a:latin typeface="Calibri (MS)"/>
                <a:ea typeface="Calibri (MS)"/>
                <a:cs typeface="Calibri (MS)"/>
                <a:sym typeface="Calibri (MS)"/>
              </a:rPr>
              <a:t>COI Filing Process</a:t>
            </a:r>
          </a:p>
          <a:p>
            <a:pPr algn="l">
              <a:lnSpc>
                <a:spcPts val="3240"/>
              </a:lnSpc>
            </a:pPr>
            <a:endParaRPr lang="en-US" sz="2700">
              <a:solidFill>
                <a:srgbClr val="000000"/>
              </a:solidFill>
              <a:latin typeface="Calibri (MS)"/>
              <a:ea typeface="Calibri (MS)"/>
              <a:cs typeface="Calibri (MS)"/>
              <a:sym typeface="Calibri (MS)"/>
            </a:endParaRPr>
          </a:p>
          <a:p>
            <a:pPr marL="582932" lvl="1" indent="-291466" algn="l">
              <a:lnSpc>
                <a:spcPts val="3240"/>
              </a:lnSpc>
              <a:buFont typeface="Arial"/>
              <a:buChar char="•"/>
            </a:pPr>
            <a:r>
              <a:rPr lang="en-US" sz="2700">
                <a:solidFill>
                  <a:srgbClr val="000000"/>
                </a:solidFill>
                <a:latin typeface="Calibri (MS)"/>
                <a:ea typeface="Calibri (MS)"/>
                <a:cs typeface="Calibri (MS)"/>
                <a:sym typeface="Calibri (MS)"/>
              </a:rPr>
              <a:t>Management Plans</a:t>
            </a:r>
          </a:p>
        </p:txBody>
      </p:sp>
      <p:sp>
        <p:nvSpPr>
          <p:cNvPr id="8" name="Freeform 8"/>
          <p:cNvSpPr/>
          <p:nvPr/>
        </p:nvSpPr>
        <p:spPr>
          <a:xfrm>
            <a:off x="1028700" y="4379101"/>
            <a:ext cx="975614" cy="966745"/>
          </a:xfrm>
          <a:custGeom>
            <a:avLst/>
            <a:gdLst/>
            <a:ahLst/>
            <a:cxnLst/>
            <a:rect l="l" t="t" r="r" b="b"/>
            <a:pathLst>
              <a:path w="975614" h="966745">
                <a:moveTo>
                  <a:pt x="0" y="0"/>
                </a:moveTo>
                <a:lnTo>
                  <a:pt x="975614" y="0"/>
                </a:lnTo>
                <a:lnTo>
                  <a:pt x="975614" y="966745"/>
                </a:lnTo>
                <a:lnTo>
                  <a:pt x="0" y="9667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7456834" y="7807247"/>
            <a:ext cx="2400580" cy="1285875"/>
          </a:xfrm>
          <a:prstGeom prst="rect">
            <a:avLst/>
          </a:prstGeom>
        </p:spPr>
        <p:txBody>
          <a:bodyPr lIns="0" tIns="0" rIns="0" bIns="0" rtlCol="0" anchor="t">
            <a:spAutoFit/>
          </a:bodyPr>
          <a:lstStyle/>
          <a:p>
            <a:pPr marL="488634" lvl="1" indent="-244317" algn="l">
              <a:lnSpc>
                <a:spcPts val="3240"/>
              </a:lnSpc>
              <a:buFont typeface="Arial"/>
              <a:buChar char="•"/>
            </a:pPr>
            <a:r>
              <a:rPr lang="en-US" sz="2700">
                <a:solidFill>
                  <a:srgbClr val="000000"/>
                </a:solidFill>
                <a:latin typeface="Calibri (MS)"/>
                <a:ea typeface="Calibri (MS)"/>
                <a:cs typeface="Calibri (MS)"/>
                <a:sym typeface="Calibri (MS)"/>
              </a:rPr>
              <a:t>SBIRs/STTRs</a:t>
            </a:r>
          </a:p>
          <a:p>
            <a:pPr algn="l">
              <a:lnSpc>
                <a:spcPts val="3240"/>
              </a:lnSpc>
            </a:pPr>
            <a:endParaRPr lang="en-US" sz="2700">
              <a:solidFill>
                <a:srgbClr val="000000"/>
              </a:solidFill>
              <a:latin typeface="Calibri (MS)"/>
              <a:ea typeface="Calibri (MS)"/>
              <a:cs typeface="Calibri (MS)"/>
              <a:sym typeface="Calibri (MS)"/>
            </a:endParaRPr>
          </a:p>
          <a:p>
            <a:pPr marL="488634" lvl="1" indent="-244317" algn="l">
              <a:lnSpc>
                <a:spcPts val="3240"/>
              </a:lnSpc>
              <a:buFont typeface="Arial"/>
              <a:buChar char="•"/>
            </a:pPr>
            <a:r>
              <a:rPr lang="en-US" sz="2700">
                <a:solidFill>
                  <a:srgbClr val="000000"/>
                </a:solidFill>
                <a:latin typeface="Calibri (MS)"/>
                <a:ea typeface="Calibri (MS)"/>
                <a:cs typeface="Calibri (MS)"/>
                <a:sym typeface="Calibri (MS)"/>
              </a:rPr>
              <a:t>Q&amp;A</a:t>
            </a:r>
          </a:p>
        </p:txBody>
      </p:sp>
      <p:sp>
        <p:nvSpPr>
          <p:cNvPr id="10" name="Freeform 10"/>
          <p:cNvSpPr/>
          <p:nvPr/>
        </p:nvSpPr>
        <p:spPr>
          <a:xfrm>
            <a:off x="6481220" y="7995387"/>
            <a:ext cx="975614" cy="966745"/>
          </a:xfrm>
          <a:custGeom>
            <a:avLst/>
            <a:gdLst/>
            <a:ahLst/>
            <a:cxnLst/>
            <a:rect l="l" t="t" r="r" b="b"/>
            <a:pathLst>
              <a:path w="975614" h="966745">
                <a:moveTo>
                  <a:pt x="0" y="0"/>
                </a:moveTo>
                <a:lnTo>
                  <a:pt x="975614" y="0"/>
                </a:lnTo>
                <a:lnTo>
                  <a:pt x="975614" y="966745"/>
                </a:lnTo>
                <a:lnTo>
                  <a:pt x="0" y="9667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1" name="TextBox 11"/>
          <p:cNvSpPr txBox="1"/>
          <p:nvPr/>
        </p:nvSpPr>
        <p:spPr>
          <a:xfrm>
            <a:off x="2004314" y="2886989"/>
            <a:ext cx="7403584" cy="3846195"/>
          </a:xfrm>
          <a:prstGeom prst="rect">
            <a:avLst/>
          </a:prstGeom>
        </p:spPr>
        <p:txBody>
          <a:bodyPr lIns="0" tIns="0" rIns="0" bIns="0" rtlCol="0" anchor="t">
            <a:spAutoFit/>
          </a:bodyPr>
          <a:lstStyle/>
          <a:p>
            <a:pPr marL="582928" lvl="1" indent="-291464" algn="l">
              <a:lnSpc>
                <a:spcPts val="3779"/>
              </a:lnSpc>
              <a:buFont typeface="Arial"/>
              <a:buChar char="•"/>
            </a:pPr>
            <a:r>
              <a:rPr lang="en-US" sz="2699">
                <a:solidFill>
                  <a:srgbClr val="000000"/>
                </a:solidFill>
                <a:latin typeface="Calibri (MS)"/>
                <a:ea typeface="Calibri (MS)"/>
                <a:cs typeface="Calibri (MS)"/>
                <a:sym typeface="Calibri (MS)"/>
              </a:rPr>
              <a:t>What is the goal of the Conflict of Interest Program</a:t>
            </a:r>
          </a:p>
          <a:p>
            <a:pPr algn="l">
              <a:lnSpc>
                <a:spcPts val="3779"/>
              </a:lnSpc>
            </a:pPr>
            <a:endParaRPr lang="en-US" sz="2699">
              <a:solidFill>
                <a:srgbClr val="000000"/>
              </a:solidFill>
              <a:latin typeface="Calibri (MS)"/>
              <a:ea typeface="Calibri (MS)"/>
              <a:cs typeface="Calibri (MS)"/>
              <a:sym typeface="Calibri (MS)"/>
            </a:endParaRPr>
          </a:p>
          <a:p>
            <a:pPr marL="582928" lvl="1" indent="-291464" algn="l">
              <a:lnSpc>
                <a:spcPts val="3779"/>
              </a:lnSpc>
              <a:buFont typeface="Arial"/>
              <a:buChar char="•"/>
            </a:pPr>
            <a:r>
              <a:rPr lang="en-US" sz="2699">
                <a:solidFill>
                  <a:srgbClr val="000000"/>
                </a:solidFill>
                <a:latin typeface="Calibri (MS)"/>
                <a:ea typeface="Calibri (MS)"/>
                <a:cs typeface="Calibri (MS)"/>
                <a:sym typeface="Calibri (MS)"/>
              </a:rPr>
              <a:t>What is a COI? What is an SFI? What is an International Affiliation?</a:t>
            </a:r>
          </a:p>
          <a:p>
            <a:pPr algn="l">
              <a:lnSpc>
                <a:spcPts val="3779"/>
              </a:lnSpc>
            </a:pPr>
            <a:endParaRPr lang="en-US" sz="2699">
              <a:solidFill>
                <a:srgbClr val="000000"/>
              </a:solidFill>
              <a:latin typeface="Calibri (MS)"/>
              <a:ea typeface="Calibri (MS)"/>
              <a:cs typeface="Calibri (MS)"/>
              <a:sym typeface="Calibri (MS)"/>
            </a:endParaRPr>
          </a:p>
          <a:p>
            <a:pPr marL="582928" lvl="1" indent="-291464" algn="l">
              <a:lnSpc>
                <a:spcPts val="3779"/>
              </a:lnSpc>
              <a:buFont typeface="Arial"/>
              <a:buChar char="•"/>
            </a:pPr>
            <a:r>
              <a:rPr lang="en-US" sz="2699">
                <a:solidFill>
                  <a:srgbClr val="000000"/>
                </a:solidFill>
                <a:latin typeface="Calibri (MS)"/>
                <a:ea typeface="Calibri (MS)"/>
                <a:cs typeface="Calibri (MS)"/>
                <a:sym typeface="Calibri (MS)"/>
              </a:rPr>
              <a:t>Why should you care about COI &amp; International Affiliations </a:t>
            </a:r>
          </a:p>
        </p:txBody>
      </p:sp>
      <p:sp>
        <p:nvSpPr>
          <p:cNvPr id="12" name="TextBox 12"/>
          <p:cNvSpPr txBox="1"/>
          <p:nvPr/>
        </p:nvSpPr>
        <p:spPr>
          <a:xfrm>
            <a:off x="1028700" y="933450"/>
            <a:ext cx="12506176" cy="927100"/>
          </a:xfrm>
          <a:prstGeom prst="rect">
            <a:avLst/>
          </a:prstGeom>
        </p:spPr>
        <p:txBody>
          <a:bodyPr lIns="0" tIns="0" rIns="0" bIns="0" rtlCol="0" anchor="t">
            <a:spAutoFit/>
          </a:bodyPr>
          <a:lstStyle/>
          <a:p>
            <a:pPr algn="ctr">
              <a:lnSpc>
                <a:spcPts val="7699"/>
              </a:lnSpc>
            </a:pPr>
            <a:r>
              <a:rPr lang="en-US" sz="5499">
                <a:solidFill>
                  <a:srgbClr val="004A24"/>
                </a:solidFill>
                <a:latin typeface="League Spartan"/>
                <a:ea typeface="League Spartan"/>
                <a:cs typeface="League Spartan"/>
                <a:sym typeface="League Spartan"/>
              </a:rPr>
              <a:t>What are we Going to Talk About?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864846" y="0"/>
            <a:ext cx="2423154" cy="2423154"/>
            <a:chOff x="0" y="0"/>
            <a:chExt cx="3230872" cy="3230872"/>
          </a:xfrm>
        </p:grpSpPr>
        <p:sp>
          <p:nvSpPr>
            <p:cNvPr id="3" name="Freeform 3"/>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sp>
        <p:nvSpPr>
          <p:cNvPr id="4" name="Freeform 4"/>
          <p:cNvSpPr/>
          <p:nvPr/>
        </p:nvSpPr>
        <p:spPr>
          <a:xfrm>
            <a:off x="12750834" y="2874244"/>
            <a:ext cx="3644716" cy="6384056"/>
          </a:xfrm>
          <a:custGeom>
            <a:avLst/>
            <a:gdLst/>
            <a:ahLst/>
            <a:cxnLst/>
            <a:rect l="l" t="t" r="r" b="b"/>
            <a:pathLst>
              <a:path w="3644716" h="6384056">
                <a:moveTo>
                  <a:pt x="0" y="0"/>
                </a:moveTo>
                <a:lnTo>
                  <a:pt x="3644716" y="0"/>
                </a:lnTo>
                <a:lnTo>
                  <a:pt x="3644716" y="6384056"/>
                </a:lnTo>
                <a:lnTo>
                  <a:pt x="0" y="63840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1028700" y="1095375"/>
            <a:ext cx="13183075"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What is the Goal of a COI Program?</a:t>
            </a:r>
          </a:p>
        </p:txBody>
      </p:sp>
      <p:sp>
        <p:nvSpPr>
          <p:cNvPr id="6" name="TextBox 6"/>
          <p:cNvSpPr txBox="1"/>
          <p:nvPr/>
        </p:nvSpPr>
        <p:spPr>
          <a:xfrm>
            <a:off x="1028700" y="2508885"/>
            <a:ext cx="11049845" cy="6749415"/>
          </a:xfrm>
          <a:prstGeom prst="rect">
            <a:avLst/>
          </a:prstGeom>
        </p:spPr>
        <p:txBody>
          <a:bodyPr lIns="0" tIns="0" rIns="0" bIns="0" rtlCol="0" anchor="t">
            <a:spAutoFit/>
          </a:bodyPr>
          <a:lstStyle/>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Promote objectivity in research</a:t>
            </a:r>
          </a:p>
          <a:p>
            <a:pPr algn="l">
              <a:lnSpc>
                <a:spcPts val="3779"/>
              </a:lnSpc>
            </a:pPr>
            <a:endParaRPr lang="en-US" sz="3499">
              <a:solidFill>
                <a:srgbClr val="000000"/>
              </a:solidFill>
              <a:latin typeface="Calibri (MS)"/>
              <a:ea typeface="Calibri (MS)"/>
              <a:cs typeface="Calibri (MS)"/>
              <a:sym typeface="Calibri (MS)"/>
            </a:endParaRPr>
          </a:p>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Support faculty entrepreneurship, support industry engagement</a:t>
            </a:r>
          </a:p>
          <a:p>
            <a:pPr algn="l">
              <a:lnSpc>
                <a:spcPts val="3779"/>
              </a:lnSpc>
            </a:pPr>
            <a:endParaRPr lang="en-US" sz="3499">
              <a:solidFill>
                <a:srgbClr val="000000"/>
              </a:solidFill>
              <a:latin typeface="Calibri (MS)"/>
              <a:ea typeface="Calibri (MS)"/>
              <a:cs typeface="Calibri (MS)"/>
              <a:sym typeface="Calibri (MS)"/>
            </a:endParaRPr>
          </a:p>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Meet sponsor, public, regulatory, and legal requirements</a:t>
            </a:r>
          </a:p>
          <a:p>
            <a:pPr algn="l">
              <a:lnSpc>
                <a:spcPts val="3779"/>
              </a:lnSpc>
            </a:pPr>
            <a:endParaRPr lang="en-US" sz="3499">
              <a:solidFill>
                <a:srgbClr val="000000"/>
              </a:solidFill>
              <a:latin typeface="Calibri (MS)"/>
              <a:ea typeface="Calibri (MS)"/>
              <a:cs typeface="Calibri (MS)"/>
              <a:sym typeface="Calibri (MS)"/>
            </a:endParaRPr>
          </a:p>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Preserve research integrity</a:t>
            </a:r>
          </a:p>
          <a:p>
            <a:pPr algn="l">
              <a:lnSpc>
                <a:spcPts val="3779"/>
              </a:lnSpc>
            </a:pPr>
            <a:endParaRPr lang="en-US" sz="3499">
              <a:solidFill>
                <a:srgbClr val="000000"/>
              </a:solidFill>
              <a:latin typeface="Calibri (MS)"/>
              <a:ea typeface="Calibri (MS)"/>
              <a:cs typeface="Calibri (MS)"/>
              <a:sym typeface="Calibri (MS)"/>
            </a:endParaRPr>
          </a:p>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Protect academic freedom</a:t>
            </a:r>
          </a:p>
          <a:p>
            <a:pPr algn="l">
              <a:lnSpc>
                <a:spcPts val="3779"/>
              </a:lnSpc>
            </a:pPr>
            <a:endParaRPr lang="en-US" sz="3499">
              <a:solidFill>
                <a:srgbClr val="000000"/>
              </a:solidFill>
              <a:latin typeface="Calibri (MS)"/>
              <a:ea typeface="Calibri (MS)"/>
              <a:cs typeface="Calibri (MS)"/>
              <a:sym typeface="Calibri (MS)"/>
            </a:endParaRPr>
          </a:p>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Protect human participants</a:t>
            </a:r>
          </a:p>
          <a:p>
            <a:pPr algn="l">
              <a:lnSpc>
                <a:spcPts val="3779"/>
              </a:lnSpc>
            </a:pPr>
            <a:endParaRPr lang="en-US" sz="3499">
              <a:solidFill>
                <a:srgbClr val="000000"/>
              </a:solidFill>
              <a:latin typeface="Calibri (MS)"/>
              <a:ea typeface="Calibri (MS)"/>
              <a:cs typeface="Calibri (MS)"/>
              <a:sym typeface="Calibri (MS)"/>
            </a:endParaRPr>
          </a:p>
          <a:p>
            <a:pPr marL="633409" lvl="1" indent="-316704" algn="l">
              <a:lnSpc>
                <a:spcPts val="3779"/>
              </a:lnSpc>
              <a:buFont typeface="Arial"/>
              <a:buChar char="•"/>
            </a:pPr>
            <a:r>
              <a:rPr lang="en-US" sz="3499">
                <a:solidFill>
                  <a:srgbClr val="000000"/>
                </a:solidFill>
                <a:latin typeface="Calibri (MS)"/>
                <a:ea typeface="Calibri (MS)"/>
                <a:cs typeface="Calibri (MS)"/>
                <a:sym typeface="Calibri (MS)"/>
              </a:rPr>
              <a:t>Protect interests of students and staff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12102775"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What is a Conflict of Interest?</a:t>
            </a:r>
          </a:p>
        </p:txBody>
      </p:sp>
      <p:sp>
        <p:nvSpPr>
          <p:cNvPr id="3" name="TextBox 3"/>
          <p:cNvSpPr txBox="1"/>
          <p:nvPr/>
        </p:nvSpPr>
        <p:spPr>
          <a:xfrm>
            <a:off x="1028700" y="2574798"/>
            <a:ext cx="14952822" cy="5245608"/>
          </a:xfrm>
          <a:prstGeom prst="rect">
            <a:avLst/>
          </a:prstGeom>
        </p:spPr>
        <p:txBody>
          <a:bodyPr lIns="0" tIns="0" rIns="0" bIns="0" rtlCol="0" anchor="t">
            <a:spAutoFit/>
          </a:bodyPr>
          <a:lstStyle/>
          <a:p>
            <a:pPr algn="l">
              <a:lnSpc>
                <a:spcPts val="4535"/>
              </a:lnSpc>
            </a:pPr>
            <a:r>
              <a:rPr lang="en-US" sz="4199">
                <a:solidFill>
                  <a:srgbClr val="000000"/>
                </a:solidFill>
                <a:latin typeface="Calibri (MS)"/>
                <a:ea typeface="Calibri (MS)"/>
                <a:cs typeface="Calibri (MS)"/>
                <a:sym typeface="Calibri (MS)"/>
              </a:rPr>
              <a:t>A financial conflict of interest related to research exists when a financial interest – or other opportunity for personal financial gain – is likely to compromise or influence—or </a:t>
            </a:r>
            <a:r>
              <a:rPr lang="en-US" sz="4199" i="1">
                <a:solidFill>
                  <a:srgbClr val="000000"/>
                </a:solidFill>
                <a:latin typeface="Calibri (MS) Italics"/>
                <a:ea typeface="Calibri (MS) Italics"/>
                <a:cs typeface="Calibri (MS) Italics"/>
                <a:sym typeface="Calibri (MS) Italics"/>
              </a:rPr>
              <a:t>appear</a:t>
            </a:r>
            <a:r>
              <a:rPr lang="en-US" sz="4199">
                <a:solidFill>
                  <a:srgbClr val="000000"/>
                </a:solidFill>
                <a:latin typeface="Calibri (MS)"/>
                <a:ea typeface="Calibri (MS)"/>
                <a:cs typeface="Calibri (MS)"/>
                <a:sym typeface="Calibri (MS)"/>
              </a:rPr>
              <a:t> to compromise or influence—the objective design, conduct, reporting, or direct administration of research. </a:t>
            </a:r>
          </a:p>
          <a:p>
            <a:pPr algn="l">
              <a:lnSpc>
                <a:spcPts val="4535"/>
              </a:lnSpc>
            </a:pPr>
            <a:endParaRPr lang="en-US" sz="4199">
              <a:solidFill>
                <a:srgbClr val="000000"/>
              </a:solidFill>
              <a:latin typeface="Calibri (MS)"/>
              <a:ea typeface="Calibri (MS)"/>
              <a:cs typeface="Calibri (MS)"/>
              <a:sym typeface="Calibri (MS)"/>
            </a:endParaRPr>
          </a:p>
          <a:p>
            <a:pPr marL="906778" lvl="1" indent="-453389" algn="just">
              <a:lnSpc>
                <a:spcPts val="4535"/>
              </a:lnSpc>
              <a:buFont typeface="Arial"/>
              <a:buChar char="•"/>
            </a:pPr>
            <a:r>
              <a:rPr lang="en-US" sz="4199" i="1">
                <a:solidFill>
                  <a:srgbClr val="000000"/>
                </a:solidFill>
                <a:latin typeface="Calibri (MS) Italics"/>
                <a:ea typeface="Calibri (MS) Italics"/>
                <a:cs typeface="Calibri (MS) Italics"/>
                <a:sym typeface="Calibri (MS) Italics"/>
              </a:rPr>
              <a:t>Conflicts are a set of intersecting relationships; they are not inherently bad, but they must be properly managed to protect the integrity of UNT research.</a:t>
            </a:r>
          </a:p>
        </p:txBody>
      </p:sp>
      <p:sp>
        <p:nvSpPr>
          <p:cNvPr id="4" name="Freeform 4"/>
          <p:cNvSpPr/>
          <p:nvPr/>
        </p:nvSpPr>
        <p:spPr>
          <a:xfrm>
            <a:off x="9879122" y="7442922"/>
            <a:ext cx="4204955" cy="2844078"/>
          </a:xfrm>
          <a:custGeom>
            <a:avLst/>
            <a:gdLst/>
            <a:ahLst/>
            <a:cxnLst/>
            <a:rect l="l" t="t" r="r" b="b"/>
            <a:pathLst>
              <a:path w="4204955" h="2844078">
                <a:moveTo>
                  <a:pt x="0" y="0"/>
                </a:moveTo>
                <a:lnTo>
                  <a:pt x="4204955" y="0"/>
                </a:lnTo>
                <a:lnTo>
                  <a:pt x="4204955" y="2844078"/>
                </a:lnTo>
                <a:lnTo>
                  <a:pt x="0" y="284407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5" name="Group 5"/>
          <p:cNvGrpSpPr/>
          <p:nvPr/>
        </p:nvGrpSpPr>
        <p:grpSpPr>
          <a:xfrm>
            <a:off x="15864846" y="0"/>
            <a:ext cx="2423154" cy="2423154"/>
            <a:chOff x="0" y="0"/>
            <a:chExt cx="3230872" cy="3230872"/>
          </a:xfrm>
        </p:grpSpPr>
        <p:sp>
          <p:nvSpPr>
            <p:cNvPr id="6" name="Freeform 6"/>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4"/>
              <a:stretch>
                <a:fillRect/>
              </a:stretch>
            </a:blipFill>
          </p:spPr>
          <p:txBody>
            <a:bodyPr/>
            <a:lstStyle/>
            <a:p>
              <a:endParaRPr lang="en-US"/>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224877"/>
            <a:ext cx="11397623" cy="4898136"/>
          </a:xfrm>
          <a:prstGeom prst="rect">
            <a:avLst/>
          </a:prstGeom>
        </p:spPr>
        <p:txBody>
          <a:bodyPr lIns="0" tIns="0" rIns="0" bIns="0" rtlCol="0" anchor="t">
            <a:spAutoFit/>
          </a:bodyPr>
          <a:lstStyle/>
          <a:p>
            <a:pPr algn="l">
              <a:lnSpc>
                <a:spcPts val="4211"/>
              </a:lnSpc>
            </a:pPr>
            <a:r>
              <a:rPr lang="en-US" sz="3899">
                <a:solidFill>
                  <a:srgbClr val="000000"/>
                </a:solidFill>
                <a:latin typeface="Calibri (MS)"/>
                <a:ea typeface="Calibri (MS)"/>
                <a:cs typeface="Calibri (MS)"/>
                <a:sym typeface="Calibri (MS)"/>
              </a:rPr>
              <a:t>Examples of an SFI include</a:t>
            </a:r>
            <a:r>
              <a:rPr lang="en-US" sz="3899" i="1">
                <a:solidFill>
                  <a:srgbClr val="000000"/>
                </a:solidFill>
                <a:latin typeface="Calibri (MS) Italics"/>
                <a:ea typeface="Calibri (MS) Italics"/>
                <a:cs typeface="Calibri (MS) Italics"/>
                <a:sym typeface="Calibri (MS) Italics"/>
              </a:rPr>
              <a:t>:</a:t>
            </a:r>
          </a:p>
          <a:p>
            <a:pPr algn="l">
              <a:lnSpc>
                <a:spcPts val="4211"/>
              </a:lnSpc>
            </a:pPr>
            <a:endParaRPr lang="en-US" sz="3899" i="1">
              <a:solidFill>
                <a:srgbClr val="000000"/>
              </a:solidFill>
              <a:latin typeface="Calibri (MS) Italics"/>
              <a:ea typeface="Calibri (MS) Italics"/>
              <a:cs typeface="Calibri (MS) Italics"/>
              <a:sym typeface="Calibri (MS) Italics"/>
            </a:endParaRPr>
          </a:p>
          <a:p>
            <a:pPr marL="705801" lvl="1" indent="-352901" algn="l">
              <a:lnSpc>
                <a:spcPts val="4211"/>
              </a:lnSpc>
              <a:buFont typeface="Arial"/>
              <a:buChar char="•"/>
            </a:pPr>
            <a:r>
              <a:rPr lang="en-US" sz="3899">
                <a:solidFill>
                  <a:srgbClr val="000000"/>
                </a:solidFill>
                <a:latin typeface="Calibri (MS)"/>
                <a:ea typeface="Calibri (MS)"/>
                <a:cs typeface="Calibri (MS)"/>
                <a:sym typeface="Calibri (MS)"/>
              </a:rPr>
              <a:t>Salary/Consulting Fee</a:t>
            </a:r>
          </a:p>
          <a:p>
            <a:pPr marL="705801" lvl="1" indent="-352901" algn="l">
              <a:lnSpc>
                <a:spcPts val="4211"/>
              </a:lnSpc>
              <a:buFont typeface="Arial"/>
              <a:buChar char="•"/>
            </a:pPr>
            <a:r>
              <a:rPr lang="en-US" sz="3899">
                <a:solidFill>
                  <a:srgbClr val="000000"/>
                </a:solidFill>
                <a:latin typeface="Calibri (MS)"/>
                <a:ea typeface="Calibri (MS)"/>
                <a:cs typeface="Calibri (MS)"/>
                <a:sym typeface="Calibri (MS)"/>
              </a:rPr>
              <a:t>Equity: stock, stock options, ownership</a:t>
            </a:r>
          </a:p>
          <a:p>
            <a:pPr marL="705801" lvl="1" indent="-352901" algn="l">
              <a:lnSpc>
                <a:spcPts val="4211"/>
              </a:lnSpc>
              <a:buFont typeface="Arial"/>
              <a:buChar char="•"/>
            </a:pPr>
            <a:r>
              <a:rPr lang="en-US" sz="3899">
                <a:solidFill>
                  <a:srgbClr val="000000"/>
                </a:solidFill>
                <a:latin typeface="Calibri (MS)"/>
                <a:ea typeface="Calibri (MS)"/>
                <a:cs typeface="Calibri (MS)"/>
                <a:sym typeface="Calibri (MS)"/>
              </a:rPr>
              <a:t>Income from Intellectual Property</a:t>
            </a:r>
          </a:p>
          <a:p>
            <a:pPr marL="705801" lvl="1" indent="-352901" algn="l">
              <a:lnSpc>
                <a:spcPts val="4211"/>
              </a:lnSpc>
              <a:buFont typeface="Arial"/>
              <a:buChar char="•"/>
            </a:pPr>
            <a:r>
              <a:rPr lang="en-US" sz="3899">
                <a:solidFill>
                  <a:srgbClr val="000000"/>
                </a:solidFill>
                <a:latin typeface="Calibri (MS)"/>
                <a:ea typeface="Calibri (MS)"/>
                <a:cs typeface="Calibri (MS)"/>
                <a:sym typeface="Calibri (MS)"/>
              </a:rPr>
              <a:t>Travel sponsored by outside agency</a:t>
            </a:r>
          </a:p>
          <a:p>
            <a:pPr marL="705801" lvl="1" indent="-352901" algn="l">
              <a:lnSpc>
                <a:spcPts val="4211"/>
              </a:lnSpc>
            </a:pPr>
            <a:endParaRPr lang="en-US" sz="3899">
              <a:solidFill>
                <a:srgbClr val="000000"/>
              </a:solidFill>
              <a:latin typeface="Calibri (MS)"/>
              <a:ea typeface="Calibri (MS)"/>
              <a:cs typeface="Calibri (MS)"/>
              <a:sym typeface="Calibri (MS)"/>
            </a:endParaRPr>
          </a:p>
          <a:p>
            <a:pPr algn="l">
              <a:lnSpc>
                <a:spcPts val="4211"/>
              </a:lnSpc>
            </a:pPr>
            <a:r>
              <a:rPr lang="en-US" sz="3899">
                <a:solidFill>
                  <a:srgbClr val="000000"/>
                </a:solidFill>
                <a:latin typeface="Calibri (MS)"/>
                <a:ea typeface="Calibri (MS)"/>
                <a:cs typeface="Calibri (MS)"/>
                <a:sym typeface="Calibri (MS)"/>
              </a:rPr>
              <a:t>Report anything earned by the investigator, spouse, or dependent children.</a:t>
            </a:r>
          </a:p>
        </p:txBody>
      </p:sp>
      <p:sp>
        <p:nvSpPr>
          <p:cNvPr id="3" name="TextBox 3"/>
          <p:cNvSpPr txBox="1"/>
          <p:nvPr/>
        </p:nvSpPr>
        <p:spPr>
          <a:xfrm>
            <a:off x="13415240" y="10058400"/>
            <a:ext cx="4225043" cy="228600"/>
          </a:xfrm>
          <a:prstGeom prst="rect">
            <a:avLst/>
          </a:prstGeom>
        </p:spPr>
        <p:txBody>
          <a:bodyPr lIns="0" tIns="0" rIns="0" bIns="0" rtlCol="0" anchor="t">
            <a:spAutoFit/>
          </a:bodyPr>
          <a:lstStyle/>
          <a:p>
            <a:pPr algn="l">
              <a:lnSpc>
                <a:spcPts val="1620"/>
              </a:lnSpc>
            </a:pPr>
            <a:r>
              <a:rPr lang="en-US" sz="1350" u="sng">
                <a:solidFill>
                  <a:srgbClr val="0563C1"/>
                </a:solidFill>
                <a:latin typeface="Calibri (MS)"/>
                <a:ea typeface="Calibri (MS)"/>
                <a:cs typeface="Calibri (MS)"/>
                <a:sym typeface="Calibri (MS)"/>
                <a:hlinkClick r:id="rId2" tooltip="https://www.quoteinspector.com/free-images/"/>
              </a:rPr>
              <a:t>This Photo</a:t>
            </a:r>
            <a:r>
              <a:rPr lang="en-US" sz="1350">
                <a:solidFill>
                  <a:srgbClr val="000000"/>
                </a:solidFill>
                <a:latin typeface="Calibri (MS)"/>
                <a:ea typeface="Calibri (MS)"/>
                <a:cs typeface="Calibri (MS)"/>
                <a:sym typeface="Calibri (MS)"/>
              </a:rPr>
              <a:t> by Unknown Author is licensed under </a:t>
            </a:r>
            <a:r>
              <a:rPr lang="en-US" sz="1350" u="sng">
                <a:solidFill>
                  <a:srgbClr val="0563C1"/>
                </a:solidFill>
                <a:latin typeface="Calibri (MS)"/>
                <a:ea typeface="Calibri (MS)"/>
                <a:cs typeface="Calibri (MS)"/>
                <a:sym typeface="Calibri (MS)"/>
                <a:hlinkClick r:id="rId3" tooltip="https://creativecommons.org/licenses/by-nd/3.0/"/>
              </a:rPr>
              <a:t>CC BY-ND</a:t>
            </a:r>
          </a:p>
        </p:txBody>
      </p:sp>
      <p:sp>
        <p:nvSpPr>
          <p:cNvPr id="4" name="TextBox 4"/>
          <p:cNvSpPr txBox="1"/>
          <p:nvPr/>
        </p:nvSpPr>
        <p:spPr>
          <a:xfrm>
            <a:off x="1028700" y="1085850"/>
            <a:ext cx="14125951" cy="758571"/>
          </a:xfrm>
          <a:prstGeom prst="rect">
            <a:avLst/>
          </a:prstGeom>
        </p:spPr>
        <p:txBody>
          <a:bodyPr lIns="0" tIns="0" rIns="0" bIns="0" rtlCol="0" anchor="t">
            <a:spAutoFit/>
          </a:bodyPr>
          <a:lstStyle/>
          <a:p>
            <a:pPr algn="l">
              <a:lnSpc>
                <a:spcPts val="5832"/>
              </a:lnSpc>
            </a:pPr>
            <a:r>
              <a:rPr lang="en-US" sz="5400">
                <a:solidFill>
                  <a:srgbClr val="004A24"/>
                </a:solidFill>
                <a:latin typeface="League Spartan"/>
                <a:ea typeface="League Spartan"/>
                <a:cs typeface="League Spartan"/>
                <a:sym typeface="League Spartan"/>
              </a:rPr>
              <a:t>What is a Significant Financial Interest?</a:t>
            </a:r>
          </a:p>
        </p:txBody>
      </p:sp>
      <p:grpSp>
        <p:nvGrpSpPr>
          <p:cNvPr id="5" name="Group 5"/>
          <p:cNvGrpSpPr/>
          <p:nvPr/>
        </p:nvGrpSpPr>
        <p:grpSpPr>
          <a:xfrm>
            <a:off x="12767524" y="4469756"/>
            <a:ext cx="5520476" cy="5520476"/>
            <a:chOff x="0" y="0"/>
            <a:chExt cx="7360634" cy="7360634"/>
          </a:xfrm>
        </p:grpSpPr>
        <p:grpSp>
          <p:nvGrpSpPr>
            <p:cNvPr id="6" name="Group 6"/>
            <p:cNvGrpSpPr>
              <a:grpSpLocks noChangeAspect="1"/>
            </p:cNvGrpSpPr>
            <p:nvPr/>
          </p:nvGrpSpPr>
          <p:grpSpPr>
            <a:xfrm>
              <a:off x="0" y="0"/>
              <a:ext cx="7360634" cy="7360634"/>
              <a:chOff x="0" y="0"/>
              <a:chExt cx="6350000" cy="6350000"/>
            </a:xfrm>
          </p:grpSpPr>
          <p:sp>
            <p:nvSpPr>
              <p:cNvPr id="7" name="Freeform 7" descr="A picture containing text, newspaper, alcohol, thread  Description automatically generated"/>
              <p:cNvSpPr/>
              <p:nvPr/>
            </p:nvSpPr>
            <p:spPr>
              <a:xfrm>
                <a:off x="-156812" y="-5088"/>
                <a:ext cx="6663624" cy="6360176"/>
              </a:xfrm>
              <a:custGeom>
                <a:avLst/>
                <a:gdLst/>
                <a:ahLst/>
                <a:cxnLst/>
                <a:rect l="l" t="t" r="r" b="b"/>
                <a:pathLst>
                  <a:path w="6663624" h="6360176">
                    <a:moveTo>
                      <a:pt x="3331812" y="5088"/>
                    </a:moveTo>
                    <a:lnTo>
                      <a:pt x="3331812" y="5088"/>
                    </a:lnTo>
                    <a:cubicBezTo>
                      <a:pt x="2194111" y="0"/>
                      <a:pt x="1140649" y="604036"/>
                      <a:pt x="570324" y="1588475"/>
                    </a:cubicBezTo>
                    <a:cubicBezTo>
                      <a:pt x="0" y="2572913"/>
                      <a:pt x="0" y="3787263"/>
                      <a:pt x="570324" y="4771701"/>
                    </a:cubicBezTo>
                    <a:cubicBezTo>
                      <a:pt x="1140649" y="5756140"/>
                      <a:pt x="2194111" y="6360176"/>
                      <a:pt x="3331812" y="6355088"/>
                    </a:cubicBezTo>
                    <a:cubicBezTo>
                      <a:pt x="4469513" y="6360176"/>
                      <a:pt x="5522976" y="5756140"/>
                      <a:pt x="6093300" y="4771701"/>
                    </a:cubicBezTo>
                    <a:cubicBezTo>
                      <a:pt x="6663624" y="3787263"/>
                      <a:pt x="6663624" y="2572913"/>
                      <a:pt x="6093300" y="1588475"/>
                    </a:cubicBezTo>
                    <a:cubicBezTo>
                      <a:pt x="5522976" y="604036"/>
                      <a:pt x="4469513" y="0"/>
                      <a:pt x="3331812" y="5088"/>
                    </a:cubicBezTo>
                    <a:close/>
                  </a:path>
                </a:pathLst>
              </a:custGeom>
              <a:blipFill>
                <a:blip r:embed="rId4"/>
                <a:stretch>
                  <a:fillRect l="-24665" r="-24665"/>
                </a:stretch>
              </a:blipFill>
            </p:spPr>
            <p:txBody>
              <a:bodyPr/>
              <a:lstStyle/>
              <a:p>
                <a:endParaRPr lang="en-US"/>
              </a:p>
            </p:txBody>
          </p:sp>
          <p:sp>
            <p:nvSpPr>
              <p:cNvPr id="8" name="Freeform 8"/>
              <p:cNvSpPr/>
              <p:nvPr/>
            </p:nvSpPr>
            <p:spPr>
              <a:xfrm>
                <a:off x="3175000" y="3175000"/>
                <a:ext cx="3175000" cy="3175000"/>
              </a:xfrm>
              <a:custGeom>
                <a:avLst/>
                <a:gdLst/>
                <a:ahLst/>
                <a:cxnLst/>
                <a:rect l="l" t="t" r="r" b="b"/>
                <a:pathLst>
                  <a:path w="3175000" h="3175000">
                    <a:moveTo>
                      <a:pt x="0" y="3175000"/>
                    </a:moveTo>
                    <a:cubicBezTo>
                      <a:pt x="1753870" y="3175000"/>
                      <a:pt x="3175000" y="1753870"/>
                      <a:pt x="3175000" y="0"/>
                    </a:cubicBezTo>
                    <a:lnTo>
                      <a:pt x="0" y="0"/>
                    </a:lnTo>
                    <a:lnTo>
                      <a:pt x="0" y="3175000"/>
                    </a:lnTo>
                    <a:close/>
                  </a:path>
                </a:pathLst>
              </a:custGeom>
              <a:solidFill>
                <a:srgbClr val="000000"/>
              </a:solidFill>
            </p:spPr>
            <p:txBody>
              <a:bodyPr/>
              <a:lstStyle/>
              <a:p>
                <a:endParaRPr lang="en-US"/>
              </a:p>
            </p:txBody>
          </p:sp>
        </p:grpSp>
        <p:sp>
          <p:nvSpPr>
            <p:cNvPr id="9" name="Freeform 9"/>
            <p:cNvSpPr/>
            <p:nvPr/>
          </p:nvSpPr>
          <p:spPr>
            <a:xfrm>
              <a:off x="3680317" y="3680317"/>
              <a:ext cx="2875940" cy="2875940"/>
            </a:xfrm>
            <a:custGeom>
              <a:avLst/>
              <a:gdLst/>
              <a:ahLst/>
              <a:cxnLst/>
              <a:rect l="l" t="t" r="r" b="b"/>
              <a:pathLst>
                <a:path w="2875940" h="2875940">
                  <a:moveTo>
                    <a:pt x="0" y="0"/>
                  </a:moveTo>
                  <a:lnTo>
                    <a:pt x="2875940" y="0"/>
                  </a:lnTo>
                  <a:lnTo>
                    <a:pt x="2875940" y="2875940"/>
                  </a:lnTo>
                  <a:lnTo>
                    <a:pt x="0" y="287594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pic>
        <p:nvPicPr>
          <p:cNvPr id="10" name="Picture 10"/>
          <p:cNvPicPr>
            <a:picLocks noChangeAspect="1"/>
          </p:cNvPicPr>
          <p:nvPr/>
        </p:nvPicPr>
        <p:blipFill>
          <a:blip r:embed="rId7"/>
          <a:stretch>
            <a:fillRect/>
          </a:stretch>
        </p:blipFill>
        <p:spPr>
          <a:xfrm>
            <a:off x="1169738" y="7179625"/>
            <a:ext cx="2267646" cy="2267646"/>
          </a:xfrm>
          <a:prstGeom prst="rect">
            <a:avLst/>
          </a:prstGeom>
        </p:spPr>
      </p:pic>
      <p:sp>
        <p:nvSpPr>
          <p:cNvPr id="11" name="TextBox 11"/>
          <p:cNvSpPr txBox="1"/>
          <p:nvPr/>
        </p:nvSpPr>
        <p:spPr>
          <a:xfrm>
            <a:off x="1028700" y="9172575"/>
            <a:ext cx="2549723" cy="443865"/>
          </a:xfrm>
          <a:prstGeom prst="rect">
            <a:avLst/>
          </a:prstGeom>
        </p:spPr>
        <p:txBody>
          <a:bodyPr lIns="0" tIns="0" rIns="0" bIns="0" rtlCol="0" anchor="t">
            <a:spAutoFit/>
          </a:bodyPr>
          <a:lstStyle/>
          <a:p>
            <a:pPr algn="ctr">
              <a:lnSpc>
                <a:spcPts val="3359"/>
              </a:lnSpc>
            </a:pPr>
            <a:r>
              <a:rPr lang="en-US" sz="2400" b="1">
                <a:solidFill>
                  <a:srgbClr val="000000"/>
                </a:solidFill>
                <a:latin typeface="Calibri (MS) Bold"/>
                <a:ea typeface="Calibri (MS) Bold"/>
                <a:cs typeface="Calibri (MS) Bold"/>
                <a:sym typeface="Calibri (MS) Bold"/>
              </a:rPr>
              <a:t>Scan to Learn More!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996935"/>
            <a:ext cx="12567253" cy="5760720"/>
          </a:xfrm>
          <a:prstGeom prst="rect">
            <a:avLst/>
          </a:prstGeom>
        </p:spPr>
        <p:txBody>
          <a:bodyPr lIns="0" tIns="0" rIns="0" bIns="0" rtlCol="0" anchor="t">
            <a:spAutoFit/>
          </a:bodyPr>
          <a:lstStyle/>
          <a:p>
            <a:pPr algn="l">
              <a:lnSpc>
                <a:spcPts val="3239"/>
              </a:lnSpc>
            </a:pPr>
            <a:r>
              <a:rPr lang="en-US" sz="2999">
                <a:solidFill>
                  <a:srgbClr val="000000"/>
                </a:solidFill>
                <a:latin typeface="Roboto"/>
                <a:ea typeface="Roboto"/>
                <a:cs typeface="Roboto"/>
                <a:sym typeface="Roboto"/>
              </a:rPr>
              <a:t>Examples of non-SFI include</a:t>
            </a:r>
            <a:r>
              <a:rPr lang="en-US" sz="2999" i="1">
                <a:solidFill>
                  <a:srgbClr val="000000"/>
                </a:solidFill>
                <a:latin typeface="Roboto Italics"/>
                <a:ea typeface="Roboto Italics"/>
                <a:cs typeface="Roboto Italics"/>
                <a:sym typeface="Roboto Italics"/>
              </a:rPr>
              <a:t>:</a:t>
            </a:r>
          </a:p>
          <a:p>
            <a:pPr algn="l">
              <a:lnSpc>
                <a:spcPts val="3239"/>
              </a:lnSpc>
            </a:pPr>
            <a:endParaRPr lang="en-US" sz="2999" i="1">
              <a:solidFill>
                <a:srgbClr val="000000"/>
              </a:solidFill>
              <a:latin typeface="Roboto Italics"/>
              <a:ea typeface="Roboto Italics"/>
              <a:cs typeface="Roboto Italics"/>
              <a:sym typeface="Roboto Italics"/>
            </a:endParaRPr>
          </a:p>
          <a:p>
            <a:pPr marL="542924" lvl="1" indent="-271462" algn="l">
              <a:lnSpc>
                <a:spcPts val="3239"/>
              </a:lnSpc>
              <a:buFont typeface="Arial"/>
              <a:buChar char="•"/>
            </a:pPr>
            <a:r>
              <a:rPr lang="en-US" sz="2999">
                <a:solidFill>
                  <a:srgbClr val="000000"/>
                </a:solidFill>
                <a:latin typeface="Roboto"/>
                <a:ea typeface="Roboto"/>
                <a:cs typeface="Roboto"/>
                <a:sym typeface="Roboto"/>
              </a:rPr>
              <a:t>UNT Salary or UNT-funded travel</a:t>
            </a:r>
          </a:p>
          <a:p>
            <a:pPr algn="l">
              <a:lnSpc>
                <a:spcPts val="3239"/>
              </a:lnSpc>
            </a:pPr>
            <a:endParaRPr lang="en-US" sz="2999">
              <a:solidFill>
                <a:srgbClr val="000000"/>
              </a:solidFill>
              <a:latin typeface="Roboto"/>
              <a:ea typeface="Roboto"/>
              <a:cs typeface="Roboto"/>
              <a:sym typeface="Roboto"/>
            </a:endParaRPr>
          </a:p>
          <a:p>
            <a:pPr marL="542924" lvl="1" indent="-271462" algn="l">
              <a:lnSpc>
                <a:spcPts val="3239"/>
              </a:lnSpc>
              <a:buFont typeface="Arial"/>
              <a:buChar char="•"/>
            </a:pPr>
            <a:r>
              <a:rPr lang="en-US" sz="2999">
                <a:solidFill>
                  <a:srgbClr val="000000"/>
                </a:solidFill>
                <a:latin typeface="Roboto"/>
                <a:ea typeface="Roboto"/>
                <a:cs typeface="Roboto"/>
                <a:sym typeface="Roboto"/>
              </a:rPr>
              <a:t>Investments like Mutual Funds or Retirement Accounts</a:t>
            </a:r>
          </a:p>
          <a:p>
            <a:pPr marL="1400171" lvl="2" indent="-466724" algn="l">
              <a:lnSpc>
                <a:spcPts val="3239"/>
              </a:lnSpc>
              <a:buFont typeface="Arial"/>
              <a:buChar char="⚬"/>
            </a:pPr>
            <a:r>
              <a:rPr lang="en-US" sz="2999">
                <a:solidFill>
                  <a:srgbClr val="000000"/>
                </a:solidFill>
                <a:latin typeface="Roboto"/>
                <a:ea typeface="Roboto"/>
                <a:cs typeface="Roboto"/>
                <a:sym typeface="Roboto"/>
              </a:rPr>
              <a:t>Investigator is not directly controlling the investment</a:t>
            </a:r>
          </a:p>
          <a:p>
            <a:pPr algn="l">
              <a:lnSpc>
                <a:spcPts val="3239"/>
              </a:lnSpc>
            </a:pPr>
            <a:endParaRPr lang="en-US" sz="2999">
              <a:solidFill>
                <a:srgbClr val="000000"/>
              </a:solidFill>
              <a:latin typeface="Roboto"/>
              <a:ea typeface="Roboto"/>
              <a:cs typeface="Roboto"/>
              <a:sym typeface="Roboto"/>
            </a:endParaRPr>
          </a:p>
          <a:p>
            <a:pPr marL="542924" lvl="1" indent="-271462" algn="l">
              <a:lnSpc>
                <a:spcPts val="3239"/>
              </a:lnSpc>
              <a:buFont typeface="Arial"/>
              <a:buChar char="•"/>
            </a:pPr>
            <a:r>
              <a:rPr lang="en-US" sz="2999">
                <a:solidFill>
                  <a:srgbClr val="000000"/>
                </a:solidFill>
                <a:latin typeface="Roboto"/>
                <a:ea typeface="Roboto"/>
                <a:cs typeface="Roboto"/>
                <a:sym typeface="Roboto"/>
              </a:rPr>
              <a:t>Income from seminars/lectures sponsored by a government agency, college/university, teaching hospital, or research institute affiliated with college/university. </a:t>
            </a:r>
          </a:p>
          <a:p>
            <a:pPr algn="l">
              <a:lnSpc>
                <a:spcPts val="3239"/>
              </a:lnSpc>
            </a:pPr>
            <a:endParaRPr lang="en-US" sz="2999">
              <a:solidFill>
                <a:srgbClr val="000000"/>
              </a:solidFill>
              <a:latin typeface="Roboto"/>
              <a:ea typeface="Roboto"/>
              <a:cs typeface="Roboto"/>
              <a:sym typeface="Roboto"/>
            </a:endParaRPr>
          </a:p>
          <a:p>
            <a:pPr marL="542924" lvl="1" indent="-271462" algn="l">
              <a:lnSpc>
                <a:spcPts val="3239"/>
              </a:lnSpc>
              <a:buFont typeface="Arial"/>
              <a:buChar char="•"/>
            </a:pPr>
            <a:r>
              <a:rPr lang="en-US" sz="2999">
                <a:solidFill>
                  <a:srgbClr val="000000"/>
                </a:solidFill>
                <a:latin typeface="Roboto"/>
                <a:ea typeface="Roboto"/>
                <a:cs typeface="Roboto"/>
                <a:sym typeface="Roboto"/>
              </a:rPr>
              <a:t>Income from advisory committee or review panel from government agency, college/university, teaching hospital, or research institute affiliated with college/university.</a:t>
            </a:r>
          </a:p>
        </p:txBody>
      </p:sp>
      <p:grpSp>
        <p:nvGrpSpPr>
          <p:cNvPr id="3" name="Group 3"/>
          <p:cNvGrpSpPr/>
          <p:nvPr/>
        </p:nvGrpSpPr>
        <p:grpSpPr>
          <a:xfrm>
            <a:off x="15864846" y="0"/>
            <a:ext cx="2423154" cy="2423154"/>
            <a:chOff x="0" y="0"/>
            <a:chExt cx="3230872" cy="3230872"/>
          </a:xfrm>
        </p:grpSpPr>
        <p:sp>
          <p:nvSpPr>
            <p:cNvPr id="4" name="Freeform 4"/>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sp>
        <p:nvSpPr>
          <p:cNvPr id="5" name="Freeform 5"/>
          <p:cNvSpPr/>
          <p:nvPr/>
        </p:nvSpPr>
        <p:spPr>
          <a:xfrm>
            <a:off x="13808545" y="3553240"/>
            <a:ext cx="3450755" cy="4629061"/>
          </a:xfrm>
          <a:custGeom>
            <a:avLst/>
            <a:gdLst/>
            <a:ahLst/>
            <a:cxnLst/>
            <a:rect l="l" t="t" r="r" b="b"/>
            <a:pathLst>
              <a:path w="3450755" h="4629061">
                <a:moveTo>
                  <a:pt x="0" y="0"/>
                </a:moveTo>
                <a:lnTo>
                  <a:pt x="3450755" y="0"/>
                </a:lnTo>
                <a:lnTo>
                  <a:pt x="3450755" y="4629061"/>
                </a:lnTo>
                <a:lnTo>
                  <a:pt x="0" y="462906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1015363" y="1095375"/>
            <a:ext cx="14123555" cy="1522095"/>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What is a NOT a Significant Financial Interest?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267136" y="2647066"/>
            <a:ext cx="7992164" cy="5899670"/>
            <a:chOff x="0" y="0"/>
            <a:chExt cx="10656218" cy="7866226"/>
          </a:xfrm>
        </p:grpSpPr>
        <p:sp>
          <p:nvSpPr>
            <p:cNvPr id="3" name="Freeform 3"/>
            <p:cNvSpPr/>
            <p:nvPr/>
          </p:nvSpPr>
          <p:spPr>
            <a:xfrm>
              <a:off x="0" y="0"/>
              <a:ext cx="10656218" cy="7866226"/>
            </a:xfrm>
            <a:custGeom>
              <a:avLst/>
              <a:gdLst/>
              <a:ahLst/>
              <a:cxnLst/>
              <a:rect l="l" t="t" r="r" b="b"/>
              <a:pathLst>
                <a:path w="10656218" h="7866226">
                  <a:moveTo>
                    <a:pt x="0" y="0"/>
                  </a:moveTo>
                  <a:lnTo>
                    <a:pt x="10656218" y="0"/>
                  </a:lnTo>
                  <a:lnTo>
                    <a:pt x="10656218" y="7866226"/>
                  </a:lnTo>
                  <a:lnTo>
                    <a:pt x="0" y="7866226"/>
                  </a:lnTo>
                  <a:lnTo>
                    <a:pt x="0" y="0"/>
                  </a:lnTo>
                  <a:close/>
                </a:path>
              </a:pathLst>
            </a:custGeom>
            <a:blipFill>
              <a:blip r:embed="rId2"/>
              <a:stretch>
                <a:fillRect/>
              </a:stretch>
            </a:blipFill>
          </p:spPr>
          <p:txBody>
            <a:bodyPr/>
            <a:lstStyle/>
            <a:p>
              <a:endParaRPr lang="en-US"/>
            </a:p>
          </p:txBody>
        </p:sp>
        <p:grpSp>
          <p:nvGrpSpPr>
            <p:cNvPr id="4" name="Group 4"/>
            <p:cNvGrpSpPr/>
            <p:nvPr/>
          </p:nvGrpSpPr>
          <p:grpSpPr>
            <a:xfrm rot="-172035">
              <a:off x="4424088" y="5146431"/>
              <a:ext cx="4739990" cy="915795"/>
              <a:chOff x="0" y="0"/>
              <a:chExt cx="9066766" cy="1751754"/>
            </a:xfrm>
          </p:grpSpPr>
          <p:sp>
            <p:nvSpPr>
              <p:cNvPr id="5" name="Freeform 5"/>
              <p:cNvSpPr/>
              <p:nvPr/>
            </p:nvSpPr>
            <p:spPr>
              <a:xfrm>
                <a:off x="0" y="0"/>
                <a:ext cx="9066784" cy="1751711"/>
              </a:xfrm>
              <a:custGeom>
                <a:avLst/>
                <a:gdLst/>
                <a:ahLst/>
                <a:cxnLst/>
                <a:rect l="l" t="t" r="r" b="b"/>
                <a:pathLst>
                  <a:path w="9066784" h="1751711">
                    <a:moveTo>
                      <a:pt x="0" y="0"/>
                    </a:moveTo>
                    <a:lnTo>
                      <a:pt x="9066784" y="0"/>
                    </a:lnTo>
                    <a:lnTo>
                      <a:pt x="9066784" y="1751711"/>
                    </a:lnTo>
                    <a:lnTo>
                      <a:pt x="0" y="1751711"/>
                    </a:lnTo>
                    <a:lnTo>
                      <a:pt x="0" y="0"/>
                    </a:lnTo>
                    <a:close/>
                  </a:path>
                </a:pathLst>
              </a:custGeom>
              <a:blipFill>
                <a:blip r:embed="rId3"/>
                <a:stretch>
                  <a:fillRect b="-2"/>
                </a:stretch>
              </a:blipFill>
            </p:spPr>
            <p:txBody>
              <a:bodyPr/>
              <a:lstStyle/>
              <a:p>
                <a:endParaRPr lang="en-US"/>
              </a:p>
            </p:txBody>
          </p:sp>
        </p:grpSp>
      </p:grpSp>
      <p:grpSp>
        <p:nvGrpSpPr>
          <p:cNvPr id="6" name="Group 6"/>
          <p:cNvGrpSpPr/>
          <p:nvPr/>
        </p:nvGrpSpPr>
        <p:grpSpPr>
          <a:xfrm>
            <a:off x="15864846" y="0"/>
            <a:ext cx="2423154" cy="2423154"/>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4"/>
              <a:stretch>
                <a:fillRect/>
              </a:stretch>
            </a:blipFill>
          </p:spPr>
          <p:txBody>
            <a:bodyPr/>
            <a:lstStyle/>
            <a:p>
              <a:endParaRPr lang="en-US"/>
            </a:p>
          </p:txBody>
        </p:sp>
      </p:grpSp>
      <p:pic>
        <p:nvPicPr>
          <p:cNvPr id="8" name="Picture 8"/>
          <p:cNvPicPr>
            <a:picLocks noChangeAspect="1"/>
          </p:cNvPicPr>
          <p:nvPr/>
        </p:nvPicPr>
        <p:blipFill>
          <a:blip r:embed="rId5"/>
          <a:stretch>
            <a:fillRect/>
          </a:stretch>
        </p:blipFill>
        <p:spPr>
          <a:xfrm>
            <a:off x="15399738" y="7414156"/>
            <a:ext cx="2527074" cy="2527074"/>
          </a:xfrm>
          <a:prstGeom prst="rect">
            <a:avLst/>
          </a:prstGeom>
        </p:spPr>
      </p:pic>
      <p:sp>
        <p:nvSpPr>
          <p:cNvPr id="9" name="TextBox 9"/>
          <p:cNvSpPr txBox="1"/>
          <p:nvPr/>
        </p:nvSpPr>
        <p:spPr>
          <a:xfrm>
            <a:off x="1028700" y="1095375"/>
            <a:ext cx="12489748"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Why should you disclose COI/IA?</a:t>
            </a:r>
          </a:p>
        </p:txBody>
      </p:sp>
      <p:sp>
        <p:nvSpPr>
          <p:cNvPr id="10" name="TextBox 10"/>
          <p:cNvSpPr txBox="1"/>
          <p:nvPr/>
        </p:nvSpPr>
        <p:spPr>
          <a:xfrm>
            <a:off x="1028700" y="2618491"/>
            <a:ext cx="7653348" cy="6627495"/>
          </a:xfrm>
          <a:prstGeom prst="rect">
            <a:avLst/>
          </a:prstGeom>
        </p:spPr>
        <p:txBody>
          <a:bodyPr lIns="0" tIns="0" rIns="0" bIns="0" rtlCol="0" anchor="t">
            <a:spAutoFit/>
          </a:bodyPr>
          <a:lstStyle/>
          <a:p>
            <a:pPr marL="542924" lvl="1" indent="-271462" algn="l">
              <a:lnSpc>
                <a:spcPts val="3239"/>
              </a:lnSpc>
              <a:buFont typeface="Arial"/>
              <a:buChar char="•"/>
            </a:pPr>
            <a:r>
              <a:rPr lang="en-US" sz="2999">
                <a:solidFill>
                  <a:srgbClr val="000000"/>
                </a:solidFill>
                <a:latin typeface="Calibri (MS)"/>
                <a:ea typeface="Calibri (MS)"/>
                <a:cs typeface="Calibri (MS)"/>
                <a:sym typeface="Calibri (MS)"/>
              </a:rPr>
              <a:t>The Public may lose trust in the University</a:t>
            </a:r>
          </a:p>
          <a:p>
            <a:pPr algn="l">
              <a:lnSpc>
                <a:spcPts val="3239"/>
              </a:lnSpc>
            </a:pPr>
            <a:endParaRPr lang="en-US" sz="2999">
              <a:solidFill>
                <a:srgbClr val="000000"/>
              </a:solidFill>
              <a:latin typeface="Calibri (MS)"/>
              <a:ea typeface="Calibri (MS)"/>
              <a:cs typeface="Calibri (MS)"/>
              <a:sym typeface="Calibri (MS)"/>
            </a:endParaRPr>
          </a:p>
          <a:p>
            <a:pPr marL="542924" lvl="1" indent="-271462" algn="l">
              <a:lnSpc>
                <a:spcPts val="3239"/>
              </a:lnSpc>
              <a:buFont typeface="Arial"/>
              <a:buChar char="•"/>
            </a:pPr>
            <a:r>
              <a:rPr lang="en-US" sz="2999">
                <a:solidFill>
                  <a:srgbClr val="000000"/>
                </a:solidFill>
                <a:latin typeface="Calibri (MS)"/>
                <a:ea typeface="Calibri (MS)"/>
                <a:cs typeface="Calibri (MS)"/>
                <a:sym typeface="Calibri (MS)"/>
              </a:rPr>
              <a:t>Loss of investigator/faculty member credibility in the academic community</a:t>
            </a:r>
          </a:p>
          <a:p>
            <a:pPr algn="l">
              <a:lnSpc>
                <a:spcPts val="3239"/>
              </a:lnSpc>
            </a:pPr>
            <a:endParaRPr lang="en-US" sz="2999">
              <a:solidFill>
                <a:srgbClr val="000000"/>
              </a:solidFill>
              <a:latin typeface="Calibri (MS)"/>
              <a:ea typeface="Calibri (MS)"/>
              <a:cs typeface="Calibri (MS)"/>
              <a:sym typeface="Calibri (MS)"/>
            </a:endParaRPr>
          </a:p>
          <a:p>
            <a:pPr marL="542924" lvl="1" indent="-271462" algn="l">
              <a:lnSpc>
                <a:spcPts val="3239"/>
              </a:lnSpc>
              <a:buFont typeface="Arial"/>
              <a:buChar char="•"/>
            </a:pPr>
            <a:r>
              <a:rPr lang="en-US" sz="2999">
                <a:solidFill>
                  <a:srgbClr val="000000"/>
                </a:solidFill>
                <a:latin typeface="Calibri (MS)"/>
                <a:ea typeface="Calibri (MS)"/>
                <a:cs typeface="Calibri (MS)"/>
                <a:sym typeface="Calibri (MS)"/>
              </a:rPr>
              <a:t>Protection of human subjects and integrity of research may be compromised: Protect the science!</a:t>
            </a:r>
          </a:p>
          <a:p>
            <a:pPr algn="l">
              <a:lnSpc>
                <a:spcPts val="3239"/>
              </a:lnSpc>
            </a:pPr>
            <a:endParaRPr lang="en-US" sz="2999">
              <a:solidFill>
                <a:srgbClr val="000000"/>
              </a:solidFill>
              <a:latin typeface="Calibri (MS)"/>
              <a:ea typeface="Calibri (MS)"/>
              <a:cs typeface="Calibri (MS)"/>
              <a:sym typeface="Calibri (MS)"/>
            </a:endParaRPr>
          </a:p>
          <a:p>
            <a:pPr marL="542924" lvl="1" indent="-271462" algn="l">
              <a:lnSpc>
                <a:spcPts val="3239"/>
              </a:lnSpc>
              <a:buFont typeface="Arial"/>
              <a:buChar char="•"/>
            </a:pPr>
            <a:r>
              <a:rPr lang="en-US" sz="2999">
                <a:solidFill>
                  <a:srgbClr val="000000"/>
                </a:solidFill>
                <a:latin typeface="Calibri (MS)"/>
                <a:ea typeface="Calibri (MS)"/>
                <a:cs typeface="Calibri (MS)"/>
                <a:sym typeface="Calibri (MS)"/>
              </a:rPr>
              <a:t>University may lose research funding</a:t>
            </a:r>
          </a:p>
          <a:p>
            <a:pPr marL="542924" lvl="1" indent="-271462" algn="l">
              <a:lnSpc>
                <a:spcPts val="3239"/>
              </a:lnSpc>
            </a:pPr>
            <a:endParaRPr lang="en-US" sz="2999">
              <a:solidFill>
                <a:srgbClr val="000000"/>
              </a:solidFill>
              <a:latin typeface="Calibri (MS)"/>
              <a:ea typeface="Calibri (MS)"/>
              <a:cs typeface="Calibri (MS)"/>
              <a:sym typeface="Calibri (MS)"/>
            </a:endParaRPr>
          </a:p>
          <a:p>
            <a:pPr marL="542924" lvl="1" indent="-271462"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i="1">
                <a:solidFill>
                  <a:srgbClr val="000000"/>
                </a:solidFill>
                <a:latin typeface="Calibri (MS) Italics"/>
                <a:ea typeface="Calibri (MS) Italics"/>
                <a:cs typeface="Calibri (MS) Italics"/>
                <a:sym typeface="Calibri (MS) Italics"/>
              </a:rPr>
              <a:t>May 2024: The Cleveland Clinic settled for $7.6 million for allegations of violating the False Claims Act after a researcher failed to disclose international funding to the NIH</a:t>
            </a:r>
          </a:p>
        </p:txBody>
      </p:sp>
      <p:sp>
        <p:nvSpPr>
          <p:cNvPr id="11" name="TextBox 11"/>
          <p:cNvSpPr txBox="1"/>
          <p:nvPr/>
        </p:nvSpPr>
        <p:spPr>
          <a:xfrm>
            <a:off x="15420114" y="9644916"/>
            <a:ext cx="2486323" cy="443865"/>
          </a:xfrm>
          <a:prstGeom prst="rect">
            <a:avLst/>
          </a:prstGeom>
        </p:spPr>
        <p:txBody>
          <a:bodyPr lIns="0" tIns="0" rIns="0" bIns="0" rtlCol="0" anchor="t">
            <a:spAutoFit/>
          </a:bodyPr>
          <a:lstStyle/>
          <a:p>
            <a:pPr algn="ctr">
              <a:lnSpc>
                <a:spcPts val="3359"/>
              </a:lnSpc>
            </a:pPr>
            <a:r>
              <a:rPr lang="en-US" sz="2400" b="1">
                <a:solidFill>
                  <a:srgbClr val="000000"/>
                </a:solidFill>
                <a:latin typeface="Calibri (MS) Bold"/>
                <a:ea typeface="Calibri (MS) Bold"/>
                <a:cs typeface="Calibri (MS) Bold"/>
                <a:sym typeface="Calibri (MS) Bold"/>
              </a:rPr>
              <a:t>Submit a Disclosure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990725"/>
            <a:ext cx="14628328" cy="7670673"/>
          </a:xfrm>
          <a:prstGeom prst="rect">
            <a:avLst/>
          </a:prstGeom>
        </p:spPr>
        <p:txBody>
          <a:bodyPr lIns="0" tIns="0" rIns="0" bIns="0" rtlCol="0" anchor="t">
            <a:spAutoFit/>
          </a:bodyPr>
          <a:lstStyle/>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Agency for Healthcare Research and Quality (AHRQ)</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Agency for Toxic Substances and Disease Registry (ATSDR)</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Centers for Disease Control and Prevention (CDC)</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Food and Drug Administration (FDA)</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Health Resources and Services Administration (HRSA)</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Indian Health Service (IHS)</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National Institutes of Health (NIH)</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Office of the Assistant Secretary for Health (OASH)</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Office of the Assistant Secretary for Preparedness and Response (ASPR)</a:t>
            </a:r>
          </a:p>
          <a:p>
            <a:pPr algn="l">
              <a:lnSpc>
                <a:spcPts val="2916"/>
              </a:lnSpc>
            </a:pPr>
            <a:endParaRPr lang="en-US" sz="2700" b="1">
              <a:solidFill>
                <a:srgbClr val="000000"/>
              </a:solidFill>
              <a:latin typeface="Calibri (MS) Bold"/>
              <a:ea typeface="Calibri (MS) Bold"/>
              <a:cs typeface="Calibri (MS) Bold"/>
              <a:sym typeface="Calibri (MS) Bold"/>
            </a:endParaRPr>
          </a:p>
          <a:p>
            <a:pPr marL="488635" lvl="1" indent="-244318" algn="l">
              <a:lnSpc>
                <a:spcPts val="2916"/>
              </a:lnSpc>
              <a:buFont typeface="Arial"/>
              <a:buChar char="•"/>
            </a:pPr>
            <a:r>
              <a:rPr lang="en-US" sz="2700" b="1">
                <a:solidFill>
                  <a:srgbClr val="000000"/>
                </a:solidFill>
                <a:latin typeface="Calibri (MS) Bold"/>
                <a:ea typeface="Calibri (MS) Bold"/>
                <a:cs typeface="Calibri (MS) Bold"/>
                <a:sym typeface="Calibri (MS) Bold"/>
              </a:rPr>
              <a:t>Office of Global Affairs (OG)</a:t>
            </a:r>
          </a:p>
          <a:p>
            <a:pPr algn="l">
              <a:lnSpc>
                <a:spcPts val="2916"/>
              </a:lnSpc>
            </a:pPr>
            <a:endParaRPr lang="en-US" sz="2700" b="1">
              <a:solidFill>
                <a:srgbClr val="000000"/>
              </a:solidFill>
              <a:latin typeface="Calibri (MS) Bold"/>
              <a:ea typeface="Calibri (MS) Bold"/>
              <a:cs typeface="Calibri (MS) Bold"/>
              <a:sym typeface="Calibri (MS) Bold"/>
            </a:endParaRPr>
          </a:p>
          <a:p>
            <a:pPr marL="488292" lvl="1" indent="-244146" algn="l">
              <a:lnSpc>
                <a:spcPts val="2916"/>
              </a:lnSpc>
              <a:buFont typeface="Arial"/>
              <a:buChar char="•"/>
            </a:pPr>
            <a:r>
              <a:rPr lang="en-US" sz="2700" b="1">
                <a:solidFill>
                  <a:srgbClr val="000000"/>
                </a:solidFill>
                <a:latin typeface="Calibri (MS) Bold"/>
                <a:ea typeface="Calibri (MS) Bold"/>
                <a:cs typeface="Calibri (MS) Bold"/>
                <a:sym typeface="Calibri (MS) Bold"/>
              </a:rPr>
              <a:t>Substance Abuse and Mental Health Services Administration (SAMHSA)</a:t>
            </a:r>
          </a:p>
        </p:txBody>
      </p:sp>
      <p:grpSp>
        <p:nvGrpSpPr>
          <p:cNvPr id="3" name="Group 3"/>
          <p:cNvGrpSpPr/>
          <p:nvPr/>
        </p:nvGrpSpPr>
        <p:grpSpPr>
          <a:xfrm>
            <a:off x="15864846" y="0"/>
            <a:ext cx="2423154" cy="2423154"/>
            <a:chOff x="0" y="0"/>
            <a:chExt cx="3230872" cy="3230872"/>
          </a:xfrm>
        </p:grpSpPr>
        <p:sp>
          <p:nvSpPr>
            <p:cNvPr id="4" name="Freeform 4"/>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grpSp>
        <p:nvGrpSpPr>
          <p:cNvPr id="5" name="Group 5"/>
          <p:cNvGrpSpPr>
            <a:grpSpLocks noChangeAspect="1"/>
          </p:cNvGrpSpPr>
          <p:nvPr/>
        </p:nvGrpSpPr>
        <p:grpSpPr>
          <a:xfrm>
            <a:off x="10905217" y="1888413"/>
            <a:ext cx="5512414" cy="5512414"/>
            <a:chOff x="0" y="0"/>
            <a:chExt cx="19050000" cy="19050000"/>
          </a:xfrm>
        </p:grpSpPr>
        <p:sp>
          <p:nvSpPr>
            <p:cNvPr id="6" name="Freeform 6"/>
            <p:cNvSpPr/>
            <p:nvPr/>
          </p:nvSpPr>
          <p:spPr>
            <a:xfrm>
              <a:off x="348882" y="766744"/>
              <a:ext cx="18352235" cy="17516512"/>
            </a:xfrm>
            <a:custGeom>
              <a:avLst/>
              <a:gdLst/>
              <a:ahLst/>
              <a:cxnLst/>
              <a:rect l="l" t="t" r="r" b="b"/>
              <a:pathLst>
                <a:path w="18352235" h="17516512">
                  <a:moveTo>
                    <a:pt x="9176118" y="14013"/>
                  </a:moveTo>
                  <a:cubicBezTo>
                    <a:pt x="6042785" y="0"/>
                    <a:pt x="3141451" y="1663572"/>
                    <a:pt x="1570726" y="4374807"/>
                  </a:cubicBezTo>
                  <a:cubicBezTo>
                    <a:pt x="0" y="7086041"/>
                    <a:pt x="0" y="10430470"/>
                    <a:pt x="1570726" y="13141705"/>
                  </a:cubicBezTo>
                  <a:cubicBezTo>
                    <a:pt x="3141451" y="15852939"/>
                    <a:pt x="6042785" y="17516512"/>
                    <a:pt x="9176118" y="17502499"/>
                  </a:cubicBezTo>
                  <a:cubicBezTo>
                    <a:pt x="12309451" y="17516512"/>
                    <a:pt x="15210784" y="15852939"/>
                    <a:pt x="16781510" y="13141705"/>
                  </a:cubicBezTo>
                  <a:cubicBezTo>
                    <a:pt x="18352235" y="10430470"/>
                    <a:pt x="18352235" y="7086041"/>
                    <a:pt x="16781510" y="4374807"/>
                  </a:cubicBezTo>
                  <a:cubicBezTo>
                    <a:pt x="15210784" y="1663572"/>
                    <a:pt x="12309451" y="0"/>
                    <a:pt x="9176118" y="14013"/>
                  </a:cubicBezTo>
                  <a:close/>
                </a:path>
              </a:pathLst>
            </a:custGeom>
            <a:blipFill>
              <a:blip r:embed="rId3"/>
              <a:stretch>
                <a:fillRect l="-24712" r="-24712"/>
              </a:stretch>
            </a:blipFill>
          </p:spPr>
          <p:txBody>
            <a:bodyPr/>
            <a:lstStyle/>
            <a:p>
              <a:endParaRPr lang="en-US"/>
            </a:p>
          </p:txBody>
        </p:sp>
        <p:sp>
          <p:nvSpPr>
            <p:cNvPr id="7" name="Freeform 7"/>
            <p:cNvSpPr/>
            <p:nvPr/>
          </p:nvSpPr>
          <p:spPr>
            <a:xfrm>
              <a:off x="0" y="0"/>
              <a:ext cx="19050000" cy="19050000"/>
            </a:xfrm>
            <a:custGeom>
              <a:avLst/>
              <a:gdLst/>
              <a:ahLst/>
              <a:cxnLst/>
              <a:rect l="l" t="t" r="r" b="b"/>
              <a:pathLst>
                <a:path w="19050000" h="19050000">
                  <a:moveTo>
                    <a:pt x="0" y="0"/>
                  </a:moveTo>
                  <a:lnTo>
                    <a:pt x="19050000" y="0"/>
                  </a:lnTo>
                  <a:lnTo>
                    <a:pt x="19050000" y="19050000"/>
                  </a:lnTo>
                  <a:lnTo>
                    <a:pt x="0" y="19050000"/>
                  </a:lnTo>
                  <a:close/>
                </a:path>
              </a:pathLst>
            </a:custGeom>
            <a:blipFill>
              <a:blip r:embed="rId4"/>
              <a:stretch>
                <a:fillRect/>
              </a:stretch>
            </a:blipFill>
          </p:spPr>
          <p:txBody>
            <a:bodyPr/>
            <a:lstStyle/>
            <a:p>
              <a:endParaRPr lang="en-US"/>
            </a:p>
          </p:txBody>
        </p:sp>
      </p:grpSp>
      <p:sp>
        <p:nvSpPr>
          <p:cNvPr id="8" name="TextBox 8"/>
          <p:cNvSpPr txBox="1"/>
          <p:nvPr/>
        </p:nvSpPr>
        <p:spPr>
          <a:xfrm>
            <a:off x="1028700" y="860105"/>
            <a:ext cx="11280458"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PHS Agencies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630805"/>
            <a:ext cx="15644132" cy="6627495"/>
          </a:xfrm>
          <a:prstGeom prst="rect">
            <a:avLst/>
          </a:prstGeom>
        </p:spPr>
        <p:txBody>
          <a:bodyPr lIns="0" tIns="0" rIns="0" bIns="0" rtlCol="0" anchor="t">
            <a:spAutoFit/>
          </a:bodyPr>
          <a:lstStyle/>
          <a:p>
            <a:pPr algn="l">
              <a:lnSpc>
                <a:spcPts val="3239"/>
              </a:lnSpc>
            </a:pPr>
            <a:r>
              <a:rPr lang="en-US" sz="2999">
                <a:solidFill>
                  <a:srgbClr val="000000"/>
                </a:solidFill>
                <a:latin typeface="Calibri (MS)"/>
                <a:ea typeface="Calibri (MS)"/>
                <a:cs typeface="Calibri (MS)"/>
                <a:sym typeface="Calibri (MS)"/>
              </a:rPr>
              <a:t>PHS COI Training required before engaging in research &amp; every 4 years. Also:</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When UNT revises its financial conflict of interest policies or procedures in any manner that affects the requirements of Investigators;  </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When an Investigator is new to UNT; or </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When UNT finds that an Investigator is not in compliance with UNT’s financial conflict of interest policy or procedures or management plan. </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a:solidFill>
                  <a:srgbClr val="000000"/>
                </a:solidFill>
                <a:latin typeface="Calibri (MS)"/>
                <a:ea typeface="Calibri (MS)"/>
                <a:cs typeface="Calibri (MS)"/>
                <a:sym typeface="Calibri (MS)"/>
              </a:rPr>
              <a:t>COI Policy must be:</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Written &amp; up-to-date</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Available via publicly accessible website</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a:solidFill>
                  <a:srgbClr val="000000"/>
                </a:solidFill>
                <a:latin typeface="Calibri (MS)"/>
                <a:ea typeface="Calibri (MS)"/>
                <a:cs typeface="Calibri (MS)"/>
                <a:sym typeface="Calibri (MS)"/>
              </a:rPr>
              <a:t>ORIC office must:</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Provide initial &amp; ongoing reports to PHS about FCOI</a:t>
            </a:r>
          </a:p>
          <a:p>
            <a:pPr marL="647698" lvl="1" indent="-323849" algn="l">
              <a:lnSpc>
                <a:spcPts val="3239"/>
              </a:lnSpc>
              <a:buFont typeface="Arial"/>
              <a:buChar char="•"/>
            </a:pPr>
            <a:r>
              <a:rPr lang="en-US" sz="2999">
                <a:solidFill>
                  <a:srgbClr val="000000"/>
                </a:solidFill>
                <a:latin typeface="Calibri (MS)"/>
                <a:ea typeface="Calibri (MS)"/>
                <a:cs typeface="Calibri (MS)"/>
                <a:sym typeface="Calibri (MS)"/>
              </a:rPr>
              <a:t>Maintain records of disclosures for at least three years from the date the final expenditures report is submitted to the PHS or, where applicable, from other dates specified elsewhere in this procedure for different situations</a:t>
            </a:r>
          </a:p>
        </p:txBody>
      </p:sp>
      <p:grpSp>
        <p:nvGrpSpPr>
          <p:cNvPr id="3" name="Group 3"/>
          <p:cNvGrpSpPr/>
          <p:nvPr/>
        </p:nvGrpSpPr>
        <p:grpSpPr>
          <a:xfrm>
            <a:off x="9888893" y="4998448"/>
            <a:ext cx="3679611" cy="2843336"/>
            <a:chOff x="0" y="0"/>
            <a:chExt cx="4906148" cy="3791114"/>
          </a:xfrm>
        </p:grpSpPr>
        <p:sp>
          <p:nvSpPr>
            <p:cNvPr id="4" name="Freeform 4"/>
            <p:cNvSpPr/>
            <p:nvPr/>
          </p:nvSpPr>
          <p:spPr>
            <a:xfrm>
              <a:off x="0" y="0"/>
              <a:ext cx="4906148" cy="3791114"/>
            </a:xfrm>
            <a:custGeom>
              <a:avLst/>
              <a:gdLst/>
              <a:ahLst/>
              <a:cxnLst/>
              <a:rect l="l" t="t" r="r" b="b"/>
              <a:pathLst>
                <a:path w="4906148" h="3791114">
                  <a:moveTo>
                    <a:pt x="0" y="0"/>
                  </a:moveTo>
                  <a:lnTo>
                    <a:pt x="4906148" y="0"/>
                  </a:lnTo>
                  <a:lnTo>
                    <a:pt x="4906148" y="3791114"/>
                  </a:lnTo>
                  <a:lnTo>
                    <a:pt x="0" y="379111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1884484" y="664789"/>
              <a:ext cx="1137179" cy="1380681"/>
            </a:xfrm>
            <a:custGeom>
              <a:avLst/>
              <a:gdLst/>
              <a:ahLst/>
              <a:cxnLst/>
              <a:rect l="l" t="t" r="r" b="b"/>
              <a:pathLst>
                <a:path w="1137179" h="1380681">
                  <a:moveTo>
                    <a:pt x="0" y="0"/>
                  </a:moveTo>
                  <a:lnTo>
                    <a:pt x="1137180" y="0"/>
                  </a:lnTo>
                  <a:lnTo>
                    <a:pt x="1137180" y="1380682"/>
                  </a:lnTo>
                  <a:lnTo>
                    <a:pt x="0" y="138068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6" name="Group 6"/>
            <p:cNvGrpSpPr/>
            <p:nvPr/>
          </p:nvGrpSpPr>
          <p:grpSpPr>
            <a:xfrm>
              <a:off x="3345134" y="262380"/>
              <a:ext cx="912507" cy="912507"/>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6"/>
                <a:stretch>
                  <a:fillRect/>
                </a:stretch>
              </a:blipFill>
            </p:spPr>
            <p:txBody>
              <a:bodyPr/>
              <a:lstStyle/>
              <a:p>
                <a:endParaRPr lang="en-US"/>
              </a:p>
            </p:txBody>
          </p:sp>
        </p:grpSp>
      </p:grpSp>
      <p:sp>
        <p:nvSpPr>
          <p:cNvPr id="8" name="TextBox 8"/>
          <p:cNvSpPr txBox="1"/>
          <p:nvPr/>
        </p:nvSpPr>
        <p:spPr>
          <a:xfrm>
            <a:off x="1028700" y="1095375"/>
            <a:ext cx="11280458"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PHS-Specific Requirements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15365" y="1176338"/>
            <a:ext cx="11280458"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COI Filing Process</a:t>
            </a:r>
          </a:p>
        </p:txBody>
      </p:sp>
      <p:sp>
        <p:nvSpPr>
          <p:cNvPr id="3" name="TextBox 3"/>
          <p:cNvSpPr txBox="1"/>
          <p:nvPr/>
        </p:nvSpPr>
        <p:spPr>
          <a:xfrm>
            <a:off x="1028700" y="2225040"/>
            <a:ext cx="10768792" cy="5808345"/>
          </a:xfrm>
          <a:prstGeom prst="rect">
            <a:avLst/>
          </a:prstGeom>
        </p:spPr>
        <p:txBody>
          <a:bodyPr lIns="0" tIns="0" rIns="0" bIns="0" rtlCol="0" anchor="t">
            <a:spAutoFit/>
          </a:bodyPr>
          <a:lstStyle/>
          <a:p>
            <a:pPr algn="l">
              <a:lnSpc>
                <a:spcPts val="3239"/>
              </a:lnSpc>
            </a:pPr>
            <a:r>
              <a:rPr lang="en-US" sz="2999">
                <a:solidFill>
                  <a:srgbClr val="000000"/>
                </a:solidFill>
                <a:latin typeface="Calibri (MS)"/>
                <a:ea typeface="Calibri (MS)"/>
                <a:cs typeface="Calibri (MS)"/>
                <a:sym typeface="Calibri (MS)"/>
              </a:rPr>
              <a:t>Researchers (PI, co-PI, Key Personnel) must submit a COI Disclosure:</a:t>
            </a:r>
          </a:p>
          <a:p>
            <a:pPr algn="l">
              <a:lnSpc>
                <a:spcPts val="3239"/>
              </a:lnSpc>
            </a:pPr>
            <a:endParaRPr lang="en-US" sz="2999">
              <a:solidFill>
                <a:srgbClr val="000000"/>
              </a:solidFill>
              <a:latin typeface="Calibri (MS)"/>
              <a:ea typeface="Calibri (MS)"/>
              <a:cs typeface="Calibri (MS)"/>
              <a:sym typeface="Calibri (MS)"/>
            </a:endParaRPr>
          </a:p>
          <a:p>
            <a:pPr marL="542921" lvl="1" indent="-271460" algn="l">
              <a:lnSpc>
                <a:spcPts val="3239"/>
              </a:lnSpc>
              <a:buFont typeface="Arial"/>
              <a:buChar char="•"/>
            </a:pPr>
            <a:r>
              <a:rPr lang="en-US" sz="2999">
                <a:solidFill>
                  <a:srgbClr val="000000"/>
                </a:solidFill>
                <a:latin typeface="Calibri (MS)"/>
                <a:ea typeface="Calibri (MS)"/>
                <a:cs typeface="Calibri (MS)"/>
                <a:sym typeface="Calibri (MS)"/>
              </a:rPr>
              <a:t>At the time of proposal</a:t>
            </a:r>
          </a:p>
          <a:p>
            <a:pPr marL="542921" lvl="1" indent="-271460" algn="l">
              <a:lnSpc>
                <a:spcPts val="3239"/>
              </a:lnSpc>
              <a:buFont typeface="Arial"/>
              <a:buChar char="•"/>
            </a:pPr>
            <a:r>
              <a:rPr lang="en-US" sz="2999">
                <a:solidFill>
                  <a:srgbClr val="000000"/>
                </a:solidFill>
                <a:latin typeface="Calibri (MS)"/>
                <a:ea typeface="Calibri (MS)"/>
                <a:cs typeface="Calibri (MS)"/>
                <a:sym typeface="Calibri (MS)"/>
              </a:rPr>
              <a:t>Annually thereafter</a:t>
            </a:r>
          </a:p>
          <a:p>
            <a:pPr marL="542921" lvl="1" indent="-271460" algn="l">
              <a:lnSpc>
                <a:spcPts val="3239"/>
              </a:lnSpc>
              <a:buFont typeface="Arial"/>
              <a:buChar char="•"/>
            </a:pPr>
            <a:r>
              <a:rPr lang="en-US" sz="2999">
                <a:solidFill>
                  <a:srgbClr val="000000"/>
                </a:solidFill>
                <a:latin typeface="Calibri (MS)"/>
                <a:ea typeface="Calibri (MS)"/>
                <a:cs typeface="Calibri (MS)"/>
                <a:sym typeface="Calibri (MS)"/>
              </a:rPr>
              <a:t>Within 30 days of a new Significant Financial Interest</a:t>
            </a:r>
          </a:p>
          <a:p>
            <a:pPr algn="l">
              <a:lnSpc>
                <a:spcPts val="3239"/>
              </a:lnSpc>
            </a:pPr>
            <a:endParaRPr lang="en-US" sz="2999">
              <a:solidFill>
                <a:srgbClr val="000000"/>
              </a:solidFill>
              <a:latin typeface="Calibri (MS)"/>
              <a:ea typeface="Calibri (MS)"/>
              <a:cs typeface="Calibri (MS)"/>
              <a:sym typeface="Calibri (MS)"/>
            </a:endParaRPr>
          </a:p>
          <a:p>
            <a:pPr algn="l">
              <a:lnSpc>
                <a:spcPts val="3239"/>
              </a:lnSpc>
            </a:pPr>
            <a:r>
              <a:rPr lang="en-US" sz="2999">
                <a:solidFill>
                  <a:srgbClr val="000000"/>
                </a:solidFill>
                <a:latin typeface="Calibri (MS)"/>
                <a:ea typeface="Calibri (MS)"/>
                <a:cs typeface="Calibri (MS)"/>
                <a:sym typeface="Calibri (MS)"/>
              </a:rPr>
              <a:t>COI Disclosure Review steps:</a:t>
            </a:r>
          </a:p>
          <a:p>
            <a:pPr algn="l">
              <a:lnSpc>
                <a:spcPts val="3239"/>
              </a:lnSpc>
            </a:pPr>
            <a:endParaRPr lang="en-US" sz="2999">
              <a:solidFill>
                <a:srgbClr val="000000"/>
              </a:solidFill>
              <a:latin typeface="Calibri (MS)"/>
              <a:ea typeface="Calibri (MS)"/>
              <a:cs typeface="Calibri (MS)"/>
              <a:sym typeface="Calibri (MS)"/>
            </a:endParaRPr>
          </a:p>
          <a:p>
            <a:pPr marL="542921" lvl="1" indent="-271460" algn="l">
              <a:lnSpc>
                <a:spcPts val="3239"/>
              </a:lnSpc>
              <a:buAutoNum type="arabicPeriod"/>
            </a:pPr>
            <a:r>
              <a:rPr lang="en-US" sz="2999">
                <a:solidFill>
                  <a:srgbClr val="000000"/>
                </a:solidFill>
                <a:latin typeface="Calibri (MS)"/>
                <a:ea typeface="Calibri (MS)"/>
                <a:cs typeface="Calibri (MS)"/>
                <a:sym typeface="Calibri (MS)"/>
              </a:rPr>
              <a:t>Disclosure submission</a:t>
            </a:r>
          </a:p>
          <a:p>
            <a:pPr marL="542921" lvl="1" indent="-271460" algn="l">
              <a:lnSpc>
                <a:spcPts val="3239"/>
              </a:lnSpc>
              <a:buAutoNum type="arabicPeriod"/>
            </a:pPr>
            <a:r>
              <a:rPr lang="en-US" sz="2999">
                <a:solidFill>
                  <a:srgbClr val="000000"/>
                </a:solidFill>
                <a:latin typeface="Calibri (MS)"/>
                <a:ea typeface="Calibri (MS)"/>
                <a:cs typeface="Calibri (MS)"/>
                <a:sym typeface="Calibri (MS)"/>
              </a:rPr>
              <a:t>RIC office reviews</a:t>
            </a:r>
          </a:p>
          <a:p>
            <a:pPr marL="542921" lvl="1" indent="-271460" algn="l">
              <a:lnSpc>
                <a:spcPts val="3239"/>
              </a:lnSpc>
              <a:buAutoNum type="arabicPeriod"/>
            </a:pPr>
            <a:r>
              <a:rPr lang="en-US" sz="2999">
                <a:solidFill>
                  <a:srgbClr val="000000"/>
                </a:solidFill>
                <a:latin typeface="Calibri (MS)"/>
                <a:ea typeface="Calibri (MS)"/>
                <a:cs typeface="Calibri (MS)"/>
                <a:sym typeface="Calibri (MS)"/>
              </a:rPr>
              <a:t>COI committee reviews</a:t>
            </a:r>
          </a:p>
          <a:p>
            <a:pPr marL="542921" lvl="1" indent="-271460" algn="l">
              <a:lnSpc>
                <a:spcPts val="3239"/>
              </a:lnSpc>
              <a:buAutoNum type="arabicPeriod"/>
            </a:pPr>
            <a:r>
              <a:rPr lang="en-US" sz="2999">
                <a:solidFill>
                  <a:srgbClr val="000000"/>
                </a:solidFill>
                <a:latin typeface="Calibri (MS)"/>
                <a:ea typeface="Calibri (MS)"/>
                <a:cs typeface="Calibri (MS)"/>
                <a:sym typeface="Calibri (MS)"/>
              </a:rPr>
              <a:t>Collaborate with researchers on their management plans</a:t>
            </a:r>
          </a:p>
          <a:p>
            <a:pPr marL="542921" lvl="1" indent="-271460" algn="l">
              <a:lnSpc>
                <a:spcPts val="3239"/>
              </a:lnSpc>
              <a:buAutoNum type="arabicPeriod"/>
            </a:pPr>
            <a:r>
              <a:rPr lang="en-US" sz="2999">
                <a:solidFill>
                  <a:srgbClr val="000000"/>
                </a:solidFill>
                <a:latin typeface="Calibri (MS)"/>
                <a:ea typeface="Calibri (MS)"/>
                <a:cs typeface="Calibri (MS)"/>
                <a:sym typeface="Calibri (MS)"/>
              </a:rPr>
              <a:t>Execute the management plan</a:t>
            </a:r>
          </a:p>
          <a:p>
            <a:pPr marL="542925" lvl="1" indent="-271462" algn="l">
              <a:lnSpc>
                <a:spcPts val="3240"/>
              </a:lnSpc>
            </a:pPr>
            <a:endParaRPr lang="en-US" sz="2999">
              <a:solidFill>
                <a:srgbClr val="000000"/>
              </a:solidFill>
              <a:latin typeface="Calibri (MS)"/>
              <a:ea typeface="Calibri (MS)"/>
              <a:cs typeface="Calibri (MS)"/>
              <a:sym typeface="Calibri (MS)"/>
            </a:endParaRPr>
          </a:p>
        </p:txBody>
      </p:sp>
      <p:grpSp>
        <p:nvGrpSpPr>
          <p:cNvPr id="4" name="Group 4"/>
          <p:cNvGrpSpPr/>
          <p:nvPr/>
        </p:nvGrpSpPr>
        <p:grpSpPr>
          <a:xfrm>
            <a:off x="11042188" y="4032316"/>
            <a:ext cx="6217112" cy="4889317"/>
            <a:chOff x="0" y="0"/>
            <a:chExt cx="8289483" cy="6519089"/>
          </a:xfrm>
        </p:grpSpPr>
        <p:grpSp>
          <p:nvGrpSpPr>
            <p:cNvPr id="5" name="Group 5"/>
            <p:cNvGrpSpPr/>
            <p:nvPr/>
          </p:nvGrpSpPr>
          <p:grpSpPr>
            <a:xfrm>
              <a:off x="0" y="0"/>
              <a:ext cx="8289483" cy="6115796"/>
              <a:chOff x="0" y="0"/>
              <a:chExt cx="6983258" cy="5152092"/>
            </a:xfrm>
          </p:grpSpPr>
          <p:sp>
            <p:nvSpPr>
              <p:cNvPr id="6" name="Freeform 6" descr="A picture containing whiteboard  Description automatically generated"/>
              <p:cNvSpPr/>
              <p:nvPr/>
            </p:nvSpPr>
            <p:spPr>
              <a:xfrm>
                <a:off x="0" y="0"/>
                <a:ext cx="6983222" cy="5152136"/>
              </a:xfrm>
              <a:custGeom>
                <a:avLst/>
                <a:gdLst/>
                <a:ahLst/>
                <a:cxnLst/>
                <a:rect l="l" t="t" r="r" b="b"/>
                <a:pathLst>
                  <a:path w="6983222" h="5152136">
                    <a:moveTo>
                      <a:pt x="0" y="0"/>
                    </a:moveTo>
                    <a:lnTo>
                      <a:pt x="6983222" y="0"/>
                    </a:lnTo>
                    <a:lnTo>
                      <a:pt x="6983222" y="5152136"/>
                    </a:lnTo>
                    <a:lnTo>
                      <a:pt x="0" y="5152136"/>
                    </a:lnTo>
                    <a:lnTo>
                      <a:pt x="0" y="0"/>
                    </a:lnTo>
                    <a:close/>
                  </a:path>
                </a:pathLst>
              </a:custGeom>
              <a:blipFill>
                <a:blip r:embed="rId2"/>
                <a:stretch>
                  <a:fillRect l="-4740" t="-4740"/>
                </a:stretch>
              </a:blipFill>
            </p:spPr>
            <p:txBody>
              <a:bodyPr/>
              <a:lstStyle/>
              <a:p>
                <a:endParaRPr lang="en-US"/>
              </a:p>
            </p:txBody>
          </p:sp>
        </p:grpSp>
        <p:sp>
          <p:nvSpPr>
            <p:cNvPr id="7" name="TextBox 7"/>
            <p:cNvSpPr txBox="1"/>
            <p:nvPr/>
          </p:nvSpPr>
          <p:spPr>
            <a:xfrm>
              <a:off x="594983" y="6087221"/>
              <a:ext cx="7099517" cy="431868"/>
            </a:xfrm>
            <a:prstGeom prst="rect">
              <a:avLst/>
            </a:prstGeom>
          </p:spPr>
          <p:txBody>
            <a:bodyPr lIns="0" tIns="0" rIns="0" bIns="0" rtlCol="0" anchor="t">
              <a:spAutoFit/>
            </a:bodyPr>
            <a:lstStyle/>
            <a:p>
              <a:pPr algn="l">
                <a:lnSpc>
                  <a:spcPts val="1923"/>
                </a:lnSpc>
              </a:pPr>
              <a:r>
                <a:rPr lang="en-US" sz="1602" u="sng">
                  <a:solidFill>
                    <a:srgbClr val="0563C1"/>
                  </a:solidFill>
                  <a:latin typeface="Calibri (MS)"/>
                  <a:ea typeface="Calibri (MS)"/>
                  <a:cs typeface="Calibri (MS)"/>
                  <a:sym typeface="Calibri (MS)"/>
                  <a:hlinkClick r:id="rId3" tooltip="https://lacliniquewp.com/checklist-wordpress/"/>
                </a:rPr>
                <a:t>This Photo</a:t>
              </a:r>
              <a:r>
                <a:rPr lang="en-US" sz="1602">
                  <a:solidFill>
                    <a:srgbClr val="000000"/>
                  </a:solidFill>
                  <a:latin typeface="Calibri (MS)"/>
                  <a:ea typeface="Calibri (MS)"/>
                  <a:cs typeface="Calibri (MS)"/>
                  <a:sym typeface="Calibri (MS)"/>
                </a:rPr>
                <a:t> by Unknown Author is licensed under </a:t>
              </a:r>
              <a:r>
                <a:rPr lang="en-US" sz="1602" u="sng">
                  <a:solidFill>
                    <a:srgbClr val="0563C1"/>
                  </a:solidFill>
                  <a:latin typeface="Calibri (MS)"/>
                  <a:ea typeface="Calibri (MS)"/>
                  <a:cs typeface="Calibri (MS)"/>
                  <a:sym typeface="Calibri (MS)"/>
                  <a:hlinkClick r:id="rId4" tooltip="https://creativecommons.org/licenses/by-nc-sa/3.0/"/>
                </a:rPr>
                <a:t>CC BY-SA-NC</a:t>
              </a:r>
            </a:p>
          </p:txBody>
        </p:sp>
      </p:grpSp>
      <p:grpSp>
        <p:nvGrpSpPr>
          <p:cNvPr id="8" name="Group 8"/>
          <p:cNvGrpSpPr/>
          <p:nvPr/>
        </p:nvGrpSpPr>
        <p:grpSpPr>
          <a:xfrm>
            <a:off x="15864846" y="0"/>
            <a:ext cx="2423154" cy="2423154"/>
            <a:chOff x="0" y="0"/>
            <a:chExt cx="3230872" cy="3230872"/>
          </a:xfrm>
        </p:grpSpPr>
        <p:sp>
          <p:nvSpPr>
            <p:cNvPr id="9" name="Freeform 9"/>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5"/>
              <a:stretch>
                <a:fillRect/>
              </a:stretch>
            </a:blipFill>
          </p:spPr>
          <p:txBody>
            <a:bodyPr/>
            <a:lstStyle/>
            <a:p>
              <a:endParaRPr lang="en-US"/>
            </a:p>
          </p:txBody>
        </p:sp>
      </p:grpSp>
      <p:pic>
        <p:nvPicPr>
          <p:cNvPr id="10" name="Picture 10"/>
          <p:cNvPicPr>
            <a:picLocks noChangeAspect="1"/>
          </p:cNvPicPr>
          <p:nvPr/>
        </p:nvPicPr>
        <p:blipFill>
          <a:blip r:embed="rId6"/>
          <a:stretch>
            <a:fillRect/>
          </a:stretch>
        </p:blipFill>
        <p:spPr>
          <a:xfrm>
            <a:off x="818110" y="7658096"/>
            <a:ext cx="2527074" cy="2527074"/>
          </a:xfrm>
          <a:prstGeom prst="rect">
            <a:avLst/>
          </a:prstGeom>
        </p:spPr>
      </p:pic>
      <p:sp>
        <p:nvSpPr>
          <p:cNvPr id="11" name="TextBox 11"/>
          <p:cNvSpPr txBox="1"/>
          <p:nvPr/>
        </p:nvSpPr>
        <p:spPr>
          <a:xfrm>
            <a:off x="3134595" y="9530715"/>
            <a:ext cx="2486323" cy="443865"/>
          </a:xfrm>
          <a:prstGeom prst="rect">
            <a:avLst/>
          </a:prstGeom>
        </p:spPr>
        <p:txBody>
          <a:bodyPr lIns="0" tIns="0" rIns="0" bIns="0" rtlCol="0" anchor="t">
            <a:spAutoFit/>
          </a:bodyPr>
          <a:lstStyle/>
          <a:p>
            <a:pPr algn="ctr">
              <a:lnSpc>
                <a:spcPts val="3359"/>
              </a:lnSpc>
            </a:pPr>
            <a:r>
              <a:rPr lang="en-US" sz="2400" b="1">
                <a:solidFill>
                  <a:srgbClr val="000000"/>
                </a:solidFill>
                <a:latin typeface="Calibri (MS) Bold"/>
                <a:ea typeface="Calibri (MS) Bold"/>
                <a:cs typeface="Calibri (MS) Bold"/>
                <a:sym typeface="Calibri (MS) Bold"/>
              </a:rPr>
              <a:t>Submit a Disclosure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07764"/>
            <a:ext cx="7788729" cy="1594318"/>
            <a:chOff x="0" y="0"/>
            <a:chExt cx="10384972" cy="2125758"/>
          </a:xfrm>
        </p:grpSpPr>
        <p:sp>
          <p:nvSpPr>
            <p:cNvPr id="3" name="Freeform 3"/>
            <p:cNvSpPr/>
            <p:nvPr/>
          </p:nvSpPr>
          <p:spPr>
            <a:xfrm>
              <a:off x="0" y="0"/>
              <a:ext cx="10384917" cy="2125726"/>
            </a:xfrm>
            <a:custGeom>
              <a:avLst/>
              <a:gdLst/>
              <a:ahLst/>
              <a:cxnLst/>
              <a:rect l="l" t="t" r="r" b="b"/>
              <a:pathLst>
                <a:path w="10384917" h="2125726">
                  <a:moveTo>
                    <a:pt x="0" y="0"/>
                  </a:moveTo>
                  <a:lnTo>
                    <a:pt x="10384917" y="0"/>
                  </a:lnTo>
                  <a:lnTo>
                    <a:pt x="10384917" y="2125726"/>
                  </a:lnTo>
                  <a:lnTo>
                    <a:pt x="0" y="2125726"/>
                  </a:lnTo>
                  <a:lnTo>
                    <a:pt x="0" y="0"/>
                  </a:lnTo>
                  <a:close/>
                </a:path>
              </a:pathLst>
            </a:custGeom>
            <a:blipFill>
              <a:blip r:embed="rId2"/>
              <a:stretch>
                <a:fillRect b="-1"/>
              </a:stretch>
            </a:blipFill>
          </p:spPr>
          <p:txBody>
            <a:bodyPr/>
            <a:lstStyle/>
            <a:p>
              <a:endParaRPr lang="en-US"/>
            </a:p>
          </p:txBody>
        </p:sp>
      </p:grpSp>
      <p:grpSp>
        <p:nvGrpSpPr>
          <p:cNvPr id="4" name="Group 4"/>
          <p:cNvGrpSpPr/>
          <p:nvPr/>
        </p:nvGrpSpPr>
        <p:grpSpPr>
          <a:xfrm>
            <a:off x="1028700" y="5330147"/>
            <a:ext cx="7089651" cy="4344252"/>
            <a:chOff x="0" y="0"/>
            <a:chExt cx="9452868" cy="5792336"/>
          </a:xfrm>
        </p:grpSpPr>
        <p:sp>
          <p:nvSpPr>
            <p:cNvPr id="5" name="Freeform 5"/>
            <p:cNvSpPr/>
            <p:nvPr/>
          </p:nvSpPr>
          <p:spPr>
            <a:xfrm>
              <a:off x="0" y="0"/>
              <a:ext cx="9452864" cy="5792343"/>
            </a:xfrm>
            <a:custGeom>
              <a:avLst/>
              <a:gdLst/>
              <a:ahLst/>
              <a:cxnLst/>
              <a:rect l="l" t="t" r="r" b="b"/>
              <a:pathLst>
                <a:path w="9452864" h="5792343">
                  <a:moveTo>
                    <a:pt x="0" y="0"/>
                  </a:moveTo>
                  <a:lnTo>
                    <a:pt x="9452864" y="0"/>
                  </a:lnTo>
                  <a:lnTo>
                    <a:pt x="9452864" y="5792343"/>
                  </a:lnTo>
                  <a:lnTo>
                    <a:pt x="0" y="5792343"/>
                  </a:lnTo>
                  <a:lnTo>
                    <a:pt x="0" y="0"/>
                  </a:lnTo>
                  <a:close/>
                </a:path>
              </a:pathLst>
            </a:custGeom>
            <a:blipFill>
              <a:blip r:embed="rId3"/>
              <a:stretch>
                <a:fillRect/>
              </a:stretch>
            </a:blipFill>
          </p:spPr>
          <p:txBody>
            <a:bodyPr/>
            <a:lstStyle/>
            <a:p>
              <a:endParaRPr lang="en-US"/>
            </a:p>
          </p:txBody>
        </p:sp>
      </p:grpSp>
      <p:grpSp>
        <p:nvGrpSpPr>
          <p:cNvPr id="6" name="Group 6"/>
          <p:cNvGrpSpPr/>
          <p:nvPr/>
        </p:nvGrpSpPr>
        <p:grpSpPr>
          <a:xfrm>
            <a:off x="15864846" y="0"/>
            <a:ext cx="2423154" cy="2423154"/>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4"/>
              <a:stretch>
                <a:fillRect/>
              </a:stretch>
            </a:blipFill>
          </p:spPr>
          <p:txBody>
            <a:bodyPr/>
            <a:lstStyle/>
            <a:p>
              <a:endParaRPr lang="en-US"/>
            </a:p>
          </p:txBody>
        </p:sp>
      </p:grpSp>
      <p:pic>
        <p:nvPicPr>
          <p:cNvPr id="8" name="Picture 8"/>
          <p:cNvPicPr>
            <a:picLocks noChangeAspect="1"/>
          </p:cNvPicPr>
          <p:nvPr/>
        </p:nvPicPr>
        <p:blipFill>
          <a:blip r:embed="rId5"/>
          <a:stretch>
            <a:fillRect/>
          </a:stretch>
        </p:blipFill>
        <p:spPr>
          <a:xfrm>
            <a:off x="15654256" y="7687510"/>
            <a:ext cx="2527074" cy="2527074"/>
          </a:xfrm>
          <a:prstGeom prst="rect">
            <a:avLst/>
          </a:prstGeom>
        </p:spPr>
      </p:pic>
      <p:sp>
        <p:nvSpPr>
          <p:cNvPr id="9" name="Freeform 9"/>
          <p:cNvSpPr/>
          <p:nvPr/>
        </p:nvSpPr>
        <p:spPr>
          <a:xfrm rot="7238926">
            <a:off x="9738860" y="3693942"/>
            <a:ext cx="1234163" cy="1906713"/>
          </a:xfrm>
          <a:custGeom>
            <a:avLst/>
            <a:gdLst/>
            <a:ahLst/>
            <a:cxnLst/>
            <a:rect l="l" t="t" r="r" b="b"/>
            <a:pathLst>
              <a:path w="1234163" h="1906713">
                <a:moveTo>
                  <a:pt x="0" y="0"/>
                </a:moveTo>
                <a:lnTo>
                  <a:pt x="1234164" y="0"/>
                </a:lnTo>
                <a:lnTo>
                  <a:pt x="1234164" y="1906714"/>
                </a:lnTo>
                <a:lnTo>
                  <a:pt x="0" y="190671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0" name="TextBox 10"/>
          <p:cNvSpPr txBox="1"/>
          <p:nvPr/>
        </p:nvSpPr>
        <p:spPr>
          <a:xfrm>
            <a:off x="737232" y="677227"/>
            <a:ext cx="13032763" cy="769620"/>
          </a:xfrm>
          <a:prstGeom prst="rect">
            <a:avLst/>
          </a:prstGeom>
        </p:spPr>
        <p:txBody>
          <a:bodyPr lIns="0" tIns="0" rIns="0" bIns="0" rtlCol="0" anchor="t">
            <a:spAutoFit/>
          </a:bodyPr>
          <a:lstStyle/>
          <a:p>
            <a:pPr algn="l">
              <a:lnSpc>
                <a:spcPts val="5940"/>
              </a:lnSpc>
            </a:pPr>
            <a:r>
              <a:rPr lang="en-US" sz="5500">
                <a:solidFill>
                  <a:srgbClr val="004A24"/>
                </a:solidFill>
                <a:latin typeface="League Spartan"/>
                <a:ea typeface="League Spartan"/>
                <a:cs typeface="League Spartan"/>
                <a:sym typeface="League Spartan"/>
              </a:rPr>
              <a:t>COI Step-by-Step in Qualtrics</a:t>
            </a:r>
          </a:p>
        </p:txBody>
      </p:sp>
      <p:sp>
        <p:nvSpPr>
          <p:cNvPr id="11" name="TextBox 11"/>
          <p:cNvSpPr txBox="1"/>
          <p:nvPr/>
        </p:nvSpPr>
        <p:spPr>
          <a:xfrm>
            <a:off x="1028700" y="4425907"/>
            <a:ext cx="6581775" cy="647065"/>
          </a:xfrm>
          <a:prstGeom prst="rect">
            <a:avLst/>
          </a:prstGeom>
        </p:spPr>
        <p:txBody>
          <a:bodyPr lIns="0" tIns="0" rIns="0" bIns="0" rtlCol="0" anchor="t">
            <a:spAutoFit/>
          </a:bodyPr>
          <a:lstStyle/>
          <a:p>
            <a:pPr algn="ctr">
              <a:lnSpc>
                <a:spcPts val="4759"/>
              </a:lnSpc>
            </a:pPr>
            <a:r>
              <a:rPr lang="en-US" sz="3399">
                <a:solidFill>
                  <a:srgbClr val="000000"/>
                </a:solidFill>
                <a:latin typeface="Calibri (MS)"/>
                <a:ea typeface="Calibri (MS)"/>
                <a:cs typeface="Calibri (MS)"/>
                <a:sym typeface="Calibri (MS)"/>
              </a:rPr>
              <a:t>2. You will submit via Qualtrics survey</a:t>
            </a:r>
          </a:p>
        </p:txBody>
      </p:sp>
      <p:sp>
        <p:nvSpPr>
          <p:cNvPr id="12" name="TextBox 12"/>
          <p:cNvSpPr txBox="1"/>
          <p:nvPr/>
        </p:nvSpPr>
        <p:spPr>
          <a:xfrm>
            <a:off x="737232" y="2019300"/>
            <a:ext cx="13493348" cy="574196"/>
          </a:xfrm>
          <a:prstGeom prst="rect">
            <a:avLst/>
          </a:prstGeom>
        </p:spPr>
        <p:txBody>
          <a:bodyPr wrap="square" lIns="0" tIns="0" rIns="0" bIns="0" rtlCol="0" anchor="t">
            <a:spAutoFit/>
          </a:bodyPr>
          <a:lstStyle/>
          <a:p>
            <a:pPr marL="734059" lvl="1" indent="-367030" algn="ctr">
              <a:lnSpc>
                <a:spcPts val="4759"/>
              </a:lnSpc>
              <a:buAutoNum type="arabicPeriod"/>
            </a:pPr>
            <a:r>
              <a:rPr lang="en-US" sz="3399" dirty="0">
                <a:solidFill>
                  <a:srgbClr val="000000"/>
                </a:solidFill>
                <a:latin typeface="Canva Sans"/>
                <a:ea typeface="Canva Sans"/>
                <a:cs typeface="Canva Sans"/>
                <a:sym typeface="Canva Sans"/>
              </a:rPr>
              <a:t>On the UNT RIC COI website, click </a:t>
            </a:r>
            <a:r>
              <a:rPr lang="en-US" sz="3399" b="1" dirty="0">
                <a:solidFill>
                  <a:srgbClr val="000000"/>
                </a:solidFill>
                <a:latin typeface="Canva Sans Bold"/>
                <a:ea typeface="Canva Sans Bold"/>
                <a:cs typeface="Canva Sans Bold"/>
                <a:sym typeface="Canva Sans Bold"/>
              </a:rPr>
              <a:t>Submit a COI Disclosure.</a:t>
            </a:r>
          </a:p>
        </p:txBody>
      </p:sp>
      <p:sp>
        <p:nvSpPr>
          <p:cNvPr id="13" name="Freeform 13"/>
          <p:cNvSpPr/>
          <p:nvPr/>
        </p:nvSpPr>
        <p:spPr>
          <a:xfrm rot="6918793">
            <a:off x="11035252" y="4659398"/>
            <a:ext cx="1234163" cy="1906713"/>
          </a:xfrm>
          <a:custGeom>
            <a:avLst/>
            <a:gdLst/>
            <a:ahLst/>
            <a:cxnLst/>
            <a:rect l="l" t="t" r="r" b="b"/>
            <a:pathLst>
              <a:path w="1234163" h="1906713">
                <a:moveTo>
                  <a:pt x="0" y="0"/>
                </a:moveTo>
                <a:lnTo>
                  <a:pt x="1234164" y="0"/>
                </a:lnTo>
                <a:lnTo>
                  <a:pt x="1234164" y="1906713"/>
                </a:lnTo>
                <a:lnTo>
                  <a:pt x="0" y="19067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4" name="Freeform 14"/>
          <p:cNvSpPr/>
          <p:nvPr/>
        </p:nvSpPr>
        <p:spPr>
          <a:xfrm rot="7007736">
            <a:off x="12484327" y="5669645"/>
            <a:ext cx="1234163" cy="1906713"/>
          </a:xfrm>
          <a:custGeom>
            <a:avLst/>
            <a:gdLst/>
            <a:ahLst/>
            <a:cxnLst/>
            <a:rect l="l" t="t" r="r" b="b"/>
            <a:pathLst>
              <a:path w="1234163" h="1906713">
                <a:moveTo>
                  <a:pt x="0" y="0"/>
                </a:moveTo>
                <a:lnTo>
                  <a:pt x="1234164" y="0"/>
                </a:lnTo>
                <a:lnTo>
                  <a:pt x="1234164" y="1906713"/>
                </a:lnTo>
                <a:lnTo>
                  <a:pt x="0" y="19067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15" name="Freeform 15"/>
          <p:cNvSpPr/>
          <p:nvPr/>
        </p:nvSpPr>
        <p:spPr>
          <a:xfrm rot="7496206">
            <a:off x="13895325" y="6721480"/>
            <a:ext cx="1234163" cy="1906713"/>
          </a:xfrm>
          <a:custGeom>
            <a:avLst/>
            <a:gdLst/>
            <a:ahLst/>
            <a:cxnLst/>
            <a:rect l="l" t="t" r="r" b="b"/>
            <a:pathLst>
              <a:path w="1234163" h="1906713">
                <a:moveTo>
                  <a:pt x="0" y="0"/>
                </a:moveTo>
                <a:lnTo>
                  <a:pt x="1234163" y="0"/>
                </a:lnTo>
                <a:lnTo>
                  <a:pt x="1234163" y="1906713"/>
                </a:lnTo>
                <a:lnTo>
                  <a:pt x="0" y="19067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11909289"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PAPPG 24-1 MFTRP Certification</a:t>
            </a:r>
          </a:p>
        </p:txBody>
      </p:sp>
      <p:sp>
        <p:nvSpPr>
          <p:cNvPr id="3" name="TextBox 3"/>
          <p:cNvSpPr txBox="1"/>
          <p:nvPr/>
        </p:nvSpPr>
        <p:spPr>
          <a:xfrm>
            <a:off x="1028700" y="2594338"/>
            <a:ext cx="15104322" cy="6268212"/>
          </a:xfrm>
          <a:prstGeom prst="rect">
            <a:avLst/>
          </a:prstGeom>
        </p:spPr>
        <p:txBody>
          <a:bodyPr lIns="0" tIns="0" rIns="0" bIns="0" rtlCol="0" anchor="t">
            <a:spAutoFit/>
          </a:bodyPr>
          <a:lstStyle/>
          <a:p>
            <a:pPr algn="l">
              <a:lnSpc>
                <a:spcPts val="4103"/>
              </a:lnSpc>
            </a:pPr>
            <a:endParaRPr/>
          </a:p>
          <a:p>
            <a:pPr marL="687704" lvl="1" indent="-343852" algn="l">
              <a:lnSpc>
                <a:spcPts val="4103"/>
              </a:lnSpc>
              <a:buFont typeface="Arial"/>
              <a:buChar char="•"/>
            </a:pPr>
            <a:r>
              <a:rPr lang="en-US" sz="3799">
                <a:solidFill>
                  <a:srgbClr val="000000"/>
                </a:solidFill>
                <a:latin typeface="Calibri (MS)"/>
                <a:ea typeface="Calibri (MS)"/>
                <a:cs typeface="Calibri (MS)"/>
                <a:sym typeface="Calibri (MS)"/>
              </a:rPr>
              <a:t>On February 19ᵗʰ, the NSF officially released the Proposal &amp; Award Policies &amp; Procedures Guide 24-1. </a:t>
            </a:r>
          </a:p>
          <a:p>
            <a:pPr marL="687704" lvl="1" indent="-343852" algn="l">
              <a:lnSpc>
                <a:spcPts val="4103"/>
              </a:lnSpc>
            </a:pPr>
            <a:endParaRPr lang="en-US" sz="3799">
              <a:solidFill>
                <a:srgbClr val="000000"/>
              </a:solidFill>
              <a:latin typeface="Calibri (MS)"/>
              <a:ea typeface="Calibri (MS)"/>
              <a:cs typeface="Calibri (MS)"/>
              <a:sym typeface="Calibri (MS)"/>
            </a:endParaRPr>
          </a:p>
          <a:p>
            <a:pPr marL="687704" lvl="1" indent="-343852" algn="l">
              <a:lnSpc>
                <a:spcPts val="4103"/>
              </a:lnSpc>
              <a:buFont typeface="Arial"/>
              <a:buChar char="•"/>
            </a:pPr>
            <a:r>
              <a:rPr lang="en-US" sz="3799">
                <a:solidFill>
                  <a:srgbClr val="000000"/>
                </a:solidFill>
                <a:latin typeface="Calibri (MS)"/>
                <a:ea typeface="Calibri (MS)"/>
                <a:cs typeface="Calibri (MS)"/>
                <a:sym typeface="Calibri (MS)"/>
              </a:rPr>
              <a:t>It went into effect on May 20, 2024</a:t>
            </a:r>
          </a:p>
          <a:p>
            <a:pPr marL="687704" lvl="1" indent="-343852" algn="l">
              <a:lnSpc>
                <a:spcPts val="4103"/>
              </a:lnSpc>
            </a:pPr>
            <a:endParaRPr lang="en-US" sz="3799">
              <a:solidFill>
                <a:srgbClr val="000000"/>
              </a:solidFill>
              <a:latin typeface="Calibri (MS)"/>
              <a:ea typeface="Calibri (MS)"/>
              <a:cs typeface="Calibri (MS)"/>
              <a:sym typeface="Calibri (MS)"/>
            </a:endParaRPr>
          </a:p>
          <a:p>
            <a:pPr marL="687704" lvl="1" indent="-343852" algn="l">
              <a:lnSpc>
                <a:spcPts val="4103"/>
              </a:lnSpc>
              <a:buFont typeface="Arial"/>
              <a:buChar char="•"/>
            </a:pPr>
            <a:r>
              <a:rPr lang="en-US" sz="3799">
                <a:solidFill>
                  <a:srgbClr val="000000"/>
                </a:solidFill>
                <a:latin typeface="Calibri (MS)"/>
                <a:ea typeface="Calibri (MS)"/>
                <a:cs typeface="Calibri (MS)"/>
                <a:sym typeface="Calibri (MS)"/>
              </a:rPr>
              <a:t>In anticipation, our office added a question about Malign Foreign Talent Recruitment Program on January 1, 2024</a:t>
            </a:r>
          </a:p>
          <a:p>
            <a:pPr marL="687704" lvl="1" indent="-343852" algn="l">
              <a:lnSpc>
                <a:spcPts val="4103"/>
              </a:lnSpc>
            </a:pPr>
            <a:endParaRPr lang="en-US" sz="3799">
              <a:solidFill>
                <a:srgbClr val="000000"/>
              </a:solidFill>
              <a:latin typeface="Calibri (MS)"/>
              <a:ea typeface="Calibri (MS)"/>
              <a:cs typeface="Calibri (MS)"/>
              <a:sym typeface="Calibri (MS)"/>
            </a:endParaRPr>
          </a:p>
          <a:p>
            <a:pPr marL="687704" lvl="1" indent="-343852" algn="l">
              <a:lnSpc>
                <a:spcPts val="4103"/>
              </a:lnSpc>
              <a:buFont typeface="Arial"/>
              <a:buChar char="•"/>
            </a:pPr>
            <a:r>
              <a:rPr lang="en-US" sz="3799">
                <a:solidFill>
                  <a:srgbClr val="000000"/>
                </a:solidFill>
                <a:latin typeface="Calibri (MS)"/>
                <a:ea typeface="Calibri (MS)"/>
                <a:cs typeface="Calibri (MS)"/>
                <a:sym typeface="Calibri (MS)"/>
              </a:rPr>
              <a:t>Prohibition of participation in a MFTRP is now part of </a:t>
            </a:r>
            <a:r>
              <a:rPr lang="en-US" sz="3799" u="sng">
                <a:solidFill>
                  <a:srgbClr val="000000"/>
                </a:solidFill>
                <a:latin typeface="Calibri (MS)"/>
                <a:ea typeface="Calibri (MS)"/>
                <a:cs typeface="Calibri (MS)"/>
                <a:sym typeface="Calibri (MS)"/>
                <a:hlinkClick r:id="rId2" tooltip="https://policy.unt.edu/policy/13-005"/>
              </a:rPr>
              <a:t>UNT COI Policy</a:t>
            </a:r>
            <a:r>
              <a:rPr lang="en-US" sz="3799" u="sng">
                <a:solidFill>
                  <a:srgbClr val="000000"/>
                </a:solidFill>
                <a:latin typeface="Calibri (MS)"/>
                <a:ea typeface="Calibri (MS)"/>
                <a:cs typeface="Calibri (MS)"/>
                <a:sym typeface="Calibri (MS)"/>
              </a:rPr>
              <a:t> 13.005</a:t>
            </a:r>
          </a:p>
          <a:p>
            <a:pPr marL="687704" lvl="1" indent="-343852" algn="l">
              <a:lnSpc>
                <a:spcPts val="4103"/>
              </a:lnSpc>
            </a:pPr>
            <a:endParaRPr lang="en-US" sz="3799" u="sng">
              <a:solidFill>
                <a:srgbClr val="000000"/>
              </a:solidFill>
              <a:latin typeface="Calibri (MS)"/>
              <a:ea typeface="Calibri (MS)"/>
              <a:cs typeface="Calibri (MS)"/>
              <a:sym typeface="Calibri (MS)"/>
            </a:endParaRPr>
          </a:p>
        </p:txBody>
      </p:sp>
      <p:grpSp>
        <p:nvGrpSpPr>
          <p:cNvPr id="4" name="Group 4"/>
          <p:cNvGrpSpPr/>
          <p:nvPr/>
        </p:nvGrpSpPr>
        <p:grpSpPr>
          <a:xfrm>
            <a:off x="15864846" y="0"/>
            <a:ext cx="2423154" cy="2423154"/>
            <a:chOff x="0" y="0"/>
            <a:chExt cx="3230872" cy="3230872"/>
          </a:xfrm>
        </p:grpSpPr>
        <p:sp>
          <p:nvSpPr>
            <p:cNvPr id="5" name="Freeform 5"/>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8410408" cy="1522095"/>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Malign Foreign Talent Recruitment Program</a:t>
            </a:r>
          </a:p>
        </p:txBody>
      </p:sp>
      <p:sp>
        <p:nvSpPr>
          <p:cNvPr id="3" name="TextBox 3"/>
          <p:cNvSpPr txBox="1"/>
          <p:nvPr/>
        </p:nvSpPr>
        <p:spPr>
          <a:xfrm>
            <a:off x="1028700" y="2943757"/>
            <a:ext cx="16230600" cy="6659118"/>
          </a:xfrm>
          <a:prstGeom prst="rect">
            <a:avLst/>
          </a:prstGeom>
        </p:spPr>
        <p:txBody>
          <a:bodyPr lIns="0" tIns="0" rIns="0" bIns="0" rtlCol="0" anchor="t">
            <a:spAutoFit/>
          </a:bodyPr>
          <a:lstStyle/>
          <a:p>
            <a:pPr algn="l">
              <a:lnSpc>
                <a:spcPts val="3455"/>
              </a:lnSpc>
            </a:pPr>
            <a:r>
              <a:rPr lang="en-US" sz="3199">
                <a:solidFill>
                  <a:srgbClr val="000000"/>
                </a:solidFill>
                <a:latin typeface="Calibri (MS)"/>
                <a:ea typeface="Calibri (MS)"/>
                <a:cs typeface="Calibri (MS)"/>
                <a:sym typeface="Calibri (MS)"/>
              </a:rPr>
              <a:t>A </a:t>
            </a:r>
            <a:r>
              <a:rPr lang="en-US" sz="3199" b="1">
                <a:solidFill>
                  <a:srgbClr val="000000"/>
                </a:solidFill>
                <a:latin typeface="Calibri (MS) Bold"/>
                <a:ea typeface="Calibri (MS) Bold"/>
                <a:cs typeface="Calibri (MS) Bold"/>
                <a:sym typeface="Calibri (MS) Bold"/>
              </a:rPr>
              <a:t>Foreign/international talent recruitment program (FGTRP) </a:t>
            </a:r>
            <a:r>
              <a:rPr lang="en-US" sz="3199">
                <a:solidFill>
                  <a:srgbClr val="000000"/>
                </a:solidFill>
                <a:latin typeface="Calibri (MS)"/>
                <a:ea typeface="Calibri (MS)"/>
                <a:cs typeface="Calibri (MS)"/>
                <a:sym typeface="Calibri (MS)"/>
              </a:rPr>
              <a:t>is an effort organized, managed, or funded by a foreign government, or a foreign government instrumentality or entity, to recruit science and technology professionals or students (regardless of citizenship, national origin, or full-/part-time status).</a:t>
            </a:r>
          </a:p>
          <a:p>
            <a:pPr algn="l">
              <a:lnSpc>
                <a:spcPts val="3455"/>
              </a:lnSpc>
            </a:pPr>
            <a:endParaRPr lang="en-US" sz="3199">
              <a:solidFill>
                <a:srgbClr val="000000"/>
              </a:solidFill>
              <a:latin typeface="Calibri (MS)"/>
              <a:ea typeface="Calibri (MS)"/>
              <a:cs typeface="Calibri (MS)"/>
              <a:sym typeface="Calibri (MS)"/>
            </a:endParaRPr>
          </a:p>
          <a:p>
            <a:pPr marL="579119" lvl="1" indent="-289560" algn="l">
              <a:lnSpc>
                <a:spcPts val="3455"/>
              </a:lnSpc>
              <a:buFont typeface="Arial"/>
              <a:buChar char="•"/>
            </a:pPr>
            <a:r>
              <a:rPr lang="en-US" sz="3199">
                <a:solidFill>
                  <a:srgbClr val="000000"/>
                </a:solidFill>
                <a:latin typeface="Calibri (MS)"/>
                <a:ea typeface="Calibri (MS)"/>
                <a:cs typeface="Calibri (MS)"/>
                <a:sym typeface="Calibri (MS)"/>
              </a:rPr>
              <a:t>Incentivizing/compensating the FGTRP participant to relocate physically to a foreign country in order to import/acquire the proprietary technology, software, etc.;</a:t>
            </a:r>
          </a:p>
          <a:p>
            <a:pPr marL="579119" lvl="1" indent="-289560" algn="l">
              <a:lnSpc>
                <a:spcPts val="3455"/>
              </a:lnSpc>
              <a:buFont typeface="Arial"/>
              <a:buChar char="•"/>
            </a:pPr>
            <a:r>
              <a:rPr lang="en-US" sz="3199">
                <a:solidFill>
                  <a:srgbClr val="000000"/>
                </a:solidFill>
                <a:latin typeface="Calibri (MS)"/>
                <a:ea typeface="Calibri (MS)"/>
                <a:cs typeface="Calibri (MS)"/>
                <a:sym typeface="Calibri (MS)"/>
              </a:rPr>
              <a:t>Allowing for or encouraging the FGTRP participant to receive U.S. Federal research funds while concurrently working at and/or receiving compensation from a foreign institution for the same, or similar, work;</a:t>
            </a:r>
          </a:p>
          <a:p>
            <a:pPr marL="579119" lvl="1" indent="-289560" algn="l">
              <a:lnSpc>
                <a:spcPts val="3455"/>
              </a:lnSpc>
              <a:buFont typeface="Arial"/>
              <a:buChar char="•"/>
            </a:pPr>
            <a:r>
              <a:rPr lang="en-US" sz="3199">
                <a:solidFill>
                  <a:srgbClr val="000000"/>
                </a:solidFill>
                <a:latin typeface="Calibri (MS)"/>
                <a:ea typeface="Calibri (MS)"/>
                <a:cs typeface="Calibri (MS)"/>
                <a:sym typeface="Calibri (MS)"/>
              </a:rPr>
              <a:t>Directing FGTRP participants not to disclose their participation to United States entities;</a:t>
            </a:r>
          </a:p>
          <a:p>
            <a:pPr marL="579119" lvl="1" indent="-289560" algn="l">
              <a:lnSpc>
                <a:spcPts val="3455"/>
              </a:lnSpc>
              <a:buFont typeface="Arial"/>
              <a:buChar char="•"/>
            </a:pPr>
            <a:r>
              <a:rPr lang="en-US" sz="3199">
                <a:solidFill>
                  <a:srgbClr val="000000"/>
                </a:solidFill>
                <a:latin typeface="Calibri (MS)"/>
                <a:ea typeface="Calibri (MS)"/>
                <a:cs typeface="Calibri (MS)"/>
                <a:sym typeface="Calibri (MS)"/>
              </a:rPr>
              <a:t>Compelling FGTRP participants to enter into contracts that conflict with their responsibilities to UNT, or that are disallowed by UNT</a:t>
            </a:r>
          </a:p>
          <a:p>
            <a:pPr marL="579119" lvl="1" indent="-289560" algn="l">
              <a:lnSpc>
                <a:spcPts val="3455"/>
              </a:lnSpc>
            </a:pPr>
            <a:endParaRPr lang="en-US" sz="3199">
              <a:solidFill>
                <a:srgbClr val="000000"/>
              </a:solidFill>
              <a:latin typeface="Calibri (MS)"/>
              <a:ea typeface="Calibri (MS)"/>
              <a:cs typeface="Calibri (MS)"/>
              <a:sym typeface="Calibri (MS)"/>
            </a:endParaRPr>
          </a:p>
          <a:p>
            <a:pPr algn="l">
              <a:lnSpc>
                <a:spcPts val="3455"/>
              </a:lnSpc>
            </a:pPr>
            <a:r>
              <a:rPr lang="en-US" sz="3199" b="1">
                <a:solidFill>
                  <a:srgbClr val="000000"/>
                </a:solidFill>
                <a:latin typeface="Calibri (MS) Bold"/>
                <a:ea typeface="Calibri (MS) Bold"/>
                <a:cs typeface="Calibri (MS) Bold"/>
                <a:sym typeface="Calibri (MS) Bold"/>
              </a:rPr>
              <a:t>OFAC-sanctioned countries: Russia, Iran, China and North Korea</a:t>
            </a:r>
          </a:p>
        </p:txBody>
      </p:sp>
      <p:grpSp>
        <p:nvGrpSpPr>
          <p:cNvPr id="4" name="Group 4"/>
          <p:cNvGrpSpPr/>
          <p:nvPr/>
        </p:nvGrpSpPr>
        <p:grpSpPr>
          <a:xfrm>
            <a:off x="15864846" y="0"/>
            <a:ext cx="2423154" cy="2423154"/>
            <a:chOff x="0" y="0"/>
            <a:chExt cx="3230872" cy="3230872"/>
          </a:xfrm>
        </p:grpSpPr>
        <p:sp>
          <p:nvSpPr>
            <p:cNvPr id="5" name="Freeform 5"/>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040380"/>
            <a:ext cx="16047723" cy="6217920"/>
          </a:xfrm>
          <a:prstGeom prst="rect">
            <a:avLst/>
          </a:prstGeom>
        </p:spPr>
        <p:txBody>
          <a:bodyPr lIns="0" tIns="0" rIns="0" bIns="0" rtlCol="0" anchor="t">
            <a:spAutoFit/>
          </a:bodyPr>
          <a:lstStyle/>
          <a:p>
            <a:pPr algn="l">
              <a:lnSpc>
                <a:spcPts val="3240"/>
              </a:lnSpc>
            </a:pPr>
            <a:r>
              <a:rPr lang="en-US" sz="3000" b="1">
                <a:solidFill>
                  <a:srgbClr val="000000"/>
                </a:solidFill>
                <a:latin typeface="Calibri (MS) Bold"/>
                <a:ea typeface="Calibri (MS) Bold"/>
                <a:cs typeface="Calibri (MS) Bold"/>
                <a:sym typeface="Calibri (MS) Bold"/>
              </a:rPr>
              <a:t>Questions about:</a:t>
            </a:r>
          </a:p>
          <a:p>
            <a:pPr marL="542925" lvl="1" indent="-271462" algn="l">
              <a:lnSpc>
                <a:spcPts val="3240"/>
              </a:lnSpc>
              <a:buFont typeface="Arial"/>
              <a:buChar char="•"/>
            </a:pPr>
            <a:r>
              <a:rPr lang="en-US" sz="3000">
                <a:solidFill>
                  <a:srgbClr val="000000"/>
                </a:solidFill>
                <a:latin typeface="Calibri (MS)"/>
                <a:ea typeface="Calibri (MS)"/>
                <a:cs typeface="Calibri (MS)"/>
                <a:sym typeface="Calibri (MS)"/>
              </a:rPr>
              <a:t>paid or unpaid appointments, positions, or honors at an international academic institution</a:t>
            </a:r>
          </a:p>
          <a:p>
            <a:pPr marL="542925" lvl="1" indent="-271462" algn="l">
              <a:lnSpc>
                <a:spcPts val="3240"/>
              </a:lnSpc>
              <a:buFont typeface="Arial"/>
              <a:buChar char="•"/>
            </a:pPr>
            <a:r>
              <a:rPr lang="en-US" sz="3000">
                <a:solidFill>
                  <a:srgbClr val="000000"/>
                </a:solidFill>
                <a:latin typeface="Calibri (MS)"/>
                <a:ea typeface="Calibri (MS)"/>
                <a:cs typeface="Calibri (MS)"/>
                <a:sym typeface="Calibri (MS)"/>
              </a:rPr>
              <a:t>financial or in-kind support from an international entity (government, non-profit, academic) </a:t>
            </a:r>
          </a:p>
          <a:p>
            <a:pPr marL="542925" lvl="1" indent="-271462" algn="l">
              <a:lnSpc>
                <a:spcPts val="3240"/>
              </a:lnSpc>
              <a:buFont typeface="Arial"/>
              <a:buChar char="•"/>
            </a:pPr>
            <a:r>
              <a:rPr lang="en-US" sz="3000">
                <a:solidFill>
                  <a:srgbClr val="000000"/>
                </a:solidFill>
                <a:latin typeface="Calibri (MS)"/>
                <a:ea typeface="Calibri (MS)"/>
                <a:cs typeface="Calibri (MS)"/>
                <a:sym typeface="Calibri (MS)"/>
              </a:rPr>
              <a:t>international collaborators</a:t>
            </a:r>
          </a:p>
          <a:p>
            <a:pPr marL="542925" lvl="1" indent="-271462" algn="l">
              <a:lnSpc>
                <a:spcPts val="3240"/>
              </a:lnSpc>
              <a:buFont typeface="Arial"/>
              <a:buChar char="•"/>
            </a:pPr>
            <a:r>
              <a:rPr lang="en-US" sz="3000">
                <a:solidFill>
                  <a:srgbClr val="000000"/>
                </a:solidFill>
                <a:latin typeface="Calibri (MS)"/>
                <a:ea typeface="Calibri (MS)"/>
                <a:cs typeface="Calibri (MS)"/>
                <a:sym typeface="Calibri (MS)"/>
              </a:rPr>
              <a:t>travel (past year) or upcoming travel that will be paid for or reimbursed by an international entity </a:t>
            </a:r>
          </a:p>
          <a:p>
            <a:pPr marL="542925" lvl="1" indent="-271462" algn="l">
              <a:lnSpc>
                <a:spcPts val="3240"/>
              </a:lnSpc>
            </a:pPr>
            <a:endParaRPr lang="en-US" sz="3000">
              <a:solidFill>
                <a:srgbClr val="000000"/>
              </a:solidFill>
              <a:latin typeface="Calibri (MS)"/>
              <a:ea typeface="Calibri (MS)"/>
              <a:cs typeface="Calibri (MS)"/>
              <a:sym typeface="Calibri (MS)"/>
            </a:endParaRPr>
          </a:p>
          <a:p>
            <a:pPr algn="l">
              <a:lnSpc>
                <a:spcPts val="3240"/>
              </a:lnSpc>
            </a:pPr>
            <a:r>
              <a:rPr lang="en-US" sz="3000" b="1">
                <a:solidFill>
                  <a:srgbClr val="000000"/>
                </a:solidFill>
                <a:latin typeface="Calibri (MS) Bold"/>
                <a:ea typeface="Calibri (MS) Bold"/>
                <a:cs typeface="Calibri (MS) Bold"/>
                <a:sym typeface="Calibri (MS) Bold"/>
              </a:rPr>
              <a:t>What is done with this information?</a:t>
            </a:r>
          </a:p>
          <a:p>
            <a:pPr algn="l">
              <a:lnSpc>
                <a:spcPts val="3240"/>
              </a:lnSpc>
            </a:pPr>
            <a:endParaRPr lang="en-US" sz="3000" b="1">
              <a:solidFill>
                <a:srgbClr val="000000"/>
              </a:solidFill>
              <a:latin typeface="Calibri (MS) Bold"/>
              <a:ea typeface="Calibri (MS) Bold"/>
              <a:cs typeface="Calibri (MS) Bold"/>
              <a:sym typeface="Calibri (MS) Bold"/>
            </a:endParaRPr>
          </a:p>
          <a:p>
            <a:pPr marL="647700" lvl="1" indent="-323850" algn="l">
              <a:lnSpc>
                <a:spcPts val="3240"/>
              </a:lnSpc>
              <a:buFont typeface="Arial"/>
              <a:buChar char="•"/>
            </a:pPr>
            <a:r>
              <a:rPr lang="en-US" sz="3000">
                <a:solidFill>
                  <a:srgbClr val="000000"/>
                </a:solidFill>
                <a:latin typeface="Calibri (MS)"/>
                <a:ea typeface="Calibri (MS)"/>
                <a:cs typeface="Calibri (MS)"/>
                <a:sym typeface="Calibri (MS)"/>
              </a:rPr>
              <a:t>Restricted Party Screenings</a:t>
            </a:r>
          </a:p>
          <a:p>
            <a:pPr marL="647700" lvl="1" indent="-323850" algn="l">
              <a:lnSpc>
                <a:spcPts val="3240"/>
              </a:lnSpc>
              <a:buFont typeface="Arial"/>
              <a:buChar char="•"/>
            </a:pPr>
            <a:r>
              <a:rPr lang="en-US" sz="3000">
                <a:solidFill>
                  <a:srgbClr val="000000"/>
                </a:solidFill>
                <a:latin typeface="Calibri (MS)"/>
                <a:ea typeface="Calibri (MS)"/>
                <a:cs typeface="Calibri (MS)"/>
                <a:sym typeface="Calibri (MS)"/>
              </a:rPr>
              <a:t>Dynamic screenings are run daily (If a collaborator/institution appears, our office will contact you)</a:t>
            </a:r>
          </a:p>
          <a:p>
            <a:pPr marL="647700" lvl="1" indent="-323850" algn="l">
              <a:lnSpc>
                <a:spcPts val="3240"/>
              </a:lnSpc>
              <a:buFont typeface="Arial"/>
              <a:buChar char="•"/>
            </a:pPr>
            <a:r>
              <a:rPr lang="en-US" sz="3000">
                <a:solidFill>
                  <a:srgbClr val="000000"/>
                </a:solidFill>
                <a:latin typeface="Calibri (MS)"/>
                <a:ea typeface="Calibri (MS)"/>
                <a:cs typeface="Calibri (MS)"/>
                <a:sym typeface="Calibri (MS)"/>
              </a:rPr>
              <a:t>Checking award/contract terms</a:t>
            </a:r>
          </a:p>
          <a:p>
            <a:pPr algn="l">
              <a:lnSpc>
                <a:spcPts val="3240"/>
              </a:lnSpc>
            </a:pPr>
            <a:endParaRPr lang="en-US" sz="3000">
              <a:solidFill>
                <a:srgbClr val="000000"/>
              </a:solidFill>
              <a:latin typeface="Calibri (MS)"/>
              <a:ea typeface="Calibri (MS)"/>
              <a:cs typeface="Calibri (MS)"/>
              <a:sym typeface="Calibri (MS)"/>
            </a:endParaRPr>
          </a:p>
          <a:p>
            <a:pPr algn="l">
              <a:lnSpc>
                <a:spcPts val="3240"/>
              </a:lnSpc>
            </a:pPr>
            <a:r>
              <a:rPr lang="en-US" sz="3000" b="1">
                <a:solidFill>
                  <a:srgbClr val="000000"/>
                </a:solidFill>
                <a:latin typeface="Calibri (MS) Bold"/>
                <a:ea typeface="Calibri (MS) Bold"/>
                <a:cs typeface="Calibri (MS) Bold"/>
                <a:sym typeface="Calibri (MS) Bold"/>
              </a:rPr>
              <a:t>Why is this being asked?</a:t>
            </a:r>
          </a:p>
          <a:p>
            <a:pPr marL="647700" lvl="1" indent="-323850" algn="l">
              <a:lnSpc>
                <a:spcPts val="3240"/>
              </a:lnSpc>
              <a:buFont typeface="Arial"/>
              <a:buChar char="•"/>
            </a:pPr>
            <a:r>
              <a:rPr lang="en-US" sz="3000">
                <a:solidFill>
                  <a:srgbClr val="000000"/>
                </a:solidFill>
                <a:latin typeface="Calibri (MS)"/>
                <a:ea typeface="Calibri (MS)"/>
                <a:cs typeface="Calibri (MS)"/>
                <a:sym typeface="Calibri (MS)"/>
              </a:rPr>
              <a:t>By including this information in the COI Disclosure form, we will no longer require the annual International Affiliations disclosure.</a:t>
            </a:r>
          </a:p>
        </p:txBody>
      </p:sp>
      <p:grpSp>
        <p:nvGrpSpPr>
          <p:cNvPr id="3" name="Group 3"/>
          <p:cNvGrpSpPr/>
          <p:nvPr/>
        </p:nvGrpSpPr>
        <p:grpSpPr>
          <a:xfrm>
            <a:off x="15864846" y="0"/>
            <a:ext cx="2423154" cy="2423154"/>
            <a:chOff x="0" y="0"/>
            <a:chExt cx="3230872" cy="3230872"/>
          </a:xfrm>
        </p:grpSpPr>
        <p:sp>
          <p:nvSpPr>
            <p:cNvPr id="4" name="Freeform 4"/>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sp>
        <p:nvSpPr>
          <p:cNvPr id="5" name="Freeform 5"/>
          <p:cNvSpPr/>
          <p:nvPr/>
        </p:nvSpPr>
        <p:spPr>
          <a:xfrm>
            <a:off x="12309158" y="1408693"/>
            <a:ext cx="1766417" cy="1451673"/>
          </a:xfrm>
          <a:custGeom>
            <a:avLst/>
            <a:gdLst/>
            <a:ahLst/>
            <a:cxnLst/>
            <a:rect l="l" t="t" r="r" b="b"/>
            <a:pathLst>
              <a:path w="1766417" h="1451673">
                <a:moveTo>
                  <a:pt x="0" y="0"/>
                </a:moveTo>
                <a:lnTo>
                  <a:pt x="1766416" y="0"/>
                </a:lnTo>
                <a:lnTo>
                  <a:pt x="1766416" y="1451673"/>
                </a:lnTo>
                <a:lnTo>
                  <a:pt x="0" y="14516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1028700" y="1095375"/>
            <a:ext cx="11280458" cy="1522095"/>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What else is new on the COI Disclosure?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8652551" y="9325558"/>
            <a:ext cx="9635449" cy="961442"/>
            <a:chOff x="0" y="0"/>
            <a:chExt cx="2537732" cy="253219"/>
          </a:xfrm>
        </p:grpSpPr>
        <p:sp>
          <p:nvSpPr>
            <p:cNvPr id="3" name="Freeform 3"/>
            <p:cNvSpPr/>
            <p:nvPr/>
          </p:nvSpPr>
          <p:spPr>
            <a:xfrm>
              <a:off x="0" y="0"/>
              <a:ext cx="2537732" cy="253219"/>
            </a:xfrm>
            <a:custGeom>
              <a:avLst/>
              <a:gdLst/>
              <a:ahLst/>
              <a:cxnLst/>
              <a:rect l="l" t="t" r="r" b="b"/>
              <a:pathLst>
                <a:path w="2537732" h="253219">
                  <a:moveTo>
                    <a:pt x="0" y="0"/>
                  </a:moveTo>
                  <a:lnTo>
                    <a:pt x="2537732" y="0"/>
                  </a:lnTo>
                  <a:lnTo>
                    <a:pt x="2537732" y="253219"/>
                  </a:lnTo>
                  <a:lnTo>
                    <a:pt x="0" y="253219"/>
                  </a:lnTo>
                  <a:close/>
                </a:path>
              </a:pathLst>
            </a:custGeom>
            <a:solidFill>
              <a:srgbClr val="FFFFFF"/>
            </a:solidFill>
          </p:spPr>
          <p:txBody>
            <a:bodyPr/>
            <a:lstStyle/>
            <a:p>
              <a:endParaRPr lang="en-US"/>
            </a:p>
          </p:txBody>
        </p:sp>
        <p:sp>
          <p:nvSpPr>
            <p:cNvPr id="4" name="TextBox 4"/>
            <p:cNvSpPr txBox="1"/>
            <p:nvPr/>
          </p:nvSpPr>
          <p:spPr>
            <a:xfrm>
              <a:off x="0" y="-38100"/>
              <a:ext cx="2537732" cy="291319"/>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0" y="3462502"/>
            <a:ext cx="9635449" cy="961442"/>
            <a:chOff x="0" y="0"/>
            <a:chExt cx="2537732" cy="253219"/>
          </a:xfrm>
        </p:grpSpPr>
        <p:sp>
          <p:nvSpPr>
            <p:cNvPr id="6" name="Freeform 6"/>
            <p:cNvSpPr/>
            <p:nvPr/>
          </p:nvSpPr>
          <p:spPr>
            <a:xfrm>
              <a:off x="0" y="0"/>
              <a:ext cx="2537732" cy="253219"/>
            </a:xfrm>
            <a:custGeom>
              <a:avLst/>
              <a:gdLst/>
              <a:ahLst/>
              <a:cxnLst/>
              <a:rect l="l" t="t" r="r" b="b"/>
              <a:pathLst>
                <a:path w="2537732" h="253219">
                  <a:moveTo>
                    <a:pt x="0" y="0"/>
                  </a:moveTo>
                  <a:lnTo>
                    <a:pt x="2537732" y="0"/>
                  </a:lnTo>
                  <a:lnTo>
                    <a:pt x="2537732" y="253219"/>
                  </a:lnTo>
                  <a:lnTo>
                    <a:pt x="0" y="253219"/>
                  </a:lnTo>
                  <a:close/>
                </a:path>
              </a:pathLst>
            </a:custGeom>
            <a:solidFill>
              <a:srgbClr val="FEFEFE"/>
            </a:solidFill>
          </p:spPr>
          <p:txBody>
            <a:bodyPr/>
            <a:lstStyle/>
            <a:p>
              <a:endParaRPr lang="en-US"/>
            </a:p>
          </p:txBody>
        </p:sp>
        <p:sp>
          <p:nvSpPr>
            <p:cNvPr id="7" name="TextBox 7"/>
            <p:cNvSpPr txBox="1"/>
            <p:nvPr/>
          </p:nvSpPr>
          <p:spPr>
            <a:xfrm>
              <a:off x="0" y="-38100"/>
              <a:ext cx="2537732" cy="291319"/>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0" y="4423944"/>
            <a:ext cx="11726112" cy="5863056"/>
            <a:chOff x="0" y="0"/>
            <a:chExt cx="812800" cy="406400"/>
          </a:xfrm>
        </p:grpSpPr>
        <p:sp>
          <p:nvSpPr>
            <p:cNvPr id="9" name="Freeform 9" descr="A person shaking hands with a person  Description automatically generated"/>
            <p:cNvSpPr/>
            <p:nvPr/>
          </p:nvSpPr>
          <p:spPr>
            <a:xfrm>
              <a:off x="0" y="0"/>
              <a:ext cx="812800" cy="406400"/>
            </a:xfrm>
            <a:custGeom>
              <a:avLst/>
              <a:gdLst/>
              <a:ahLst/>
              <a:cxnLst/>
              <a:rect l="l" t="t" r="r" b="b"/>
              <a:pathLst>
                <a:path w="812800" h="406400">
                  <a:moveTo>
                    <a:pt x="609600" y="0"/>
                  </a:moveTo>
                  <a:lnTo>
                    <a:pt x="0" y="0"/>
                  </a:lnTo>
                  <a:lnTo>
                    <a:pt x="0" y="406400"/>
                  </a:lnTo>
                  <a:lnTo>
                    <a:pt x="609600" y="406400"/>
                  </a:lnTo>
                  <a:lnTo>
                    <a:pt x="812800" y="203200"/>
                  </a:lnTo>
                  <a:lnTo>
                    <a:pt x="609600" y="0"/>
                  </a:lnTo>
                  <a:close/>
                </a:path>
              </a:pathLst>
            </a:custGeom>
            <a:blipFill>
              <a:blip r:embed="rId2"/>
              <a:stretch>
                <a:fillRect t="-6097" b="-6097"/>
              </a:stretch>
            </a:blipFill>
          </p:spPr>
          <p:txBody>
            <a:bodyPr/>
            <a:lstStyle/>
            <a:p>
              <a:endParaRPr lang="en-US"/>
            </a:p>
          </p:txBody>
        </p:sp>
      </p:grpSp>
      <p:grpSp>
        <p:nvGrpSpPr>
          <p:cNvPr id="10" name="Group 10"/>
          <p:cNvGrpSpPr/>
          <p:nvPr/>
        </p:nvGrpSpPr>
        <p:grpSpPr>
          <a:xfrm rot="-2088381">
            <a:off x="6234676" y="5034634"/>
            <a:ext cx="7946576" cy="1601596"/>
            <a:chOff x="0" y="0"/>
            <a:chExt cx="3539030" cy="713275"/>
          </a:xfrm>
        </p:grpSpPr>
        <p:sp>
          <p:nvSpPr>
            <p:cNvPr id="11" name="Freeform 11"/>
            <p:cNvSpPr/>
            <p:nvPr/>
          </p:nvSpPr>
          <p:spPr>
            <a:xfrm>
              <a:off x="0" y="0"/>
              <a:ext cx="3539030" cy="713275"/>
            </a:xfrm>
            <a:custGeom>
              <a:avLst/>
              <a:gdLst/>
              <a:ahLst/>
              <a:cxnLst/>
              <a:rect l="l" t="t" r="r" b="b"/>
              <a:pathLst>
                <a:path w="3539030" h="713275">
                  <a:moveTo>
                    <a:pt x="203200" y="0"/>
                  </a:moveTo>
                  <a:lnTo>
                    <a:pt x="3539030" y="0"/>
                  </a:lnTo>
                  <a:lnTo>
                    <a:pt x="3335830" y="713275"/>
                  </a:lnTo>
                  <a:lnTo>
                    <a:pt x="0" y="713275"/>
                  </a:lnTo>
                  <a:lnTo>
                    <a:pt x="203200" y="0"/>
                  </a:lnTo>
                  <a:close/>
                </a:path>
              </a:pathLst>
            </a:custGeom>
            <a:solidFill>
              <a:srgbClr val="00A44E"/>
            </a:solidFill>
          </p:spPr>
          <p:txBody>
            <a:bodyPr/>
            <a:lstStyle/>
            <a:p>
              <a:endParaRPr lang="en-US"/>
            </a:p>
          </p:txBody>
        </p:sp>
        <p:sp>
          <p:nvSpPr>
            <p:cNvPr id="12" name="TextBox 12"/>
            <p:cNvSpPr txBox="1"/>
            <p:nvPr/>
          </p:nvSpPr>
          <p:spPr>
            <a:xfrm>
              <a:off x="101600" y="-38100"/>
              <a:ext cx="3335830" cy="751375"/>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6869839" y="905009"/>
            <a:ext cx="14248619" cy="8476983"/>
            <a:chOff x="0" y="0"/>
            <a:chExt cx="1024652" cy="609600"/>
          </a:xfrm>
        </p:grpSpPr>
        <p:sp>
          <p:nvSpPr>
            <p:cNvPr id="14" name="Freeform 14"/>
            <p:cNvSpPr/>
            <p:nvPr/>
          </p:nvSpPr>
          <p:spPr>
            <a:xfrm>
              <a:off x="0" y="0"/>
              <a:ext cx="1024652" cy="609600"/>
            </a:xfrm>
            <a:custGeom>
              <a:avLst/>
              <a:gdLst/>
              <a:ahLst/>
              <a:cxnLst/>
              <a:rect l="l" t="t" r="r" b="b"/>
              <a:pathLst>
                <a:path w="1024652" h="609600">
                  <a:moveTo>
                    <a:pt x="821452" y="0"/>
                  </a:moveTo>
                  <a:lnTo>
                    <a:pt x="0" y="0"/>
                  </a:lnTo>
                  <a:lnTo>
                    <a:pt x="203200" y="609600"/>
                  </a:lnTo>
                  <a:lnTo>
                    <a:pt x="1024652" y="609600"/>
                  </a:lnTo>
                  <a:lnTo>
                    <a:pt x="821452" y="0"/>
                  </a:ln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15" name="TextBox 15"/>
            <p:cNvSpPr txBox="1"/>
            <p:nvPr/>
          </p:nvSpPr>
          <p:spPr>
            <a:xfrm>
              <a:off x="101600" y="-38100"/>
              <a:ext cx="821452"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16" name="Group 16"/>
          <p:cNvGrpSpPr/>
          <p:nvPr/>
        </p:nvGrpSpPr>
        <p:grpSpPr>
          <a:xfrm>
            <a:off x="6869839" y="7206282"/>
            <a:ext cx="13689960" cy="1554646"/>
            <a:chOff x="0" y="0"/>
            <a:chExt cx="5368038" cy="609600"/>
          </a:xfrm>
        </p:grpSpPr>
        <p:sp>
          <p:nvSpPr>
            <p:cNvPr id="17" name="Freeform 17"/>
            <p:cNvSpPr/>
            <p:nvPr/>
          </p:nvSpPr>
          <p:spPr>
            <a:xfrm>
              <a:off x="0" y="0"/>
              <a:ext cx="5368038" cy="609600"/>
            </a:xfrm>
            <a:custGeom>
              <a:avLst/>
              <a:gdLst/>
              <a:ahLst/>
              <a:cxnLst/>
              <a:rect l="l" t="t" r="r" b="b"/>
              <a:pathLst>
                <a:path w="5368038" h="609600">
                  <a:moveTo>
                    <a:pt x="5164838" y="0"/>
                  </a:moveTo>
                  <a:lnTo>
                    <a:pt x="0" y="0"/>
                  </a:lnTo>
                  <a:lnTo>
                    <a:pt x="203200" y="609600"/>
                  </a:lnTo>
                  <a:lnTo>
                    <a:pt x="5368038" y="609600"/>
                  </a:lnTo>
                  <a:lnTo>
                    <a:pt x="5164838" y="0"/>
                  </a:lnTo>
                  <a:close/>
                </a:path>
              </a:pathLst>
            </a:custGeom>
            <a:solidFill>
              <a:srgbClr val="006A31"/>
            </a:solidFill>
          </p:spPr>
          <p:txBody>
            <a:bodyPr/>
            <a:lstStyle/>
            <a:p>
              <a:endParaRPr lang="en-US"/>
            </a:p>
          </p:txBody>
        </p:sp>
        <p:sp>
          <p:nvSpPr>
            <p:cNvPr id="18" name="TextBox 18"/>
            <p:cNvSpPr txBox="1"/>
            <p:nvPr/>
          </p:nvSpPr>
          <p:spPr>
            <a:xfrm>
              <a:off x="101600" y="-38100"/>
              <a:ext cx="5164838"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19" name="Group 19"/>
          <p:cNvGrpSpPr/>
          <p:nvPr/>
        </p:nvGrpSpPr>
        <p:grpSpPr>
          <a:xfrm rot="8711618">
            <a:off x="-4404721" y="9273126"/>
            <a:ext cx="7946576" cy="1601596"/>
            <a:chOff x="0" y="0"/>
            <a:chExt cx="3539030" cy="713275"/>
          </a:xfrm>
        </p:grpSpPr>
        <p:sp>
          <p:nvSpPr>
            <p:cNvPr id="20" name="Freeform 20"/>
            <p:cNvSpPr/>
            <p:nvPr/>
          </p:nvSpPr>
          <p:spPr>
            <a:xfrm>
              <a:off x="0" y="0"/>
              <a:ext cx="3539030" cy="713275"/>
            </a:xfrm>
            <a:custGeom>
              <a:avLst/>
              <a:gdLst/>
              <a:ahLst/>
              <a:cxnLst/>
              <a:rect l="l" t="t" r="r" b="b"/>
              <a:pathLst>
                <a:path w="3539030" h="713275">
                  <a:moveTo>
                    <a:pt x="203200" y="0"/>
                  </a:moveTo>
                  <a:lnTo>
                    <a:pt x="3539030" y="0"/>
                  </a:lnTo>
                  <a:lnTo>
                    <a:pt x="3335830" y="713275"/>
                  </a:lnTo>
                  <a:lnTo>
                    <a:pt x="0" y="713275"/>
                  </a:lnTo>
                  <a:lnTo>
                    <a:pt x="203200" y="0"/>
                  </a:lnTo>
                  <a:close/>
                </a:path>
              </a:pathLst>
            </a:custGeom>
            <a:solidFill>
              <a:srgbClr val="00A44E"/>
            </a:solidFill>
          </p:spPr>
          <p:txBody>
            <a:bodyPr/>
            <a:lstStyle/>
            <a:p>
              <a:endParaRPr lang="en-US"/>
            </a:p>
          </p:txBody>
        </p:sp>
        <p:sp>
          <p:nvSpPr>
            <p:cNvPr id="21" name="TextBox 21"/>
            <p:cNvSpPr txBox="1"/>
            <p:nvPr/>
          </p:nvSpPr>
          <p:spPr>
            <a:xfrm>
              <a:off x="101600" y="-38100"/>
              <a:ext cx="3335830" cy="751375"/>
            </a:xfrm>
            <a:prstGeom prst="rect">
              <a:avLst/>
            </a:prstGeom>
          </p:spPr>
          <p:txBody>
            <a:bodyPr lIns="50800" tIns="50800" rIns="50800" bIns="50800" rtlCol="0" anchor="ctr"/>
            <a:lstStyle/>
            <a:p>
              <a:pPr algn="ctr">
                <a:lnSpc>
                  <a:spcPts val="2659"/>
                </a:lnSpc>
              </a:pPr>
              <a:endParaRPr/>
            </a:p>
          </p:txBody>
        </p:sp>
      </p:grpSp>
      <p:grpSp>
        <p:nvGrpSpPr>
          <p:cNvPr id="22" name="Group 22"/>
          <p:cNvGrpSpPr/>
          <p:nvPr/>
        </p:nvGrpSpPr>
        <p:grpSpPr>
          <a:xfrm>
            <a:off x="-10960542" y="5835432"/>
            <a:ext cx="14248619" cy="8476983"/>
            <a:chOff x="0" y="0"/>
            <a:chExt cx="1024652" cy="609600"/>
          </a:xfrm>
        </p:grpSpPr>
        <p:sp>
          <p:nvSpPr>
            <p:cNvPr id="23" name="Freeform 23"/>
            <p:cNvSpPr/>
            <p:nvPr/>
          </p:nvSpPr>
          <p:spPr>
            <a:xfrm>
              <a:off x="0" y="0"/>
              <a:ext cx="1024652" cy="609600"/>
            </a:xfrm>
            <a:custGeom>
              <a:avLst/>
              <a:gdLst/>
              <a:ahLst/>
              <a:cxnLst/>
              <a:rect l="l" t="t" r="r" b="b"/>
              <a:pathLst>
                <a:path w="1024652" h="609600">
                  <a:moveTo>
                    <a:pt x="821452" y="0"/>
                  </a:moveTo>
                  <a:lnTo>
                    <a:pt x="0" y="0"/>
                  </a:lnTo>
                  <a:lnTo>
                    <a:pt x="203200" y="609600"/>
                  </a:lnTo>
                  <a:lnTo>
                    <a:pt x="1024652" y="609600"/>
                  </a:lnTo>
                  <a:lnTo>
                    <a:pt x="821452" y="0"/>
                  </a:lnTo>
                  <a:close/>
                </a:path>
              </a:pathLst>
            </a:custGeom>
            <a:gradFill rotWithShape="1">
              <a:gsLst>
                <a:gs pos="0">
                  <a:srgbClr val="009E4B">
                    <a:alpha val="100000"/>
                  </a:srgbClr>
                </a:gs>
                <a:gs pos="100000">
                  <a:srgbClr val="005B2C">
                    <a:alpha val="100000"/>
                  </a:srgbClr>
                </a:gs>
              </a:gsLst>
              <a:path path="circle">
                <a:fillToRect l="50000" t="50000" r="50000" b="50000"/>
              </a:path>
            </a:gradFill>
          </p:spPr>
          <p:txBody>
            <a:bodyPr/>
            <a:lstStyle/>
            <a:p>
              <a:endParaRPr lang="en-US"/>
            </a:p>
          </p:txBody>
        </p:sp>
        <p:sp>
          <p:nvSpPr>
            <p:cNvPr id="24" name="TextBox 24"/>
            <p:cNvSpPr txBox="1"/>
            <p:nvPr/>
          </p:nvSpPr>
          <p:spPr>
            <a:xfrm>
              <a:off x="101600" y="-38100"/>
              <a:ext cx="821452" cy="647700"/>
            </a:xfrm>
            <a:prstGeom prst="rect">
              <a:avLst/>
            </a:prstGeom>
          </p:spPr>
          <p:txBody>
            <a:bodyPr lIns="50800" tIns="50800" rIns="50800" bIns="50800" rtlCol="0" anchor="ctr"/>
            <a:lstStyle/>
            <a:p>
              <a:pPr algn="ctr">
                <a:lnSpc>
                  <a:spcPts val="2659"/>
                </a:lnSpc>
                <a:spcBef>
                  <a:spcPct val="0"/>
                </a:spcBef>
              </a:pPr>
              <a:endParaRPr/>
            </a:p>
          </p:txBody>
        </p:sp>
      </p:grpSp>
      <p:grpSp>
        <p:nvGrpSpPr>
          <p:cNvPr id="25" name="Group 25"/>
          <p:cNvGrpSpPr/>
          <p:nvPr/>
        </p:nvGrpSpPr>
        <p:grpSpPr>
          <a:xfrm rot="-10800000">
            <a:off x="-10792952" y="7148428"/>
            <a:ext cx="13689960" cy="1554646"/>
            <a:chOff x="0" y="0"/>
            <a:chExt cx="5368038" cy="609600"/>
          </a:xfrm>
        </p:grpSpPr>
        <p:sp>
          <p:nvSpPr>
            <p:cNvPr id="26" name="Freeform 26"/>
            <p:cNvSpPr/>
            <p:nvPr/>
          </p:nvSpPr>
          <p:spPr>
            <a:xfrm>
              <a:off x="0" y="0"/>
              <a:ext cx="5368038" cy="609600"/>
            </a:xfrm>
            <a:custGeom>
              <a:avLst/>
              <a:gdLst/>
              <a:ahLst/>
              <a:cxnLst/>
              <a:rect l="l" t="t" r="r" b="b"/>
              <a:pathLst>
                <a:path w="5368038" h="609600">
                  <a:moveTo>
                    <a:pt x="5164838" y="0"/>
                  </a:moveTo>
                  <a:lnTo>
                    <a:pt x="0" y="0"/>
                  </a:lnTo>
                  <a:lnTo>
                    <a:pt x="203200" y="609600"/>
                  </a:lnTo>
                  <a:lnTo>
                    <a:pt x="5368038" y="609600"/>
                  </a:lnTo>
                  <a:lnTo>
                    <a:pt x="5164838" y="0"/>
                  </a:lnTo>
                  <a:close/>
                </a:path>
              </a:pathLst>
            </a:custGeom>
            <a:solidFill>
              <a:srgbClr val="006A31"/>
            </a:solidFill>
          </p:spPr>
          <p:txBody>
            <a:bodyPr/>
            <a:lstStyle/>
            <a:p>
              <a:endParaRPr lang="en-US"/>
            </a:p>
          </p:txBody>
        </p:sp>
        <p:sp>
          <p:nvSpPr>
            <p:cNvPr id="27" name="TextBox 27"/>
            <p:cNvSpPr txBox="1"/>
            <p:nvPr/>
          </p:nvSpPr>
          <p:spPr>
            <a:xfrm>
              <a:off x="101600" y="-38100"/>
              <a:ext cx="5164838" cy="647700"/>
            </a:xfrm>
            <a:prstGeom prst="rect">
              <a:avLst/>
            </a:prstGeom>
          </p:spPr>
          <p:txBody>
            <a:bodyPr lIns="50800" tIns="50800" rIns="50800" bIns="50800" rtlCol="0" anchor="ctr"/>
            <a:lstStyle/>
            <a:p>
              <a:pPr algn="ctr">
                <a:lnSpc>
                  <a:spcPts val="2659"/>
                </a:lnSpc>
                <a:spcBef>
                  <a:spcPct val="0"/>
                </a:spcBef>
              </a:pPr>
              <a:endParaRPr/>
            </a:p>
          </p:txBody>
        </p:sp>
      </p:grpSp>
      <p:sp>
        <p:nvSpPr>
          <p:cNvPr id="28" name="TextBox 28"/>
          <p:cNvSpPr txBox="1"/>
          <p:nvPr/>
        </p:nvSpPr>
        <p:spPr>
          <a:xfrm>
            <a:off x="6869839" y="1153332"/>
            <a:ext cx="11614181" cy="2273300"/>
          </a:xfrm>
          <a:prstGeom prst="rect">
            <a:avLst/>
          </a:prstGeom>
        </p:spPr>
        <p:txBody>
          <a:bodyPr lIns="0" tIns="0" rIns="0" bIns="0" rtlCol="0" anchor="t">
            <a:spAutoFit/>
          </a:bodyPr>
          <a:lstStyle/>
          <a:p>
            <a:pPr algn="ctr">
              <a:lnSpc>
                <a:spcPts val="9100"/>
              </a:lnSpc>
            </a:pPr>
            <a:r>
              <a:rPr lang="en-US" sz="6500">
                <a:solidFill>
                  <a:srgbClr val="000000"/>
                </a:solidFill>
                <a:latin typeface="League Spartan"/>
                <a:ea typeface="League Spartan"/>
                <a:cs typeface="League Spartan"/>
                <a:sym typeface="League Spartan"/>
              </a:rPr>
              <a:t>What is an International Affiliation?</a:t>
            </a:r>
          </a:p>
        </p:txBody>
      </p:sp>
      <p:sp>
        <p:nvSpPr>
          <p:cNvPr id="29" name="AutoShape 29"/>
          <p:cNvSpPr/>
          <p:nvPr/>
        </p:nvSpPr>
        <p:spPr>
          <a:xfrm>
            <a:off x="8092393" y="3426632"/>
            <a:ext cx="9765537" cy="0"/>
          </a:xfrm>
          <a:prstGeom prst="line">
            <a:avLst/>
          </a:prstGeom>
          <a:ln w="38100" cap="flat">
            <a:solidFill>
              <a:srgbClr val="000000"/>
            </a:solidFill>
            <a:prstDash val="solid"/>
            <a:headEnd type="none" w="sm" len="sm"/>
            <a:tailEnd type="none" w="sm" len="sm"/>
          </a:ln>
        </p:spPr>
        <p:txBody>
          <a:bodyPr/>
          <a:lstStyle/>
          <a:p>
            <a:endParaRPr lang="en-US"/>
          </a:p>
        </p:txBody>
      </p:sp>
      <p:sp>
        <p:nvSpPr>
          <p:cNvPr id="30" name="TextBox 30"/>
          <p:cNvSpPr txBox="1"/>
          <p:nvPr/>
        </p:nvSpPr>
        <p:spPr>
          <a:xfrm>
            <a:off x="10207964" y="3605132"/>
            <a:ext cx="6430650" cy="3394075"/>
          </a:xfrm>
          <a:prstGeom prst="rect">
            <a:avLst/>
          </a:prstGeom>
        </p:spPr>
        <p:txBody>
          <a:bodyPr lIns="0" tIns="0" rIns="0" bIns="0" rtlCol="0" anchor="t">
            <a:spAutoFit/>
          </a:bodyPr>
          <a:lstStyle/>
          <a:p>
            <a:pPr marL="539749" lvl="1" indent="-269875" algn="l">
              <a:lnSpc>
                <a:spcPts val="2974"/>
              </a:lnSpc>
              <a:buFont typeface="Arial"/>
              <a:buChar char="•"/>
            </a:pPr>
            <a:r>
              <a:rPr lang="en-US" sz="2499" b="1">
                <a:solidFill>
                  <a:srgbClr val="000000"/>
                </a:solidFill>
                <a:latin typeface="Calibri (MS) Bold"/>
                <a:ea typeface="Calibri (MS) Bold"/>
                <a:cs typeface="Calibri (MS) Bold"/>
                <a:sym typeface="Calibri (MS) Bold"/>
              </a:rPr>
              <a:t>Giving a talk internationally</a:t>
            </a:r>
          </a:p>
          <a:p>
            <a:pPr algn="l">
              <a:lnSpc>
                <a:spcPts val="2974"/>
              </a:lnSpc>
            </a:pPr>
            <a:endParaRPr lang="en-US" sz="2499" b="1">
              <a:solidFill>
                <a:srgbClr val="000000"/>
              </a:solidFill>
              <a:latin typeface="Calibri (MS) Bold"/>
              <a:ea typeface="Calibri (MS) Bold"/>
              <a:cs typeface="Calibri (MS) Bold"/>
              <a:sym typeface="Calibri (MS) Bold"/>
            </a:endParaRPr>
          </a:p>
          <a:p>
            <a:pPr marL="539749" lvl="1" indent="-269875" algn="l">
              <a:lnSpc>
                <a:spcPts val="2974"/>
              </a:lnSpc>
              <a:buFont typeface="Arial"/>
              <a:buChar char="•"/>
            </a:pPr>
            <a:r>
              <a:rPr lang="en-US" sz="2499" b="1">
                <a:solidFill>
                  <a:srgbClr val="000000"/>
                </a:solidFill>
                <a:latin typeface="Calibri (MS) Bold"/>
                <a:ea typeface="Calibri (MS) Bold"/>
                <a:cs typeface="Calibri (MS) Bold"/>
                <a:sym typeface="Calibri (MS) Bold"/>
              </a:rPr>
              <a:t>Sharing data or materials</a:t>
            </a:r>
          </a:p>
          <a:p>
            <a:pPr algn="l">
              <a:lnSpc>
                <a:spcPts val="2974"/>
              </a:lnSpc>
            </a:pPr>
            <a:endParaRPr lang="en-US" sz="2499" b="1">
              <a:solidFill>
                <a:srgbClr val="000000"/>
              </a:solidFill>
              <a:latin typeface="Calibri (MS) Bold"/>
              <a:ea typeface="Calibri (MS) Bold"/>
              <a:cs typeface="Calibri (MS) Bold"/>
              <a:sym typeface="Calibri (MS) Bold"/>
            </a:endParaRPr>
          </a:p>
          <a:p>
            <a:pPr marL="539749" lvl="1" indent="-269875" algn="l">
              <a:lnSpc>
                <a:spcPts val="2974"/>
              </a:lnSpc>
              <a:buFont typeface="Arial"/>
              <a:buChar char="•"/>
            </a:pPr>
            <a:r>
              <a:rPr lang="en-US" sz="2499" b="1">
                <a:solidFill>
                  <a:srgbClr val="000000"/>
                </a:solidFill>
                <a:latin typeface="Calibri (MS) Bold"/>
                <a:ea typeface="Calibri (MS) Bold"/>
                <a:cs typeface="Calibri (MS) Bold"/>
                <a:sym typeface="Calibri (MS) Bold"/>
              </a:rPr>
              <a:t>Collaborating on a research project</a:t>
            </a:r>
          </a:p>
          <a:p>
            <a:pPr algn="l">
              <a:lnSpc>
                <a:spcPts val="2974"/>
              </a:lnSpc>
            </a:pPr>
            <a:endParaRPr lang="en-US" sz="2499" b="1">
              <a:solidFill>
                <a:srgbClr val="000000"/>
              </a:solidFill>
              <a:latin typeface="Calibri (MS) Bold"/>
              <a:ea typeface="Calibri (MS) Bold"/>
              <a:cs typeface="Calibri (MS) Bold"/>
              <a:sym typeface="Calibri (MS) Bold"/>
            </a:endParaRPr>
          </a:p>
          <a:p>
            <a:pPr marL="539749" lvl="1" indent="-269875" algn="l">
              <a:lnSpc>
                <a:spcPts val="2974"/>
              </a:lnSpc>
              <a:buFont typeface="Arial"/>
              <a:buChar char="•"/>
            </a:pPr>
            <a:r>
              <a:rPr lang="en-US" sz="2499" b="1">
                <a:solidFill>
                  <a:srgbClr val="000000"/>
                </a:solidFill>
                <a:latin typeface="Calibri (MS) Bold"/>
                <a:ea typeface="Calibri (MS) Bold"/>
                <a:cs typeface="Calibri (MS) Bold"/>
                <a:sym typeface="Calibri (MS) Bold"/>
              </a:rPr>
              <a:t>Hosting international students or scholars</a:t>
            </a:r>
          </a:p>
          <a:p>
            <a:pPr algn="l">
              <a:lnSpc>
                <a:spcPts val="2974"/>
              </a:lnSpc>
            </a:pPr>
            <a:endParaRPr lang="en-US" sz="2499" b="1">
              <a:solidFill>
                <a:srgbClr val="000000"/>
              </a:solidFill>
              <a:latin typeface="Calibri (MS) Bold"/>
              <a:ea typeface="Calibri (MS) Bold"/>
              <a:cs typeface="Calibri (MS) Bold"/>
              <a:sym typeface="Calibri (MS) Bold"/>
            </a:endParaRPr>
          </a:p>
          <a:p>
            <a:pPr marL="539749" lvl="1" indent="-269875" algn="l">
              <a:lnSpc>
                <a:spcPts val="2974"/>
              </a:lnSpc>
              <a:buFont typeface="Arial"/>
              <a:buChar char="•"/>
            </a:pPr>
            <a:r>
              <a:rPr lang="en-US" sz="2499" b="1">
                <a:solidFill>
                  <a:srgbClr val="000000"/>
                </a:solidFill>
                <a:latin typeface="Calibri (MS) Bold"/>
                <a:ea typeface="Calibri (MS) Bold"/>
                <a:cs typeface="Calibri (MS) Bold"/>
                <a:sym typeface="Calibri (MS) Bold"/>
              </a:rPr>
              <a:t>Accepting an overseas appointment</a:t>
            </a:r>
          </a:p>
        </p:txBody>
      </p:sp>
      <p:sp>
        <p:nvSpPr>
          <p:cNvPr id="31" name="Freeform 31"/>
          <p:cNvSpPr/>
          <p:nvPr/>
        </p:nvSpPr>
        <p:spPr>
          <a:xfrm>
            <a:off x="0" y="1669426"/>
            <a:ext cx="2481021" cy="2481021"/>
          </a:xfrm>
          <a:custGeom>
            <a:avLst/>
            <a:gdLst/>
            <a:ahLst/>
            <a:cxnLst/>
            <a:rect l="l" t="t" r="r" b="b"/>
            <a:pathLst>
              <a:path w="2481021" h="2481021">
                <a:moveTo>
                  <a:pt x="0" y="0"/>
                </a:moveTo>
                <a:lnTo>
                  <a:pt x="2481021" y="0"/>
                </a:lnTo>
                <a:lnTo>
                  <a:pt x="2481021" y="2481021"/>
                </a:lnTo>
                <a:lnTo>
                  <a:pt x="0" y="248102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3336036"/>
            <a:ext cx="14332870" cy="5922264"/>
          </a:xfrm>
          <a:prstGeom prst="rect">
            <a:avLst/>
          </a:prstGeom>
        </p:spPr>
        <p:txBody>
          <a:bodyPr lIns="0" tIns="0" rIns="0" bIns="0" rtlCol="0" anchor="t">
            <a:spAutoFit/>
          </a:bodyPr>
          <a:lstStyle/>
          <a:p>
            <a:pPr algn="l">
              <a:lnSpc>
                <a:spcPts val="3887"/>
              </a:lnSpc>
            </a:pPr>
            <a:r>
              <a:rPr lang="en-US" sz="3599">
                <a:solidFill>
                  <a:srgbClr val="000000"/>
                </a:solidFill>
                <a:latin typeface="Calibri (MS)"/>
                <a:ea typeface="Calibri (MS)"/>
                <a:cs typeface="Calibri (MS)"/>
                <a:sym typeface="Calibri (MS)"/>
              </a:rPr>
              <a:t>International collaborations are still allowed:</a:t>
            </a:r>
          </a:p>
          <a:p>
            <a:pPr algn="l">
              <a:lnSpc>
                <a:spcPts val="3887"/>
              </a:lnSpc>
            </a:pPr>
            <a:endParaRPr lang="en-US" sz="3599">
              <a:solidFill>
                <a:srgbClr val="000000"/>
              </a:solidFill>
              <a:latin typeface="Calibri (MS)"/>
              <a:ea typeface="Calibri (MS)"/>
              <a:cs typeface="Calibri (MS)"/>
              <a:sym typeface="Calibri (MS)"/>
            </a:endParaRPr>
          </a:p>
          <a:p>
            <a:pPr marL="777238" lvl="1" indent="-388619" algn="l">
              <a:lnSpc>
                <a:spcPts val="3887"/>
              </a:lnSpc>
              <a:buFont typeface="Arial"/>
              <a:buChar char="•"/>
            </a:pPr>
            <a:r>
              <a:rPr lang="en-US" sz="3599">
                <a:solidFill>
                  <a:srgbClr val="000000"/>
                </a:solidFill>
                <a:latin typeface="Calibri (MS)"/>
                <a:ea typeface="Calibri (MS)"/>
                <a:cs typeface="Calibri (MS)"/>
                <a:sym typeface="Calibri (MS)"/>
              </a:rPr>
              <a:t>Collaborators on the entity list are not allowed</a:t>
            </a:r>
          </a:p>
          <a:p>
            <a:pPr marL="777238" lvl="1" indent="-388619" algn="l">
              <a:lnSpc>
                <a:spcPts val="3887"/>
              </a:lnSpc>
              <a:buFont typeface="Arial"/>
              <a:buChar char="•"/>
            </a:pPr>
            <a:r>
              <a:rPr lang="en-US" sz="3599">
                <a:solidFill>
                  <a:srgbClr val="000000"/>
                </a:solidFill>
                <a:latin typeface="Calibri (MS)"/>
                <a:ea typeface="Calibri (MS)"/>
                <a:cs typeface="Calibri (MS)"/>
                <a:sym typeface="Calibri (MS)"/>
              </a:rPr>
              <a:t>Project-specific requirements must be considered</a:t>
            </a:r>
          </a:p>
          <a:p>
            <a:pPr algn="l">
              <a:lnSpc>
                <a:spcPts val="3887"/>
              </a:lnSpc>
            </a:pPr>
            <a:endParaRPr lang="en-US" sz="3599">
              <a:solidFill>
                <a:srgbClr val="000000"/>
              </a:solidFill>
              <a:latin typeface="Calibri (MS)"/>
              <a:ea typeface="Calibri (MS)"/>
              <a:cs typeface="Calibri (MS)"/>
              <a:sym typeface="Calibri (MS)"/>
            </a:endParaRPr>
          </a:p>
          <a:p>
            <a:pPr algn="l">
              <a:lnSpc>
                <a:spcPts val="3887"/>
              </a:lnSpc>
            </a:pPr>
            <a:r>
              <a:rPr lang="en-US" sz="3599">
                <a:solidFill>
                  <a:srgbClr val="000000"/>
                </a:solidFill>
                <a:latin typeface="Calibri (MS)"/>
                <a:ea typeface="Calibri (MS)"/>
                <a:cs typeface="Calibri (MS)"/>
                <a:sym typeface="Calibri (MS)"/>
              </a:rPr>
              <a:t>Visiting Scholars (current and future) are allowed.</a:t>
            </a:r>
          </a:p>
          <a:p>
            <a:pPr algn="l">
              <a:lnSpc>
                <a:spcPts val="3887"/>
              </a:lnSpc>
            </a:pPr>
            <a:endParaRPr lang="en-US" sz="3599">
              <a:solidFill>
                <a:srgbClr val="000000"/>
              </a:solidFill>
              <a:latin typeface="Calibri (MS)"/>
              <a:ea typeface="Calibri (MS)"/>
              <a:cs typeface="Calibri (MS)"/>
              <a:sym typeface="Calibri (MS)"/>
            </a:endParaRPr>
          </a:p>
          <a:p>
            <a:pPr algn="l">
              <a:lnSpc>
                <a:spcPts val="3887"/>
              </a:lnSpc>
            </a:pPr>
            <a:r>
              <a:rPr lang="en-US" sz="3599" b="1">
                <a:solidFill>
                  <a:srgbClr val="000000"/>
                </a:solidFill>
                <a:latin typeface="Calibri (MS) Bold"/>
                <a:ea typeface="Calibri (MS) Bold"/>
                <a:cs typeface="Calibri (MS) Bold"/>
                <a:sym typeface="Calibri (MS) Bold"/>
              </a:rPr>
              <a:t>No business travel to China, North Korea, Cuba, Iran &amp; Russia</a:t>
            </a:r>
          </a:p>
          <a:p>
            <a:pPr algn="l">
              <a:lnSpc>
                <a:spcPts val="3887"/>
              </a:lnSpc>
            </a:pPr>
            <a:endParaRPr lang="en-US" sz="3599" b="1">
              <a:solidFill>
                <a:srgbClr val="000000"/>
              </a:solidFill>
              <a:latin typeface="Calibri (MS) Bold"/>
              <a:ea typeface="Calibri (MS) Bold"/>
              <a:cs typeface="Calibri (MS) Bold"/>
              <a:sym typeface="Calibri (MS) Bold"/>
            </a:endParaRPr>
          </a:p>
          <a:p>
            <a:pPr algn="l">
              <a:lnSpc>
                <a:spcPts val="3887"/>
              </a:lnSpc>
            </a:pPr>
            <a:r>
              <a:rPr lang="en-US" sz="3599">
                <a:solidFill>
                  <a:srgbClr val="000000"/>
                </a:solidFill>
                <a:latin typeface="Calibri (MS)"/>
                <a:ea typeface="Calibri (MS)"/>
                <a:cs typeface="Calibri (MS)"/>
                <a:sym typeface="Calibri (MS)"/>
              </a:rPr>
              <a:t>Personal travel to China, North Korea, Cuba, Iran &amp; Russia must be registered</a:t>
            </a:r>
          </a:p>
          <a:p>
            <a:pPr algn="l">
              <a:lnSpc>
                <a:spcPts val="3887"/>
              </a:lnSpc>
            </a:pPr>
            <a:endParaRPr lang="en-US" sz="3599">
              <a:solidFill>
                <a:srgbClr val="000000"/>
              </a:solidFill>
              <a:latin typeface="Calibri (MS)"/>
              <a:ea typeface="Calibri (MS)"/>
              <a:cs typeface="Calibri (MS)"/>
              <a:sym typeface="Calibri (MS)"/>
            </a:endParaRPr>
          </a:p>
          <a:p>
            <a:pPr marL="777238" lvl="1" indent="-388619" algn="l">
              <a:lnSpc>
                <a:spcPts val="3887"/>
              </a:lnSpc>
              <a:buFont typeface="Arial"/>
              <a:buChar char="•"/>
            </a:pPr>
            <a:r>
              <a:rPr lang="en-US" sz="3599">
                <a:solidFill>
                  <a:srgbClr val="000000"/>
                </a:solidFill>
                <a:latin typeface="Calibri (MS)"/>
                <a:ea typeface="Calibri (MS)"/>
                <a:cs typeface="Calibri (MS)"/>
                <a:sym typeface="Calibri (MS)"/>
              </a:rPr>
              <a:t>Complete the pre- and post-travel forms with Risk Management.</a:t>
            </a:r>
          </a:p>
        </p:txBody>
      </p:sp>
      <p:grpSp>
        <p:nvGrpSpPr>
          <p:cNvPr id="3" name="Group 3"/>
          <p:cNvGrpSpPr/>
          <p:nvPr/>
        </p:nvGrpSpPr>
        <p:grpSpPr>
          <a:xfrm>
            <a:off x="15864846" y="0"/>
            <a:ext cx="2423154" cy="2423154"/>
            <a:chOff x="0" y="0"/>
            <a:chExt cx="3230872" cy="3230872"/>
          </a:xfrm>
        </p:grpSpPr>
        <p:sp>
          <p:nvSpPr>
            <p:cNvPr id="4" name="Freeform 4"/>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sp>
        <p:nvSpPr>
          <p:cNvPr id="5" name="Freeform 5"/>
          <p:cNvSpPr/>
          <p:nvPr/>
        </p:nvSpPr>
        <p:spPr>
          <a:xfrm>
            <a:off x="13559136" y="2617470"/>
            <a:ext cx="2583429" cy="3251456"/>
          </a:xfrm>
          <a:custGeom>
            <a:avLst/>
            <a:gdLst/>
            <a:ahLst/>
            <a:cxnLst/>
            <a:rect l="l" t="t" r="r" b="b"/>
            <a:pathLst>
              <a:path w="2583429" h="3251456">
                <a:moveTo>
                  <a:pt x="0" y="0"/>
                </a:moveTo>
                <a:lnTo>
                  <a:pt x="2583429" y="0"/>
                </a:lnTo>
                <a:lnTo>
                  <a:pt x="2583429" y="3251456"/>
                </a:lnTo>
                <a:lnTo>
                  <a:pt x="0" y="325145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TextBox 6"/>
          <p:cNvSpPr txBox="1"/>
          <p:nvPr/>
        </p:nvSpPr>
        <p:spPr>
          <a:xfrm>
            <a:off x="1028700" y="1095375"/>
            <a:ext cx="12530436" cy="1522095"/>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How are International Affiliations impacted by GA-48?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11280458"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COI Review Process</a:t>
            </a:r>
          </a:p>
        </p:txBody>
      </p:sp>
      <p:sp>
        <p:nvSpPr>
          <p:cNvPr id="3" name="TextBox 3"/>
          <p:cNvSpPr txBox="1"/>
          <p:nvPr/>
        </p:nvSpPr>
        <p:spPr>
          <a:xfrm>
            <a:off x="1028700" y="2208959"/>
            <a:ext cx="9478909" cy="7241667"/>
          </a:xfrm>
          <a:prstGeom prst="rect">
            <a:avLst/>
          </a:prstGeom>
        </p:spPr>
        <p:txBody>
          <a:bodyPr lIns="0" tIns="0" rIns="0" bIns="0" rtlCol="0" anchor="t">
            <a:spAutoFit/>
          </a:bodyPr>
          <a:lstStyle/>
          <a:p>
            <a:pPr marL="597215" lvl="1" indent="-298607" algn="l">
              <a:lnSpc>
                <a:spcPts val="3563"/>
              </a:lnSpc>
              <a:buAutoNum type="arabicPeriod"/>
            </a:pPr>
            <a:r>
              <a:rPr lang="en-US" sz="3299">
                <a:solidFill>
                  <a:srgbClr val="000000"/>
                </a:solidFill>
                <a:latin typeface="Calibri (MS)"/>
                <a:ea typeface="Calibri (MS)"/>
                <a:cs typeface="Calibri (MS)"/>
                <a:sym typeface="Calibri (MS)"/>
              </a:rPr>
              <a:t>Research Integrity &amp; Compliance Office Review</a:t>
            </a:r>
          </a:p>
          <a:p>
            <a:pPr marL="597215" lvl="1" indent="-298607" algn="l">
              <a:lnSpc>
                <a:spcPts val="3563"/>
              </a:lnSpc>
              <a:buAutoNum type="arabicPeriod"/>
            </a:pPr>
            <a:r>
              <a:rPr lang="en-US" sz="3299">
                <a:solidFill>
                  <a:srgbClr val="000000"/>
                </a:solidFill>
                <a:latin typeface="Calibri (MS)"/>
                <a:ea typeface="Calibri (MS)"/>
                <a:cs typeface="Calibri (MS)"/>
                <a:sym typeface="Calibri (MS)"/>
              </a:rPr>
              <a:t>Conflict of Interest Committee Review</a:t>
            </a:r>
          </a:p>
          <a:p>
            <a:pPr marL="597215" lvl="1" indent="-298607" algn="l">
              <a:lnSpc>
                <a:spcPts val="3563"/>
              </a:lnSpc>
              <a:buAutoNum type="arabicPeriod"/>
            </a:pPr>
            <a:r>
              <a:rPr lang="en-US" sz="3299">
                <a:solidFill>
                  <a:srgbClr val="000000"/>
                </a:solidFill>
                <a:latin typeface="Calibri (MS)"/>
                <a:ea typeface="Calibri (MS)"/>
                <a:cs typeface="Calibri (MS)"/>
                <a:sym typeface="Calibri (MS)"/>
              </a:rPr>
              <a:t>Management Plan Creation &amp; Follow-up</a:t>
            </a:r>
          </a:p>
          <a:p>
            <a:pPr marL="597215" lvl="1" indent="-298607" algn="l">
              <a:lnSpc>
                <a:spcPts val="3563"/>
              </a:lnSpc>
            </a:pPr>
            <a:endParaRPr lang="en-US" sz="3299">
              <a:solidFill>
                <a:srgbClr val="000000"/>
              </a:solidFill>
              <a:latin typeface="Calibri (MS)"/>
              <a:ea typeface="Calibri (MS)"/>
              <a:cs typeface="Calibri (MS)"/>
              <a:sym typeface="Calibri (MS)"/>
            </a:endParaRPr>
          </a:p>
          <a:p>
            <a:pPr algn="l">
              <a:lnSpc>
                <a:spcPts val="3563"/>
              </a:lnSpc>
            </a:pPr>
            <a:r>
              <a:rPr lang="en-US" sz="3299" b="1">
                <a:solidFill>
                  <a:srgbClr val="000000"/>
                </a:solidFill>
                <a:latin typeface="Calibri (MS) Bold"/>
                <a:ea typeface="Calibri (MS) Bold"/>
                <a:cs typeface="Calibri (MS) Bold"/>
                <a:sym typeface="Calibri (MS) Bold"/>
              </a:rPr>
              <a:t>COI Management Plans:</a:t>
            </a:r>
          </a:p>
          <a:p>
            <a:pPr algn="l">
              <a:lnSpc>
                <a:spcPts val="3563"/>
              </a:lnSpc>
            </a:pPr>
            <a:endParaRPr lang="en-US" sz="3299" b="1">
              <a:solidFill>
                <a:srgbClr val="000000"/>
              </a:solidFill>
              <a:latin typeface="Calibri (MS) Bold"/>
              <a:ea typeface="Calibri (MS) Bold"/>
              <a:cs typeface="Calibri (MS) Bold"/>
              <a:sym typeface="Calibri (MS) Bold"/>
            </a:endParaRP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Outline the nature of the Significant Financial Interest</a:t>
            </a: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Discuss data protection &amp; storage</a:t>
            </a: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Identify other faculty &amp; students involved with project</a:t>
            </a: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Name an Oversight Committee</a:t>
            </a: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Outline stipulations for purchasing</a:t>
            </a: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Are reviewed on an annual basis</a:t>
            </a:r>
          </a:p>
          <a:p>
            <a:pPr marL="597215" lvl="1" indent="-298607" algn="l">
              <a:lnSpc>
                <a:spcPts val="3563"/>
              </a:lnSpc>
              <a:buFont typeface="Arial"/>
              <a:buChar char="•"/>
            </a:pPr>
            <a:r>
              <a:rPr lang="en-US" sz="3299">
                <a:solidFill>
                  <a:srgbClr val="000000"/>
                </a:solidFill>
                <a:latin typeface="Calibri (MS)"/>
                <a:ea typeface="Calibri (MS)"/>
                <a:cs typeface="Calibri (MS)"/>
                <a:sym typeface="Calibri (MS)"/>
              </a:rPr>
              <a:t>Are shared with agency &amp; prime awardee as requested</a:t>
            </a:r>
          </a:p>
        </p:txBody>
      </p:sp>
      <p:grpSp>
        <p:nvGrpSpPr>
          <p:cNvPr id="4" name="Group 4"/>
          <p:cNvGrpSpPr/>
          <p:nvPr/>
        </p:nvGrpSpPr>
        <p:grpSpPr>
          <a:xfrm>
            <a:off x="15864846" y="0"/>
            <a:ext cx="2423154" cy="2423154"/>
            <a:chOff x="0" y="0"/>
            <a:chExt cx="3230872" cy="3230872"/>
          </a:xfrm>
        </p:grpSpPr>
        <p:sp>
          <p:nvSpPr>
            <p:cNvPr id="5" name="Freeform 5"/>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grpSp>
        <p:nvGrpSpPr>
          <p:cNvPr id="6" name="Group 6"/>
          <p:cNvGrpSpPr/>
          <p:nvPr/>
        </p:nvGrpSpPr>
        <p:grpSpPr>
          <a:xfrm>
            <a:off x="10352070" y="4288249"/>
            <a:ext cx="8178091" cy="5998751"/>
            <a:chOff x="0" y="0"/>
            <a:chExt cx="10904122" cy="7998335"/>
          </a:xfrm>
        </p:grpSpPr>
        <p:grpSp>
          <p:nvGrpSpPr>
            <p:cNvPr id="7" name="Group 7"/>
            <p:cNvGrpSpPr/>
            <p:nvPr/>
          </p:nvGrpSpPr>
          <p:grpSpPr>
            <a:xfrm>
              <a:off x="0" y="0"/>
              <a:ext cx="10904122" cy="7998335"/>
              <a:chOff x="0" y="0"/>
              <a:chExt cx="4198620" cy="3079750"/>
            </a:xfrm>
          </p:grpSpPr>
          <p:sp>
            <p:nvSpPr>
              <p:cNvPr id="8" name="Freeform 8" descr="A picture containing tree, outdoor, park, people  Description automatically generated"/>
              <p:cNvSpPr/>
              <p:nvPr/>
            </p:nvSpPr>
            <p:spPr>
              <a:xfrm>
                <a:off x="-12700" y="-2540"/>
                <a:ext cx="4215130" cy="3083560"/>
              </a:xfrm>
              <a:custGeom>
                <a:avLst/>
                <a:gdLst/>
                <a:ahLst/>
                <a:cxnLst/>
                <a:rect l="l" t="t" r="r" b="b"/>
                <a:pathLst>
                  <a:path w="4215130" h="3083560">
                    <a:moveTo>
                      <a:pt x="4196080" y="1511300"/>
                    </a:moveTo>
                    <a:cubicBezTo>
                      <a:pt x="4199890" y="1508760"/>
                      <a:pt x="4203700" y="1507490"/>
                      <a:pt x="4206240" y="1503680"/>
                    </a:cubicBezTo>
                    <a:cubicBezTo>
                      <a:pt x="4208780" y="1501140"/>
                      <a:pt x="4213860" y="1497330"/>
                      <a:pt x="4213860" y="1493520"/>
                    </a:cubicBezTo>
                    <a:cubicBezTo>
                      <a:pt x="4213860" y="1490980"/>
                      <a:pt x="4208780" y="1487170"/>
                      <a:pt x="4206240" y="1484630"/>
                    </a:cubicBezTo>
                    <a:lnTo>
                      <a:pt x="4194810" y="1473200"/>
                    </a:lnTo>
                    <a:cubicBezTo>
                      <a:pt x="4197350" y="1470660"/>
                      <a:pt x="4202430" y="1469390"/>
                      <a:pt x="4202430" y="1465580"/>
                    </a:cubicBezTo>
                    <a:cubicBezTo>
                      <a:pt x="4204970" y="1455420"/>
                      <a:pt x="4208780" y="1445260"/>
                      <a:pt x="4208780" y="1435100"/>
                    </a:cubicBezTo>
                    <a:cubicBezTo>
                      <a:pt x="4208780" y="1430020"/>
                      <a:pt x="4199890" y="1426210"/>
                      <a:pt x="4194810" y="1419860"/>
                    </a:cubicBezTo>
                    <a:cubicBezTo>
                      <a:pt x="4199890" y="1419860"/>
                      <a:pt x="4202430" y="1419860"/>
                      <a:pt x="4206240" y="1418590"/>
                    </a:cubicBezTo>
                    <a:lnTo>
                      <a:pt x="4206240" y="1414780"/>
                    </a:lnTo>
                    <a:lnTo>
                      <a:pt x="4194810" y="1414780"/>
                    </a:lnTo>
                    <a:cubicBezTo>
                      <a:pt x="4187190" y="1409700"/>
                      <a:pt x="4179570" y="1399540"/>
                      <a:pt x="4177030" y="1400810"/>
                    </a:cubicBezTo>
                    <a:cubicBezTo>
                      <a:pt x="4163060" y="1408430"/>
                      <a:pt x="4163060" y="1398270"/>
                      <a:pt x="4160520" y="1390650"/>
                    </a:cubicBezTo>
                    <a:cubicBezTo>
                      <a:pt x="4155440" y="1391920"/>
                      <a:pt x="4150360" y="1393190"/>
                      <a:pt x="4146550" y="1391920"/>
                    </a:cubicBezTo>
                    <a:cubicBezTo>
                      <a:pt x="4137660" y="1390650"/>
                      <a:pt x="4128770" y="1386840"/>
                      <a:pt x="4119880" y="1386840"/>
                    </a:cubicBezTo>
                    <a:cubicBezTo>
                      <a:pt x="4108450" y="1385570"/>
                      <a:pt x="4095750" y="1385570"/>
                      <a:pt x="4083050" y="1384300"/>
                    </a:cubicBezTo>
                    <a:cubicBezTo>
                      <a:pt x="4064000" y="1381760"/>
                      <a:pt x="4044950" y="1379220"/>
                      <a:pt x="4025900" y="1376680"/>
                    </a:cubicBezTo>
                    <a:cubicBezTo>
                      <a:pt x="4024630" y="1376680"/>
                      <a:pt x="4022090" y="1379220"/>
                      <a:pt x="4020820" y="1379220"/>
                    </a:cubicBezTo>
                    <a:cubicBezTo>
                      <a:pt x="4010660" y="1377950"/>
                      <a:pt x="4000500" y="1376680"/>
                      <a:pt x="3991610" y="1374140"/>
                    </a:cubicBezTo>
                    <a:cubicBezTo>
                      <a:pt x="3989070" y="1372870"/>
                      <a:pt x="3987800" y="1366520"/>
                      <a:pt x="3987800" y="1363980"/>
                    </a:cubicBezTo>
                    <a:cubicBezTo>
                      <a:pt x="4001770" y="1353820"/>
                      <a:pt x="4015740" y="1343660"/>
                      <a:pt x="4024630" y="1337310"/>
                    </a:cubicBezTo>
                    <a:cubicBezTo>
                      <a:pt x="4034790" y="1336040"/>
                      <a:pt x="4041140" y="1334770"/>
                      <a:pt x="4050030" y="1334770"/>
                    </a:cubicBezTo>
                    <a:cubicBezTo>
                      <a:pt x="4042410" y="1324610"/>
                      <a:pt x="4037330" y="1319530"/>
                      <a:pt x="4030980" y="1311910"/>
                    </a:cubicBezTo>
                    <a:cubicBezTo>
                      <a:pt x="4027170" y="1313180"/>
                      <a:pt x="4023360" y="1314450"/>
                      <a:pt x="4017010" y="1316990"/>
                    </a:cubicBezTo>
                    <a:cubicBezTo>
                      <a:pt x="4017010" y="1310640"/>
                      <a:pt x="4017010" y="1304290"/>
                      <a:pt x="4018280" y="1304290"/>
                    </a:cubicBezTo>
                    <a:cubicBezTo>
                      <a:pt x="4023360" y="1303020"/>
                      <a:pt x="4030980" y="1301750"/>
                      <a:pt x="4034790" y="1304290"/>
                    </a:cubicBezTo>
                    <a:cubicBezTo>
                      <a:pt x="4039870" y="1308100"/>
                      <a:pt x="4042410" y="1314450"/>
                      <a:pt x="4047490" y="1322070"/>
                    </a:cubicBezTo>
                    <a:cubicBezTo>
                      <a:pt x="4050030" y="1322070"/>
                      <a:pt x="4055110" y="1323340"/>
                      <a:pt x="4060190" y="1323340"/>
                    </a:cubicBezTo>
                    <a:cubicBezTo>
                      <a:pt x="4058920" y="1306830"/>
                      <a:pt x="4058920" y="1306830"/>
                      <a:pt x="4044950" y="1282700"/>
                    </a:cubicBezTo>
                    <a:cubicBezTo>
                      <a:pt x="4062730" y="1282700"/>
                      <a:pt x="4067810" y="1277620"/>
                      <a:pt x="4064000" y="1259840"/>
                    </a:cubicBezTo>
                    <a:cubicBezTo>
                      <a:pt x="4075430" y="1258570"/>
                      <a:pt x="4088130" y="1257300"/>
                      <a:pt x="4099560" y="1257300"/>
                    </a:cubicBezTo>
                    <a:cubicBezTo>
                      <a:pt x="4098290" y="1254760"/>
                      <a:pt x="4095750" y="1249680"/>
                      <a:pt x="4094480" y="1245870"/>
                    </a:cubicBezTo>
                    <a:cubicBezTo>
                      <a:pt x="4099560" y="1247140"/>
                      <a:pt x="4103370" y="1248410"/>
                      <a:pt x="4105910" y="1249680"/>
                    </a:cubicBezTo>
                    <a:cubicBezTo>
                      <a:pt x="4107180" y="1243330"/>
                      <a:pt x="4107180" y="1236980"/>
                      <a:pt x="4108450" y="1231900"/>
                    </a:cubicBezTo>
                    <a:cubicBezTo>
                      <a:pt x="4109720" y="1225550"/>
                      <a:pt x="4110990" y="1217930"/>
                      <a:pt x="4112260" y="1211580"/>
                    </a:cubicBezTo>
                    <a:cubicBezTo>
                      <a:pt x="4112260" y="1209040"/>
                      <a:pt x="4110990" y="1205230"/>
                      <a:pt x="4112260" y="1201420"/>
                    </a:cubicBezTo>
                    <a:cubicBezTo>
                      <a:pt x="4116070" y="1191260"/>
                      <a:pt x="4117340" y="1176020"/>
                      <a:pt x="4113530" y="1168400"/>
                    </a:cubicBezTo>
                    <a:cubicBezTo>
                      <a:pt x="4116070" y="1165860"/>
                      <a:pt x="4117340" y="1162050"/>
                      <a:pt x="4117340" y="1159510"/>
                    </a:cubicBezTo>
                    <a:cubicBezTo>
                      <a:pt x="4117340" y="1149350"/>
                      <a:pt x="4117340" y="1137920"/>
                      <a:pt x="4116070" y="1127760"/>
                    </a:cubicBezTo>
                    <a:cubicBezTo>
                      <a:pt x="4114800" y="1117600"/>
                      <a:pt x="4113530" y="1108710"/>
                      <a:pt x="4112260" y="1098550"/>
                    </a:cubicBezTo>
                    <a:cubicBezTo>
                      <a:pt x="4110990" y="1096010"/>
                      <a:pt x="4110990" y="1093470"/>
                      <a:pt x="4112260" y="1089660"/>
                    </a:cubicBezTo>
                    <a:cubicBezTo>
                      <a:pt x="4116070" y="1079500"/>
                      <a:pt x="4118610" y="1069340"/>
                      <a:pt x="4110990" y="1059180"/>
                    </a:cubicBezTo>
                    <a:cubicBezTo>
                      <a:pt x="4108450" y="1056640"/>
                      <a:pt x="4109720" y="1050290"/>
                      <a:pt x="4110990" y="1046480"/>
                    </a:cubicBezTo>
                    <a:cubicBezTo>
                      <a:pt x="4114800" y="1032510"/>
                      <a:pt x="4107180" y="1021080"/>
                      <a:pt x="4093210" y="1018540"/>
                    </a:cubicBezTo>
                    <a:lnTo>
                      <a:pt x="4088130" y="1018540"/>
                    </a:lnTo>
                    <a:cubicBezTo>
                      <a:pt x="4089400" y="1014730"/>
                      <a:pt x="4090670" y="1013460"/>
                      <a:pt x="4091940" y="1010920"/>
                    </a:cubicBezTo>
                    <a:cubicBezTo>
                      <a:pt x="4088130" y="1009650"/>
                      <a:pt x="4084320" y="1009650"/>
                      <a:pt x="4081780" y="1007110"/>
                    </a:cubicBezTo>
                    <a:cubicBezTo>
                      <a:pt x="4079240" y="1005840"/>
                      <a:pt x="4077970" y="1002030"/>
                      <a:pt x="4075430" y="1000760"/>
                    </a:cubicBezTo>
                    <a:cubicBezTo>
                      <a:pt x="4065270" y="995680"/>
                      <a:pt x="4053840" y="990600"/>
                      <a:pt x="4042410" y="985520"/>
                    </a:cubicBezTo>
                    <a:cubicBezTo>
                      <a:pt x="4038600" y="984250"/>
                      <a:pt x="4033520" y="984250"/>
                      <a:pt x="4029710" y="984250"/>
                    </a:cubicBezTo>
                    <a:cubicBezTo>
                      <a:pt x="4027170" y="985520"/>
                      <a:pt x="4025900" y="980440"/>
                      <a:pt x="4023360" y="980440"/>
                    </a:cubicBezTo>
                    <a:cubicBezTo>
                      <a:pt x="4005580" y="976630"/>
                      <a:pt x="3987800" y="974090"/>
                      <a:pt x="3970020" y="969010"/>
                    </a:cubicBezTo>
                    <a:cubicBezTo>
                      <a:pt x="3956050" y="963930"/>
                      <a:pt x="3939540" y="974090"/>
                      <a:pt x="3925570" y="963930"/>
                    </a:cubicBezTo>
                    <a:cubicBezTo>
                      <a:pt x="3924300" y="962660"/>
                      <a:pt x="3921760" y="965200"/>
                      <a:pt x="3920490" y="965200"/>
                    </a:cubicBezTo>
                    <a:cubicBezTo>
                      <a:pt x="3909060" y="962660"/>
                      <a:pt x="3898900" y="969010"/>
                      <a:pt x="3887470" y="965200"/>
                    </a:cubicBezTo>
                    <a:cubicBezTo>
                      <a:pt x="3876040" y="961390"/>
                      <a:pt x="3863340" y="960120"/>
                      <a:pt x="3858260" y="948690"/>
                    </a:cubicBezTo>
                    <a:cubicBezTo>
                      <a:pt x="3853180" y="937260"/>
                      <a:pt x="3849370" y="925830"/>
                      <a:pt x="3849370" y="914400"/>
                    </a:cubicBezTo>
                    <a:cubicBezTo>
                      <a:pt x="3850640" y="900430"/>
                      <a:pt x="3856990" y="885190"/>
                      <a:pt x="3832860" y="887730"/>
                    </a:cubicBezTo>
                    <a:cubicBezTo>
                      <a:pt x="3834130" y="885190"/>
                      <a:pt x="3834130" y="882650"/>
                      <a:pt x="3835400" y="881380"/>
                    </a:cubicBezTo>
                    <a:cubicBezTo>
                      <a:pt x="3761740" y="873760"/>
                      <a:pt x="3688080" y="867410"/>
                      <a:pt x="3615690" y="859790"/>
                    </a:cubicBezTo>
                    <a:cubicBezTo>
                      <a:pt x="3613150" y="850900"/>
                      <a:pt x="3610610" y="840740"/>
                      <a:pt x="3608070" y="826770"/>
                    </a:cubicBezTo>
                    <a:cubicBezTo>
                      <a:pt x="3622040" y="842010"/>
                      <a:pt x="3634740" y="850900"/>
                      <a:pt x="3652520" y="849630"/>
                    </a:cubicBezTo>
                    <a:cubicBezTo>
                      <a:pt x="3653790" y="839470"/>
                      <a:pt x="3652520" y="831850"/>
                      <a:pt x="3642360" y="825500"/>
                    </a:cubicBezTo>
                    <a:cubicBezTo>
                      <a:pt x="3641090" y="824230"/>
                      <a:pt x="3639820" y="819150"/>
                      <a:pt x="3641090" y="816610"/>
                    </a:cubicBezTo>
                    <a:cubicBezTo>
                      <a:pt x="3646170" y="803910"/>
                      <a:pt x="3651250" y="792480"/>
                      <a:pt x="3655060" y="781050"/>
                    </a:cubicBezTo>
                    <a:cubicBezTo>
                      <a:pt x="3660140" y="784860"/>
                      <a:pt x="3663950" y="787400"/>
                      <a:pt x="3669030" y="789940"/>
                    </a:cubicBezTo>
                    <a:lnTo>
                      <a:pt x="3671570" y="787400"/>
                    </a:lnTo>
                    <a:lnTo>
                      <a:pt x="3656330" y="764540"/>
                    </a:lnTo>
                    <a:cubicBezTo>
                      <a:pt x="3666490" y="767080"/>
                      <a:pt x="3675380" y="768350"/>
                      <a:pt x="3686810" y="770890"/>
                    </a:cubicBezTo>
                    <a:cubicBezTo>
                      <a:pt x="3683000" y="763270"/>
                      <a:pt x="3679190" y="758190"/>
                      <a:pt x="3679190" y="758190"/>
                    </a:cubicBezTo>
                    <a:cubicBezTo>
                      <a:pt x="3685540" y="753110"/>
                      <a:pt x="3691890" y="748030"/>
                      <a:pt x="3700780" y="741680"/>
                    </a:cubicBezTo>
                    <a:cubicBezTo>
                      <a:pt x="3700780" y="740410"/>
                      <a:pt x="3702050" y="732790"/>
                      <a:pt x="3705860" y="731520"/>
                    </a:cubicBezTo>
                    <a:cubicBezTo>
                      <a:pt x="3713480" y="727710"/>
                      <a:pt x="3716020" y="734060"/>
                      <a:pt x="3718560" y="740410"/>
                    </a:cubicBezTo>
                    <a:cubicBezTo>
                      <a:pt x="3719830" y="744220"/>
                      <a:pt x="3727450" y="745490"/>
                      <a:pt x="3732530" y="746760"/>
                    </a:cubicBezTo>
                    <a:cubicBezTo>
                      <a:pt x="3737610" y="748030"/>
                      <a:pt x="3743960" y="748030"/>
                      <a:pt x="3750310" y="746760"/>
                    </a:cubicBezTo>
                    <a:cubicBezTo>
                      <a:pt x="3760470" y="746760"/>
                      <a:pt x="3770630" y="745490"/>
                      <a:pt x="3784600" y="744220"/>
                    </a:cubicBezTo>
                    <a:cubicBezTo>
                      <a:pt x="3774440" y="741680"/>
                      <a:pt x="3766820" y="739140"/>
                      <a:pt x="3760470" y="737870"/>
                    </a:cubicBezTo>
                    <a:cubicBezTo>
                      <a:pt x="3760470" y="736600"/>
                      <a:pt x="3760470" y="735330"/>
                      <a:pt x="3759200" y="734060"/>
                    </a:cubicBezTo>
                    <a:cubicBezTo>
                      <a:pt x="3769360" y="731520"/>
                      <a:pt x="3779520" y="728980"/>
                      <a:pt x="3788410" y="726440"/>
                    </a:cubicBezTo>
                    <a:cubicBezTo>
                      <a:pt x="3798570" y="728980"/>
                      <a:pt x="3807460" y="732790"/>
                      <a:pt x="3815080" y="735330"/>
                    </a:cubicBezTo>
                    <a:cubicBezTo>
                      <a:pt x="3817620" y="758190"/>
                      <a:pt x="3832860" y="739140"/>
                      <a:pt x="3841750" y="741680"/>
                    </a:cubicBezTo>
                    <a:cubicBezTo>
                      <a:pt x="3839210" y="736600"/>
                      <a:pt x="3835400" y="731520"/>
                      <a:pt x="3831590" y="725170"/>
                    </a:cubicBezTo>
                    <a:cubicBezTo>
                      <a:pt x="3848100" y="727710"/>
                      <a:pt x="3864610" y="727710"/>
                      <a:pt x="3876040" y="740410"/>
                    </a:cubicBezTo>
                    <a:cubicBezTo>
                      <a:pt x="3877310" y="741680"/>
                      <a:pt x="3882390" y="740410"/>
                      <a:pt x="3884930" y="739140"/>
                    </a:cubicBezTo>
                    <a:cubicBezTo>
                      <a:pt x="3888740" y="740410"/>
                      <a:pt x="3895090" y="742950"/>
                      <a:pt x="3897630" y="741680"/>
                    </a:cubicBezTo>
                    <a:cubicBezTo>
                      <a:pt x="3901440" y="737870"/>
                      <a:pt x="3901440" y="731520"/>
                      <a:pt x="3905250" y="723900"/>
                    </a:cubicBezTo>
                    <a:cubicBezTo>
                      <a:pt x="3914140" y="739140"/>
                      <a:pt x="3923030" y="730250"/>
                      <a:pt x="3931920" y="723900"/>
                    </a:cubicBezTo>
                    <a:cubicBezTo>
                      <a:pt x="3930650" y="727710"/>
                      <a:pt x="3930650" y="730250"/>
                      <a:pt x="3930650" y="730250"/>
                    </a:cubicBezTo>
                    <a:cubicBezTo>
                      <a:pt x="3938270" y="734060"/>
                      <a:pt x="3944620" y="736600"/>
                      <a:pt x="3953510" y="740410"/>
                    </a:cubicBezTo>
                    <a:cubicBezTo>
                      <a:pt x="3959860" y="737870"/>
                      <a:pt x="3967480" y="728980"/>
                      <a:pt x="3978910" y="737870"/>
                    </a:cubicBezTo>
                    <a:cubicBezTo>
                      <a:pt x="3980180" y="739140"/>
                      <a:pt x="3985260" y="736600"/>
                      <a:pt x="3989070" y="736600"/>
                    </a:cubicBezTo>
                    <a:cubicBezTo>
                      <a:pt x="3992880" y="735330"/>
                      <a:pt x="3995420" y="735330"/>
                      <a:pt x="3996690" y="734060"/>
                    </a:cubicBezTo>
                    <a:cubicBezTo>
                      <a:pt x="3999230" y="725170"/>
                      <a:pt x="4000500" y="717550"/>
                      <a:pt x="4004310" y="709930"/>
                    </a:cubicBezTo>
                    <a:cubicBezTo>
                      <a:pt x="4008120" y="702310"/>
                      <a:pt x="4006850" y="694690"/>
                      <a:pt x="3999230" y="692150"/>
                    </a:cubicBezTo>
                    <a:cubicBezTo>
                      <a:pt x="3996690" y="690880"/>
                      <a:pt x="3994150" y="690880"/>
                      <a:pt x="3992880" y="689610"/>
                    </a:cubicBezTo>
                    <a:cubicBezTo>
                      <a:pt x="4004310" y="678180"/>
                      <a:pt x="4014470" y="670560"/>
                      <a:pt x="4030980" y="675640"/>
                    </a:cubicBezTo>
                    <a:cubicBezTo>
                      <a:pt x="4034790" y="676910"/>
                      <a:pt x="4039870" y="671830"/>
                      <a:pt x="4046220" y="668020"/>
                    </a:cubicBezTo>
                    <a:cubicBezTo>
                      <a:pt x="4042410" y="664210"/>
                      <a:pt x="4039870" y="662940"/>
                      <a:pt x="4037330" y="661670"/>
                    </a:cubicBezTo>
                    <a:cubicBezTo>
                      <a:pt x="4047490" y="640080"/>
                      <a:pt x="4064000" y="654050"/>
                      <a:pt x="4079240" y="654050"/>
                    </a:cubicBezTo>
                    <a:cubicBezTo>
                      <a:pt x="4074160" y="650240"/>
                      <a:pt x="4071620" y="646430"/>
                      <a:pt x="4069080" y="645160"/>
                    </a:cubicBezTo>
                    <a:cubicBezTo>
                      <a:pt x="4076700" y="641350"/>
                      <a:pt x="4084320" y="638810"/>
                      <a:pt x="4090670" y="635000"/>
                    </a:cubicBezTo>
                    <a:cubicBezTo>
                      <a:pt x="4091940" y="629920"/>
                      <a:pt x="4090670" y="624840"/>
                      <a:pt x="4091940" y="622300"/>
                    </a:cubicBezTo>
                    <a:cubicBezTo>
                      <a:pt x="4098290" y="612140"/>
                      <a:pt x="4094480" y="604520"/>
                      <a:pt x="4084320" y="599440"/>
                    </a:cubicBezTo>
                    <a:cubicBezTo>
                      <a:pt x="4080510" y="596900"/>
                      <a:pt x="4076700" y="591820"/>
                      <a:pt x="4074160" y="588010"/>
                    </a:cubicBezTo>
                    <a:cubicBezTo>
                      <a:pt x="4077970" y="588010"/>
                      <a:pt x="4083050" y="586740"/>
                      <a:pt x="4088130" y="586740"/>
                    </a:cubicBezTo>
                    <a:lnTo>
                      <a:pt x="4088130" y="571500"/>
                    </a:lnTo>
                    <a:cubicBezTo>
                      <a:pt x="4090670" y="571500"/>
                      <a:pt x="4093210" y="571500"/>
                      <a:pt x="4095750" y="572770"/>
                    </a:cubicBezTo>
                    <a:cubicBezTo>
                      <a:pt x="4097020" y="557530"/>
                      <a:pt x="4098290" y="542290"/>
                      <a:pt x="4100830" y="525780"/>
                    </a:cubicBezTo>
                    <a:cubicBezTo>
                      <a:pt x="4086860" y="518160"/>
                      <a:pt x="4094480" y="509270"/>
                      <a:pt x="4102100" y="497840"/>
                    </a:cubicBezTo>
                    <a:cubicBezTo>
                      <a:pt x="4102100" y="497840"/>
                      <a:pt x="4099560" y="496570"/>
                      <a:pt x="4097020" y="496570"/>
                    </a:cubicBezTo>
                    <a:cubicBezTo>
                      <a:pt x="4098290" y="491490"/>
                      <a:pt x="4100830" y="486410"/>
                      <a:pt x="4102100" y="481330"/>
                    </a:cubicBezTo>
                    <a:cubicBezTo>
                      <a:pt x="4104640" y="471170"/>
                      <a:pt x="4100830" y="469900"/>
                      <a:pt x="4089400" y="474980"/>
                    </a:cubicBezTo>
                    <a:cubicBezTo>
                      <a:pt x="4088130" y="472440"/>
                      <a:pt x="4086860" y="468630"/>
                      <a:pt x="4084320" y="466090"/>
                    </a:cubicBezTo>
                    <a:cubicBezTo>
                      <a:pt x="4083050" y="467360"/>
                      <a:pt x="4083050" y="468630"/>
                      <a:pt x="4081780" y="469900"/>
                    </a:cubicBezTo>
                    <a:cubicBezTo>
                      <a:pt x="4076700" y="468630"/>
                      <a:pt x="4072890" y="466090"/>
                      <a:pt x="4067810" y="464820"/>
                    </a:cubicBezTo>
                    <a:cubicBezTo>
                      <a:pt x="4042410" y="454660"/>
                      <a:pt x="4015740" y="457200"/>
                      <a:pt x="3990340" y="455930"/>
                    </a:cubicBezTo>
                    <a:cubicBezTo>
                      <a:pt x="3986530" y="455930"/>
                      <a:pt x="3981450" y="459740"/>
                      <a:pt x="3977640" y="459740"/>
                    </a:cubicBezTo>
                    <a:cubicBezTo>
                      <a:pt x="3962400" y="458470"/>
                      <a:pt x="3948430" y="453390"/>
                      <a:pt x="3934460" y="452120"/>
                    </a:cubicBezTo>
                    <a:cubicBezTo>
                      <a:pt x="3915410" y="450850"/>
                      <a:pt x="3896360" y="450850"/>
                      <a:pt x="3877310" y="450850"/>
                    </a:cubicBezTo>
                    <a:cubicBezTo>
                      <a:pt x="3863340" y="450850"/>
                      <a:pt x="3860800" y="443230"/>
                      <a:pt x="3862070" y="433070"/>
                    </a:cubicBezTo>
                    <a:cubicBezTo>
                      <a:pt x="3867150" y="429260"/>
                      <a:pt x="3872230" y="421640"/>
                      <a:pt x="3872230" y="420370"/>
                    </a:cubicBezTo>
                    <a:cubicBezTo>
                      <a:pt x="3855720" y="407670"/>
                      <a:pt x="3870960" y="398780"/>
                      <a:pt x="3874770" y="388620"/>
                    </a:cubicBezTo>
                    <a:cubicBezTo>
                      <a:pt x="3873500" y="363220"/>
                      <a:pt x="3872230" y="337820"/>
                      <a:pt x="3870960" y="311150"/>
                    </a:cubicBezTo>
                    <a:cubicBezTo>
                      <a:pt x="3873500" y="309880"/>
                      <a:pt x="3878580" y="308610"/>
                      <a:pt x="3882390" y="307340"/>
                    </a:cubicBezTo>
                    <a:cubicBezTo>
                      <a:pt x="3881120" y="303530"/>
                      <a:pt x="3878580" y="299720"/>
                      <a:pt x="3878580" y="295910"/>
                    </a:cubicBezTo>
                    <a:cubicBezTo>
                      <a:pt x="3882390" y="280670"/>
                      <a:pt x="3883660" y="265430"/>
                      <a:pt x="3867150" y="254000"/>
                    </a:cubicBezTo>
                    <a:cubicBezTo>
                      <a:pt x="3874770" y="248920"/>
                      <a:pt x="3881120" y="245110"/>
                      <a:pt x="3888740" y="240030"/>
                    </a:cubicBezTo>
                    <a:cubicBezTo>
                      <a:pt x="3887470" y="238760"/>
                      <a:pt x="3886200" y="236220"/>
                      <a:pt x="3886200" y="234950"/>
                    </a:cubicBezTo>
                    <a:cubicBezTo>
                      <a:pt x="3886200" y="233680"/>
                      <a:pt x="3884930" y="233680"/>
                      <a:pt x="3883660" y="233680"/>
                    </a:cubicBezTo>
                    <a:cubicBezTo>
                      <a:pt x="3870960" y="233680"/>
                      <a:pt x="3865880" y="231140"/>
                      <a:pt x="3864610" y="218440"/>
                    </a:cubicBezTo>
                    <a:cubicBezTo>
                      <a:pt x="3864610" y="215900"/>
                      <a:pt x="3864610" y="212090"/>
                      <a:pt x="3867150" y="209550"/>
                    </a:cubicBezTo>
                    <a:cubicBezTo>
                      <a:pt x="3872230" y="205740"/>
                      <a:pt x="3877310" y="201930"/>
                      <a:pt x="3883660" y="199390"/>
                    </a:cubicBezTo>
                    <a:cubicBezTo>
                      <a:pt x="3886200" y="198120"/>
                      <a:pt x="3891280" y="199390"/>
                      <a:pt x="3893820" y="200660"/>
                    </a:cubicBezTo>
                    <a:cubicBezTo>
                      <a:pt x="3907790" y="208280"/>
                      <a:pt x="3909060" y="208280"/>
                      <a:pt x="3911600" y="191770"/>
                    </a:cubicBezTo>
                    <a:cubicBezTo>
                      <a:pt x="3914140" y="193040"/>
                      <a:pt x="3916680" y="194310"/>
                      <a:pt x="3920490" y="195580"/>
                    </a:cubicBezTo>
                    <a:cubicBezTo>
                      <a:pt x="3919220" y="190500"/>
                      <a:pt x="3919220" y="186690"/>
                      <a:pt x="3916680" y="182880"/>
                    </a:cubicBezTo>
                    <a:cubicBezTo>
                      <a:pt x="3916680" y="181610"/>
                      <a:pt x="3914140" y="180340"/>
                      <a:pt x="3911600" y="179070"/>
                    </a:cubicBezTo>
                    <a:cubicBezTo>
                      <a:pt x="3914140" y="177800"/>
                      <a:pt x="3916680" y="175260"/>
                      <a:pt x="3919220" y="176530"/>
                    </a:cubicBezTo>
                    <a:cubicBezTo>
                      <a:pt x="3931920" y="180340"/>
                      <a:pt x="3939540" y="171450"/>
                      <a:pt x="3948430" y="166370"/>
                    </a:cubicBezTo>
                    <a:cubicBezTo>
                      <a:pt x="3940810" y="156210"/>
                      <a:pt x="3933190" y="147320"/>
                      <a:pt x="3926840" y="137160"/>
                    </a:cubicBezTo>
                    <a:cubicBezTo>
                      <a:pt x="3937000" y="132080"/>
                      <a:pt x="3944620" y="129540"/>
                      <a:pt x="3952240" y="125730"/>
                    </a:cubicBezTo>
                    <a:cubicBezTo>
                      <a:pt x="3935730" y="97790"/>
                      <a:pt x="3935730" y="97790"/>
                      <a:pt x="3947160" y="86360"/>
                    </a:cubicBezTo>
                    <a:cubicBezTo>
                      <a:pt x="3947160" y="85090"/>
                      <a:pt x="3945890" y="83820"/>
                      <a:pt x="3945890" y="82550"/>
                    </a:cubicBezTo>
                    <a:cubicBezTo>
                      <a:pt x="3942080" y="83820"/>
                      <a:pt x="3937000" y="85090"/>
                      <a:pt x="3933190" y="87630"/>
                    </a:cubicBezTo>
                    <a:lnTo>
                      <a:pt x="3931920" y="86360"/>
                    </a:lnTo>
                    <a:cubicBezTo>
                      <a:pt x="3937000" y="81280"/>
                      <a:pt x="3942080" y="77470"/>
                      <a:pt x="3947160" y="72390"/>
                    </a:cubicBezTo>
                    <a:cubicBezTo>
                      <a:pt x="3947160" y="68580"/>
                      <a:pt x="3949700" y="59690"/>
                      <a:pt x="3947160" y="57150"/>
                    </a:cubicBezTo>
                    <a:cubicBezTo>
                      <a:pt x="3937000" y="48260"/>
                      <a:pt x="3948430" y="39370"/>
                      <a:pt x="3945890" y="30480"/>
                    </a:cubicBezTo>
                    <a:cubicBezTo>
                      <a:pt x="3944620" y="27940"/>
                      <a:pt x="3945890" y="21590"/>
                      <a:pt x="3944620" y="21590"/>
                    </a:cubicBezTo>
                    <a:cubicBezTo>
                      <a:pt x="3937000" y="17780"/>
                      <a:pt x="3928110" y="11430"/>
                      <a:pt x="3919220" y="11430"/>
                    </a:cubicBezTo>
                    <a:cubicBezTo>
                      <a:pt x="3898900" y="10160"/>
                      <a:pt x="3878580" y="12700"/>
                      <a:pt x="3858260" y="12700"/>
                    </a:cubicBezTo>
                    <a:lnTo>
                      <a:pt x="3793490" y="12700"/>
                    </a:lnTo>
                    <a:cubicBezTo>
                      <a:pt x="3778250" y="12700"/>
                      <a:pt x="3765550" y="8890"/>
                      <a:pt x="3750310" y="5080"/>
                    </a:cubicBezTo>
                    <a:cubicBezTo>
                      <a:pt x="3732530" y="0"/>
                      <a:pt x="3713480" y="3810"/>
                      <a:pt x="3694430" y="5080"/>
                    </a:cubicBezTo>
                    <a:cubicBezTo>
                      <a:pt x="3653790" y="6350"/>
                      <a:pt x="3613150" y="6350"/>
                      <a:pt x="3572510" y="7620"/>
                    </a:cubicBezTo>
                    <a:cubicBezTo>
                      <a:pt x="3553460" y="7620"/>
                      <a:pt x="3533140" y="10160"/>
                      <a:pt x="3514090" y="11430"/>
                    </a:cubicBezTo>
                    <a:cubicBezTo>
                      <a:pt x="3489960" y="12700"/>
                      <a:pt x="3465830" y="11430"/>
                      <a:pt x="3441700" y="12700"/>
                    </a:cubicBezTo>
                    <a:cubicBezTo>
                      <a:pt x="3416300" y="13970"/>
                      <a:pt x="3390900" y="16510"/>
                      <a:pt x="3365500" y="17780"/>
                    </a:cubicBezTo>
                    <a:cubicBezTo>
                      <a:pt x="3335020" y="19050"/>
                      <a:pt x="3304540" y="19050"/>
                      <a:pt x="3274060" y="20320"/>
                    </a:cubicBezTo>
                    <a:lnTo>
                      <a:pt x="3178810" y="24130"/>
                    </a:lnTo>
                    <a:cubicBezTo>
                      <a:pt x="3149600" y="25400"/>
                      <a:pt x="3121660" y="25400"/>
                      <a:pt x="3092450" y="25400"/>
                    </a:cubicBezTo>
                    <a:cubicBezTo>
                      <a:pt x="3070860" y="25400"/>
                      <a:pt x="3048000" y="26670"/>
                      <a:pt x="3026410" y="27940"/>
                    </a:cubicBezTo>
                    <a:lnTo>
                      <a:pt x="2961640" y="31750"/>
                    </a:lnTo>
                    <a:cubicBezTo>
                      <a:pt x="2946400" y="33020"/>
                      <a:pt x="2931160" y="33020"/>
                      <a:pt x="2914650" y="34290"/>
                    </a:cubicBezTo>
                    <a:cubicBezTo>
                      <a:pt x="2889250" y="35560"/>
                      <a:pt x="2863850" y="35560"/>
                      <a:pt x="2838450" y="36830"/>
                    </a:cubicBezTo>
                    <a:cubicBezTo>
                      <a:pt x="2809240" y="38100"/>
                      <a:pt x="2781300" y="40640"/>
                      <a:pt x="2753360" y="41910"/>
                    </a:cubicBezTo>
                    <a:cubicBezTo>
                      <a:pt x="2724150" y="44450"/>
                      <a:pt x="2696210" y="46990"/>
                      <a:pt x="2667000" y="49530"/>
                    </a:cubicBezTo>
                    <a:cubicBezTo>
                      <a:pt x="2655570" y="50800"/>
                      <a:pt x="2644140" y="50800"/>
                      <a:pt x="2631440" y="52070"/>
                    </a:cubicBezTo>
                    <a:lnTo>
                      <a:pt x="2594610" y="52070"/>
                    </a:lnTo>
                    <a:cubicBezTo>
                      <a:pt x="2552700" y="54610"/>
                      <a:pt x="2512060" y="58420"/>
                      <a:pt x="2470150" y="60960"/>
                    </a:cubicBezTo>
                    <a:cubicBezTo>
                      <a:pt x="2444750" y="62230"/>
                      <a:pt x="2418080" y="63500"/>
                      <a:pt x="2392680" y="66040"/>
                    </a:cubicBezTo>
                    <a:cubicBezTo>
                      <a:pt x="2377440" y="67310"/>
                      <a:pt x="2360930" y="69850"/>
                      <a:pt x="2345690" y="71120"/>
                    </a:cubicBezTo>
                    <a:lnTo>
                      <a:pt x="2242820" y="78740"/>
                    </a:lnTo>
                    <a:cubicBezTo>
                      <a:pt x="2221230" y="80010"/>
                      <a:pt x="2200910" y="85090"/>
                      <a:pt x="2180590" y="86360"/>
                    </a:cubicBezTo>
                    <a:cubicBezTo>
                      <a:pt x="2148840" y="88900"/>
                      <a:pt x="2115820" y="90170"/>
                      <a:pt x="2084070" y="92710"/>
                    </a:cubicBezTo>
                    <a:cubicBezTo>
                      <a:pt x="2076450" y="92710"/>
                      <a:pt x="2067560" y="93980"/>
                      <a:pt x="2059940" y="93980"/>
                    </a:cubicBezTo>
                    <a:cubicBezTo>
                      <a:pt x="2032000" y="96520"/>
                      <a:pt x="2005330" y="99060"/>
                      <a:pt x="1977390" y="101600"/>
                    </a:cubicBezTo>
                    <a:cubicBezTo>
                      <a:pt x="1962150" y="102870"/>
                      <a:pt x="1945640" y="105410"/>
                      <a:pt x="1930400" y="106680"/>
                    </a:cubicBezTo>
                    <a:cubicBezTo>
                      <a:pt x="1911350" y="107950"/>
                      <a:pt x="1892300" y="109220"/>
                      <a:pt x="1874520" y="110490"/>
                    </a:cubicBezTo>
                    <a:cubicBezTo>
                      <a:pt x="1838960" y="114300"/>
                      <a:pt x="1802130" y="118110"/>
                      <a:pt x="1766570" y="121920"/>
                    </a:cubicBezTo>
                    <a:cubicBezTo>
                      <a:pt x="1760220" y="123190"/>
                      <a:pt x="1755140" y="127000"/>
                      <a:pt x="1748790" y="127000"/>
                    </a:cubicBezTo>
                    <a:cubicBezTo>
                      <a:pt x="1719580" y="129540"/>
                      <a:pt x="1690370" y="129540"/>
                      <a:pt x="1662430" y="133350"/>
                    </a:cubicBezTo>
                    <a:cubicBezTo>
                      <a:pt x="1647190" y="135890"/>
                      <a:pt x="1630680" y="129540"/>
                      <a:pt x="1616710" y="142240"/>
                    </a:cubicBezTo>
                    <a:cubicBezTo>
                      <a:pt x="1611630" y="146050"/>
                      <a:pt x="1597660" y="139700"/>
                      <a:pt x="1588770" y="140970"/>
                    </a:cubicBezTo>
                    <a:cubicBezTo>
                      <a:pt x="1553210" y="144780"/>
                      <a:pt x="1517650" y="149860"/>
                      <a:pt x="1483360" y="153670"/>
                    </a:cubicBezTo>
                    <a:cubicBezTo>
                      <a:pt x="1455420" y="157480"/>
                      <a:pt x="1428750" y="160020"/>
                      <a:pt x="1400810" y="163830"/>
                    </a:cubicBezTo>
                    <a:cubicBezTo>
                      <a:pt x="1390650" y="165100"/>
                      <a:pt x="1380490" y="168910"/>
                      <a:pt x="1371600" y="170180"/>
                    </a:cubicBezTo>
                    <a:cubicBezTo>
                      <a:pt x="1346200" y="172720"/>
                      <a:pt x="1320800" y="175260"/>
                      <a:pt x="1296670" y="177800"/>
                    </a:cubicBezTo>
                    <a:cubicBezTo>
                      <a:pt x="1296670" y="182880"/>
                      <a:pt x="1296670" y="185420"/>
                      <a:pt x="1295400" y="187960"/>
                    </a:cubicBezTo>
                    <a:cubicBezTo>
                      <a:pt x="1292860" y="185420"/>
                      <a:pt x="1290320" y="181610"/>
                      <a:pt x="1287780" y="176530"/>
                    </a:cubicBezTo>
                    <a:cubicBezTo>
                      <a:pt x="1282700" y="190500"/>
                      <a:pt x="1272540" y="181610"/>
                      <a:pt x="1264920" y="182880"/>
                    </a:cubicBezTo>
                    <a:cubicBezTo>
                      <a:pt x="1250950" y="185420"/>
                      <a:pt x="1235710" y="189230"/>
                      <a:pt x="1221740" y="190500"/>
                    </a:cubicBezTo>
                    <a:cubicBezTo>
                      <a:pt x="1196340" y="194310"/>
                      <a:pt x="1170940" y="196850"/>
                      <a:pt x="1145540" y="199390"/>
                    </a:cubicBezTo>
                    <a:cubicBezTo>
                      <a:pt x="1123950" y="201930"/>
                      <a:pt x="1102360" y="207010"/>
                      <a:pt x="1080770" y="210820"/>
                    </a:cubicBezTo>
                    <a:cubicBezTo>
                      <a:pt x="1043940" y="217170"/>
                      <a:pt x="1005840" y="220980"/>
                      <a:pt x="969010" y="227330"/>
                    </a:cubicBezTo>
                    <a:cubicBezTo>
                      <a:pt x="943610" y="231140"/>
                      <a:pt x="918210" y="237490"/>
                      <a:pt x="891540" y="241300"/>
                    </a:cubicBezTo>
                    <a:cubicBezTo>
                      <a:pt x="864870" y="246380"/>
                      <a:pt x="836930" y="250190"/>
                      <a:pt x="810260" y="255270"/>
                    </a:cubicBezTo>
                    <a:cubicBezTo>
                      <a:pt x="791210" y="259080"/>
                      <a:pt x="772160" y="264160"/>
                      <a:pt x="753110" y="267970"/>
                    </a:cubicBezTo>
                    <a:cubicBezTo>
                      <a:pt x="715010" y="274320"/>
                      <a:pt x="675640" y="280670"/>
                      <a:pt x="637540" y="287020"/>
                    </a:cubicBezTo>
                    <a:cubicBezTo>
                      <a:pt x="623570" y="289560"/>
                      <a:pt x="610870" y="294640"/>
                      <a:pt x="596900" y="297180"/>
                    </a:cubicBezTo>
                    <a:cubicBezTo>
                      <a:pt x="572770" y="302260"/>
                      <a:pt x="548640" y="304800"/>
                      <a:pt x="524510" y="309880"/>
                    </a:cubicBezTo>
                    <a:cubicBezTo>
                      <a:pt x="506730" y="313690"/>
                      <a:pt x="490220" y="320040"/>
                      <a:pt x="473710" y="322580"/>
                    </a:cubicBezTo>
                    <a:cubicBezTo>
                      <a:pt x="438150" y="330200"/>
                      <a:pt x="402590" y="335280"/>
                      <a:pt x="367030" y="341630"/>
                    </a:cubicBezTo>
                    <a:cubicBezTo>
                      <a:pt x="351790" y="344170"/>
                      <a:pt x="336550" y="349250"/>
                      <a:pt x="321310" y="353060"/>
                    </a:cubicBezTo>
                    <a:cubicBezTo>
                      <a:pt x="297180" y="359410"/>
                      <a:pt x="271780" y="364490"/>
                      <a:pt x="247650" y="370840"/>
                    </a:cubicBezTo>
                    <a:cubicBezTo>
                      <a:pt x="241300" y="372110"/>
                      <a:pt x="234950" y="375920"/>
                      <a:pt x="227330" y="377190"/>
                    </a:cubicBezTo>
                    <a:cubicBezTo>
                      <a:pt x="219710" y="378460"/>
                      <a:pt x="212090" y="378460"/>
                      <a:pt x="204470" y="379730"/>
                    </a:cubicBezTo>
                    <a:cubicBezTo>
                      <a:pt x="189230" y="383540"/>
                      <a:pt x="173990" y="387350"/>
                      <a:pt x="160020" y="391160"/>
                    </a:cubicBezTo>
                    <a:cubicBezTo>
                      <a:pt x="129540" y="398780"/>
                      <a:pt x="114300" y="401320"/>
                      <a:pt x="100330" y="408940"/>
                    </a:cubicBezTo>
                    <a:cubicBezTo>
                      <a:pt x="87630" y="415290"/>
                      <a:pt x="69850" y="414020"/>
                      <a:pt x="64770" y="434340"/>
                    </a:cubicBezTo>
                    <a:cubicBezTo>
                      <a:pt x="62230" y="440690"/>
                      <a:pt x="55880" y="444500"/>
                      <a:pt x="67310" y="447040"/>
                    </a:cubicBezTo>
                    <a:cubicBezTo>
                      <a:pt x="68580" y="447040"/>
                      <a:pt x="71120" y="450850"/>
                      <a:pt x="69850" y="452120"/>
                    </a:cubicBezTo>
                    <a:cubicBezTo>
                      <a:pt x="67310" y="459740"/>
                      <a:pt x="64770" y="467360"/>
                      <a:pt x="62230" y="477520"/>
                    </a:cubicBezTo>
                    <a:cubicBezTo>
                      <a:pt x="62230" y="477520"/>
                      <a:pt x="64770" y="478790"/>
                      <a:pt x="67310" y="481330"/>
                    </a:cubicBezTo>
                    <a:cubicBezTo>
                      <a:pt x="59690" y="488950"/>
                      <a:pt x="59690" y="516890"/>
                      <a:pt x="64770" y="525780"/>
                    </a:cubicBezTo>
                    <a:cubicBezTo>
                      <a:pt x="67310" y="530860"/>
                      <a:pt x="68580" y="537210"/>
                      <a:pt x="69850" y="543560"/>
                    </a:cubicBezTo>
                    <a:cubicBezTo>
                      <a:pt x="54610" y="547370"/>
                      <a:pt x="72390" y="556260"/>
                      <a:pt x="67310" y="561340"/>
                    </a:cubicBezTo>
                    <a:cubicBezTo>
                      <a:pt x="69850" y="561340"/>
                      <a:pt x="72390" y="561340"/>
                      <a:pt x="76200" y="562610"/>
                    </a:cubicBezTo>
                    <a:cubicBezTo>
                      <a:pt x="73660" y="566420"/>
                      <a:pt x="71120" y="568960"/>
                      <a:pt x="69850" y="570230"/>
                    </a:cubicBezTo>
                    <a:cubicBezTo>
                      <a:pt x="72390" y="572770"/>
                      <a:pt x="76200" y="574040"/>
                      <a:pt x="78740" y="576580"/>
                    </a:cubicBezTo>
                    <a:cubicBezTo>
                      <a:pt x="64770" y="595630"/>
                      <a:pt x="64770" y="604520"/>
                      <a:pt x="81280" y="621030"/>
                    </a:cubicBezTo>
                    <a:cubicBezTo>
                      <a:pt x="82550" y="622300"/>
                      <a:pt x="85090" y="624840"/>
                      <a:pt x="85090" y="626110"/>
                    </a:cubicBezTo>
                    <a:cubicBezTo>
                      <a:pt x="81280" y="640080"/>
                      <a:pt x="82550" y="652780"/>
                      <a:pt x="91440" y="664210"/>
                    </a:cubicBezTo>
                    <a:cubicBezTo>
                      <a:pt x="91440" y="664210"/>
                      <a:pt x="90170" y="668020"/>
                      <a:pt x="87630" y="670560"/>
                    </a:cubicBezTo>
                    <a:cubicBezTo>
                      <a:pt x="91440" y="669290"/>
                      <a:pt x="93980" y="668020"/>
                      <a:pt x="96520" y="668020"/>
                    </a:cubicBezTo>
                    <a:lnTo>
                      <a:pt x="92710" y="690880"/>
                    </a:lnTo>
                    <a:lnTo>
                      <a:pt x="106680" y="690880"/>
                    </a:lnTo>
                    <a:cubicBezTo>
                      <a:pt x="110490" y="695960"/>
                      <a:pt x="114300" y="699770"/>
                      <a:pt x="114300" y="701040"/>
                    </a:cubicBezTo>
                    <a:cubicBezTo>
                      <a:pt x="118110" y="697230"/>
                      <a:pt x="120650" y="695960"/>
                      <a:pt x="121920" y="694690"/>
                    </a:cubicBezTo>
                    <a:cubicBezTo>
                      <a:pt x="128270" y="704850"/>
                      <a:pt x="133350" y="712470"/>
                      <a:pt x="137160" y="720090"/>
                    </a:cubicBezTo>
                    <a:cubicBezTo>
                      <a:pt x="135890" y="728980"/>
                      <a:pt x="133350" y="736600"/>
                      <a:pt x="132080" y="741680"/>
                    </a:cubicBezTo>
                    <a:cubicBezTo>
                      <a:pt x="125730" y="741680"/>
                      <a:pt x="119380" y="740410"/>
                      <a:pt x="115570" y="742950"/>
                    </a:cubicBezTo>
                    <a:cubicBezTo>
                      <a:pt x="111760" y="745490"/>
                      <a:pt x="111760" y="751840"/>
                      <a:pt x="109220" y="755650"/>
                    </a:cubicBezTo>
                    <a:cubicBezTo>
                      <a:pt x="109220" y="756920"/>
                      <a:pt x="118110" y="773430"/>
                      <a:pt x="116840" y="774700"/>
                    </a:cubicBezTo>
                    <a:cubicBezTo>
                      <a:pt x="115570" y="783590"/>
                      <a:pt x="113030" y="792480"/>
                      <a:pt x="111760" y="802640"/>
                    </a:cubicBezTo>
                    <a:cubicBezTo>
                      <a:pt x="116840" y="806450"/>
                      <a:pt x="123190" y="811530"/>
                      <a:pt x="128270" y="815340"/>
                    </a:cubicBezTo>
                    <a:cubicBezTo>
                      <a:pt x="119380" y="820420"/>
                      <a:pt x="113030" y="825500"/>
                      <a:pt x="106680" y="829310"/>
                    </a:cubicBezTo>
                    <a:cubicBezTo>
                      <a:pt x="109220" y="830580"/>
                      <a:pt x="110490" y="831850"/>
                      <a:pt x="113030" y="833120"/>
                    </a:cubicBezTo>
                    <a:cubicBezTo>
                      <a:pt x="114300" y="838200"/>
                      <a:pt x="116840" y="843280"/>
                      <a:pt x="116840" y="848360"/>
                    </a:cubicBezTo>
                    <a:cubicBezTo>
                      <a:pt x="116840" y="853440"/>
                      <a:pt x="113030" y="862330"/>
                      <a:pt x="115570" y="863600"/>
                    </a:cubicBezTo>
                    <a:cubicBezTo>
                      <a:pt x="127000" y="869950"/>
                      <a:pt x="120650" y="889000"/>
                      <a:pt x="135890" y="891540"/>
                    </a:cubicBezTo>
                    <a:cubicBezTo>
                      <a:pt x="137160" y="891540"/>
                      <a:pt x="137160" y="894080"/>
                      <a:pt x="139700" y="896620"/>
                    </a:cubicBezTo>
                    <a:cubicBezTo>
                      <a:pt x="135890" y="896620"/>
                      <a:pt x="133350" y="896620"/>
                      <a:pt x="128270" y="897890"/>
                    </a:cubicBezTo>
                    <a:cubicBezTo>
                      <a:pt x="142240" y="908050"/>
                      <a:pt x="138430" y="916940"/>
                      <a:pt x="133350" y="924560"/>
                    </a:cubicBezTo>
                    <a:cubicBezTo>
                      <a:pt x="128270" y="925830"/>
                      <a:pt x="124460" y="927100"/>
                      <a:pt x="120650" y="928370"/>
                    </a:cubicBezTo>
                    <a:cubicBezTo>
                      <a:pt x="121920" y="930910"/>
                      <a:pt x="121920" y="932180"/>
                      <a:pt x="123190" y="934720"/>
                    </a:cubicBezTo>
                    <a:cubicBezTo>
                      <a:pt x="124460" y="935990"/>
                      <a:pt x="130810" y="952500"/>
                      <a:pt x="130810" y="955040"/>
                    </a:cubicBezTo>
                    <a:cubicBezTo>
                      <a:pt x="128270" y="961390"/>
                      <a:pt x="127000" y="967740"/>
                      <a:pt x="125730" y="974090"/>
                    </a:cubicBezTo>
                    <a:cubicBezTo>
                      <a:pt x="133350" y="974090"/>
                      <a:pt x="139700" y="975360"/>
                      <a:pt x="142240" y="975360"/>
                    </a:cubicBezTo>
                    <a:cubicBezTo>
                      <a:pt x="139700" y="976630"/>
                      <a:pt x="135890" y="979170"/>
                      <a:pt x="133350" y="980440"/>
                    </a:cubicBezTo>
                    <a:cubicBezTo>
                      <a:pt x="134620" y="982980"/>
                      <a:pt x="135890" y="985520"/>
                      <a:pt x="138430" y="986790"/>
                    </a:cubicBezTo>
                    <a:cubicBezTo>
                      <a:pt x="148590" y="985520"/>
                      <a:pt x="158750" y="984250"/>
                      <a:pt x="170180" y="982980"/>
                    </a:cubicBezTo>
                    <a:cubicBezTo>
                      <a:pt x="168910" y="989330"/>
                      <a:pt x="167640" y="994410"/>
                      <a:pt x="165100" y="999490"/>
                    </a:cubicBezTo>
                    <a:cubicBezTo>
                      <a:pt x="171450" y="999490"/>
                      <a:pt x="179070" y="1000760"/>
                      <a:pt x="185420" y="1000760"/>
                    </a:cubicBezTo>
                    <a:lnTo>
                      <a:pt x="185420" y="1007110"/>
                    </a:lnTo>
                    <a:cubicBezTo>
                      <a:pt x="176530" y="1008380"/>
                      <a:pt x="167640" y="1010920"/>
                      <a:pt x="160020" y="1012190"/>
                    </a:cubicBezTo>
                    <a:cubicBezTo>
                      <a:pt x="191770" y="1027430"/>
                      <a:pt x="220980" y="1013460"/>
                      <a:pt x="255270" y="1008380"/>
                    </a:cubicBezTo>
                    <a:cubicBezTo>
                      <a:pt x="261620" y="1014730"/>
                      <a:pt x="267970" y="1009650"/>
                      <a:pt x="273050" y="999490"/>
                    </a:cubicBezTo>
                    <a:cubicBezTo>
                      <a:pt x="279400" y="1008380"/>
                      <a:pt x="284480" y="1005840"/>
                      <a:pt x="297180" y="988060"/>
                    </a:cubicBezTo>
                    <a:cubicBezTo>
                      <a:pt x="298450" y="988060"/>
                      <a:pt x="299720" y="989330"/>
                      <a:pt x="300990" y="989330"/>
                    </a:cubicBezTo>
                    <a:cubicBezTo>
                      <a:pt x="299720" y="994410"/>
                      <a:pt x="297180" y="998220"/>
                      <a:pt x="295910" y="1003300"/>
                    </a:cubicBezTo>
                    <a:cubicBezTo>
                      <a:pt x="303530" y="1000760"/>
                      <a:pt x="309880" y="999490"/>
                      <a:pt x="317500" y="996950"/>
                    </a:cubicBezTo>
                    <a:lnTo>
                      <a:pt x="344170" y="993140"/>
                    </a:lnTo>
                    <a:cubicBezTo>
                      <a:pt x="358140" y="990600"/>
                      <a:pt x="372110" y="989330"/>
                      <a:pt x="384810" y="986790"/>
                    </a:cubicBezTo>
                    <a:cubicBezTo>
                      <a:pt x="389890" y="985520"/>
                      <a:pt x="394970" y="981710"/>
                      <a:pt x="400050" y="980440"/>
                    </a:cubicBezTo>
                    <a:cubicBezTo>
                      <a:pt x="405130" y="979170"/>
                      <a:pt x="412750" y="975360"/>
                      <a:pt x="415290" y="977900"/>
                    </a:cubicBezTo>
                    <a:cubicBezTo>
                      <a:pt x="425450" y="986790"/>
                      <a:pt x="434340" y="996950"/>
                      <a:pt x="444500" y="1005840"/>
                    </a:cubicBezTo>
                    <a:cubicBezTo>
                      <a:pt x="445770" y="1003300"/>
                      <a:pt x="447040" y="999490"/>
                      <a:pt x="447040" y="999490"/>
                    </a:cubicBezTo>
                    <a:cubicBezTo>
                      <a:pt x="455930" y="1002030"/>
                      <a:pt x="462280" y="1003300"/>
                      <a:pt x="471170" y="1005840"/>
                    </a:cubicBezTo>
                    <a:cubicBezTo>
                      <a:pt x="472440" y="1009650"/>
                      <a:pt x="474980" y="1014730"/>
                      <a:pt x="474980" y="1017270"/>
                    </a:cubicBezTo>
                    <a:cubicBezTo>
                      <a:pt x="488950" y="1018540"/>
                      <a:pt x="500380" y="1019810"/>
                      <a:pt x="510540" y="1021080"/>
                    </a:cubicBezTo>
                    <a:cubicBezTo>
                      <a:pt x="510540" y="1022350"/>
                      <a:pt x="511810" y="1023620"/>
                      <a:pt x="511810" y="1024890"/>
                    </a:cubicBezTo>
                    <a:lnTo>
                      <a:pt x="488950" y="1032510"/>
                    </a:lnTo>
                    <a:cubicBezTo>
                      <a:pt x="487680" y="1028700"/>
                      <a:pt x="486410" y="1027430"/>
                      <a:pt x="483870" y="1021080"/>
                    </a:cubicBezTo>
                    <a:cubicBezTo>
                      <a:pt x="485140" y="1035050"/>
                      <a:pt x="486410" y="1043940"/>
                      <a:pt x="486410" y="1055370"/>
                    </a:cubicBezTo>
                    <a:cubicBezTo>
                      <a:pt x="497840" y="1046480"/>
                      <a:pt x="513080" y="1056640"/>
                      <a:pt x="520700" y="1041400"/>
                    </a:cubicBezTo>
                    <a:cubicBezTo>
                      <a:pt x="520700" y="1040130"/>
                      <a:pt x="525780" y="1040130"/>
                      <a:pt x="527050" y="1041400"/>
                    </a:cubicBezTo>
                    <a:cubicBezTo>
                      <a:pt x="537210" y="1042670"/>
                      <a:pt x="547370" y="1043940"/>
                      <a:pt x="557530" y="1046480"/>
                    </a:cubicBezTo>
                    <a:cubicBezTo>
                      <a:pt x="556260" y="1043940"/>
                      <a:pt x="556260" y="1041400"/>
                      <a:pt x="554990" y="1038860"/>
                    </a:cubicBezTo>
                    <a:cubicBezTo>
                      <a:pt x="561340" y="1040130"/>
                      <a:pt x="566420" y="1041400"/>
                      <a:pt x="570230" y="1042670"/>
                    </a:cubicBezTo>
                    <a:cubicBezTo>
                      <a:pt x="570230" y="1043940"/>
                      <a:pt x="571500" y="1045210"/>
                      <a:pt x="571500" y="1046480"/>
                    </a:cubicBezTo>
                    <a:cubicBezTo>
                      <a:pt x="562610" y="1051560"/>
                      <a:pt x="553720" y="1057910"/>
                      <a:pt x="544830" y="1062990"/>
                    </a:cubicBezTo>
                    <a:cubicBezTo>
                      <a:pt x="530860" y="1071880"/>
                      <a:pt x="518160" y="1083310"/>
                      <a:pt x="504190" y="1087120"/>
                    </a:cubicBezTo>
                    <a:cubicBezTo>
                      <a:pt x="480060" y="1092200"/>
                      <a:pt x="455930" y="1101090"/>
                      <a:pt x="430530" y="1102360"/>
                    </a:cubicBezTo>
                    <a:lnTo>
                      <a:pt x="424180" y="1102360"/>
                    </a:lnTo>
                    <a:cubicBezTo>
                      <a:pt x="397510" y="1107440"/>
                      <a:pt x="372110" y="1112520"/>
                      <a:pt x="345440" y="1117600"/>
                    </a:cubicBezTo>
                    <a:cubicBezTo>
                      <a:pt x="341630" y="1118870"/>
                      <a:pt x="339090" y="1120140"/>
                      <a:pt x="335280" y="1120140"/>
                    </a:cubicBezTo>
                    <a:cubicBezTo>
                      <a:pt x="318770" y="1122680"/>
                      <a:pt x="302260" y="1123950"/>
                      <a:pt x="287020" y="1126490"/>
                    </a:cubicBezTo>
                    <a:cubicBezTo>
                      <a:pt x="270510" y="1130300"/>
                      <a:pt x="252730" y="1132840"/>
                      <a:pt x="236220" y="1139190"/>
                    </a:cubicBezTo>
                    <a:cubicBezTo>
                      <a:pt x="223520" y="1143000"/>
                      <a:pt x="207010" y="1141730"/>
                      <a:pt x="201930" y="1154430"/>
                    </a:cubicBezTo>
                    <a:cubicBezTo>
                      <a:pt x="196850" y="1154430"/>
                      <a:pt x="191770" y="1153160"/>
                      <a:pt x="189230" y="1154430"/>
                    </a:cubicBezTo>
                    <a:cubicBezTo>
                      <a:pt x="170180" y="1162050"/>
                      <a:pt x="151130" y="1169670"/>
                      <a:pt x="133350" y="1178560"/>
                    </a:cubicBezTo>
                    <a:cubicBezTo>
                      <a:pt x="127000" y="1183640"/>
                      <a:pt x="121920" y="1186180"/>
                      <a:pt x="119380" y="1191260"/>
                    </a:cubicBezTo>
                    <a:cubicBezTo>
                      <a:pt x="118110" y="1195070"/>
                      <a:pt x="121920" y="1201420"/>
                      <a:pt x="123190" y="1203960"/>
                    </a:cubicBezTo>
                    <a:cubicBezTo>
                      <a:pt x="120650" y="1205230"/>
                      <a:pt x="115570" y="1206500"/>
                      <a:pt x="115570" y="1207770"/>
                    </a:cubicBezTo>
                    <a:cubicBezTo>
                      <a:pt x="115570" y="1215390"/>
                      <a:pt x="115570" y="1223010"/>
                      <a:pt x="118110" y="1229360"/>
                    </a:cubicBezTo>
                    <a:cubicBezTo>
                      <a:pt x="121920" y="1238250"/>
                      <a:pt x="133350" y="1245870"/>
                      <a:pt x="120650" y="1257300"/>
                    </a:cubicBezTo>
                    <a:cubicBezTo>
                      <a:pt x="118110" y="1258570"/>
                      <a:pt x="120650" y="1264920"/>
                      <a:pt x="120650" y="1270000"/>
                    </a:cubicBezTo>
                    <a:cubicBezTo>
                      <a:pt x="124460" y="1268730"/>
                      <a:pt x="127000" y="1268730"/>
                      <a:pt x="130810" y="1268730"/>
                    </a:cubicBezTo>
                    <a:cubicBezTo>
                      <a:pt x="118110" y="1290320"/>
                      <a:pt x="118110" y="1297940"/>
                      <a:pt x="130810" y="1301750"/>
                    </a:cubicBezTo>
                    <a:cubicBezTo>
                      <a:pt x="130810" y="1309370"/>
                      <a:pt x="128270" y="1316990"/>
                      <a:pt x="130810" y="1322070"/>
                    </a:cubicBezTo>
                    <a:cubicBezTo>
                      <a:pt x="138430" y="1334770"/>
                      <a:pt x="148590" y="1347470"/>
                      <a:pt x="157480" y="1358900"/>
                    </a:cubicBezTo>
                    <a:cubicBezTo>
                      <a:pt x="156210" y="1360170"/>
                      <a:pt x="153670" y="1361440"/>
                      <a:pt x="152400" y="1361440"/>
                    </a:cubicBezTo>
                    <a:cubicBezTo>
                      <a:pt x="157480" y="1367790"/>
                      <a:pt x="162560" y="1374140"/>
                      <a:pt x="166370" y="1377950"/>
                    </a:cubicBezTo>
                    <a:cubicBezTo>
                      <a:pt x="161290" y="1385570"/>
                      <a:pt x="157480" y="1391920"/>
                      <a:pt x="152400" y="1398270"/>
                    </a:cubicBezTo>
                    <a:cubicBezTo>
                      <a:pt x="158750" y="1400810"/>
                      <a:pt x="162560" y="1402080"/>
                      <a:pt x="167640" y="1403350"/>
                    </a:cubicBezTo>
                    <a:cubicBezTo>
                      <a:pt x="158750" y="1405890"/>
                      <a:pt x="151130" y="1408430"/>
                      <a:pt x="139700" y="1413510"/>
                    </a:cubicBezTo>
                    <a:cubicBezTo>
                      <a:pt x="161290" y="1418590"/>
                      <a:pt x="162560" y="1433830"/>
                      <a:pt x="165100" y="1449070"/>
                    </a:cubicBezTo>
                    <a:cubicBezTo>
                      <a:pt x="165100" y="1450340"/>
                      <a:pt x="171450" y="1451610"/>
                      <a:pt x="175260" y="1452880"/>
                    </a:cubicBezTo>
                    <a:cubicBezTo>
                      <a:pt x="175260" y="1455420"/>
                      <a:pt x="172720" y="1459230"/>
                      <a:pt x="173990" y="1461770"/>
                    </a:cubicBezTo>
                    <a:cubicBezTo>
                      <a:pt x="179070" y="1468120"/>
                      <a:pt x="187960" y="1471930"/>
                      <a:pt x="189230" y="1479550"/>
                    </a:cubicBezTo>
                    <a:cubicBezTo>
                      <a:pt x="196850" y="1501140"/>
                      <a:pt x="210820" y="1497330"/>
                      <a:pt x="226060" y="1492250"/>
                    </a:cubicBezTo>
                    <a:lnTo>
                      <a:pt x="233680" y="1503680"/>
                    </a:lnTo>
                    <a:cubicBezTo>
                      <a:pt x="236220" y="1502410"/>
                      <a:pt x="238760" y="1499870"/>
                      <a:pt x="240030" y="1498600"/>
                    </a:cubicBezTo>
                    <a:cubicBezTo>
                      <a:pt x="241300" y="1506220"/>
                      <a:pt x="254000" y="1515110"/>
                      <a:pt x="257810" y="1510030"/>
                    </a:cubicBezTo>
                    <a:cubicBezTo>
                      <a:pt x="266700" y="1497330"/>
                      <a:pt x="276860" y="1504950"/>
                      <a:pt x="287020" y="1506220"/>
                    </a:cubicBezTo>
                    <a:cubicBezTo>
                      <a:pt x="292100" y="1507490"/>
                      <a:pt x="299720" y="1508760"/>
                      <a:pt x="302260" y="1506220"/>
                    </a:cubicBezTo>
                    <a:cubicBezTo>
                      <a:pt x="308610" y="1499870"/>
                      <a:pt x="327660" y="1506220"/>
                      <a:pt x="322580" y="1488440"/>
                    </a:cubicBezTo>
                    <a:cubicBezTo>
                      <a:pt x="321310" y="1484630"/>
                      <a:pt x="316230" y="1480820"/>
                      <a:pt x="311150" y="1477010"/>
                    </a:cubicBezTo>
                    <a:lnTo>
                      <a:pt x="347980" y="1477010"/>
                    </a:lnTo>
                    <a:cubicBezTo>
                      <a:pt x="349250" y="1480820"/>
                      <a:pt x="349250" y="1485900"/>
                      <a:pt x="350520" y="1489710"/>
                    </a:cubicBezTo>
                    <a:cubicBezTo>
                      <a:pt x="344170" y="1490980"/>
                      <a:pt x="337820" y="1492250"/>
                      <a:pt x="331470" y="1494790"/>
                    </a:cubicBezTo>
                    <a:cubicBezTo>
                      <a:pt x="331470" y="1496060"/>
                      <a:pt x="332740" y="1497330"/>
                      <a:pt x="332740" y="1499870"/>
                    </a:cubicBezTo>
                    <a:cubicBezTo>
                      <a:pt x="335280" y="1499870"/>
                      <a:pt x="339090" y="1498600"/>
                      <a:pt x="341630" y="1498600"/>
                    </a:cubicBezTo>
                    <a:cubicBezTo>
                      <a:pt x="351790" y="1502410"/>
                      <a:pt x="365760" y="1492250"/>
                      <a:pt x="374650" y="1504950"/>
                    </a:cubicBezTo>
                    <a:cubicBezTo>
                      <a:pt x="391160" y="1527810"/>
                      <a:pt x="420370" y="1534160"/>
                      <a:pt x="447040" y="1521460"/>
                    </a:cubicBezTo>
                    <a:cubicBezTo>
                      <a:pt x="449580" y="1520190"/>
                      <a:pt x="454660" y="1524000"/>
                      <a:pt x="458470" y="1525270"/>
                    </a:cubicBezTo>
                    <a:cubicBezTo>
                      <a:pt x="459740" y="1525270"/>
                      <a:pt x="459740" y="1525270"/>
                      <a:pt x="461010" y="1526540"/>
                    </a:cubicBezTo>
                    <a:cubicBezTo>
                      <a:pt x="462280" y="1524000"/>
                      <a:pt x="462280" y="1521460"/>
                      <a:pt x="462280" y="1522730"/>
                    </a:cubicBezTo>
                    <a:cubicBezTo>
                      <a:pt x="471170" y="1522730"/>
                      <a:pt x="480060" y="1525270"/>
                      <a:pt x="488950" y="1524000"/>
                    </a:cubicBezTo>
                    <a:cubicBezTo>
                      <a:pt x="502920" y="1522730"/>
                      <a:pt x="516890" y="1517650"/>
                      <a:pt x="530860" y="1516380"/>
                    </a:cubicBezTo>
                    <a:cubicBezTo>
                      <a:pt x="552450" y="1513840"/>
                      <a:pt x="574040" y="1513840"/>
                      <a:pt x="595630" y="1508760"/>
                    </a:cubicBezTo>
                    <a:cubicBezTo>
                      <a:pt x="604520" y="1506220"/>
                      <a:pt x="610870" y="1507490"/>
                      <a:pt x="617220" y="1510030"/>
                    </a:cubicBezTo>
                    <a:cubicBezTo>
                      <a:pt x="577850" y="1526540"/>
                      <a:pt x="538480" y="1543050"/>
                      <a:pt x="499110" y="1558290"/>
                    </a:cubicBezTo>
                    <a:cubicBezTo>
                      <a:pt x="499110" y="1559560"/>
                      <a:pt x="500380" y="1560830"/>
                      <a:pt x="500380" y="1562100"/>
                    </a:cubicBezTo>
                    <a:cubicBezTo>
                      <a:pt x="502920" y="1562100"/>
                      <a:pt x="505460" y="1563370"/>
                      <a:pt x="510540" y="1564640"/>
                    </a:cubicBezTo>
                    <a:cubicBezTo>
                      <a:pt x="501650" y="1568450"/>
                      <a:pt x="497840" y="1569720"/>
                      <a:pt x="491490" y="1572260"/>
                    </a:cubicBezTo>
                    <a:cubicBezTo>
                      <a:pt x="502920" y="1579880"/>
                      <a:pt x="487680" y="1588770"/>
                      <a:pt x="494030" y="1598930"/>
                    </a:cubicBezTo>
                    <a:cubicBezTo>
                      <a:pt x="499110" y="1609090"/>
                      <a:pt x="495300" y="1624330"/>
                      <a:pt x="518160" y="1620520"/>
                    </a:cubicBezTo>
                    <a:cubicBezTo>
                      <a:pt x="495300" y="1631950"/>
                      <a:pt x="494030" y="1648460"/>
                      <a:pt x="509270" y="1666240"/>
                    </a:cubicBezTo>
                    <a:cubicBezTo>
                      <a:pt x="511810" y="1668780"/>
                      <a:pt x="513080" y="1673860"/>
                      <a:pt x="511810" y="1676400"/>
                    </a:cubicBezTo>
                    <a:cubicBezTo>
                      <a:pt x="509270" y="1685290"/>
                      <a:pt x="505460" y="1692910"/>
                      <a:pt x="502920" y="1699260"/>
                    </a:cubicBezTo>
                    <a:cubicBezTo>
                      <a:pt x="494030" y="1699260"/>
                      <a:pt x="488950" y="1697990"/>
                      <a:pt x="483870" y="1697990"/>
                    </a:cubicBezTo>
                    <a:cubicBezTo>
                      <a:pt x="471170" y="1699260"/>
                      <a:pt x="458470" y="1701800"/>
                      <a:pt x="445770" y="1704340"/>
                    </a:cubicBezTo>
                    <a:cubicBezTo>
                      <a:pt x="405130" y="1711960"/>
                      <a:pt x="363220" y="1719580"/>
                      <a:pt x="322580" y="1727200"/>
                    </a:cubicBezTo>
                    <a:cubicBezTo>
                      <a:pt x="288290" y="1733550"/>
                      <a:pt x="255270" y="1746250"/>
                      <a:pt x="220980" y="1748790"/>
                    </a:cubicBezTo>
                    <a:cubicBezTo>
                      <a:pt x="196850" y="1750060"/>
                      <a:pt x="175260" y="1762760"/>
                      <a:pt x="152400" y="1764030"/>
                    </a:cubicBezTo>
                    <a:cubicBezTo>
                      <a:pt x="137160" y="1765300"/>
                      <a:pt x="121920" y="1771650"/>
                      <a:pt x="107950" y="1778000"/>
                    </a:cubicBezTo>
                    <a:cubicBezTo>
                      <a:pt x="100330" y="1780540"/>
                      <a:pt x="93980" y="1786890"/>
                      <a:pt x="87630" y="1790700"/>
                    </a:cubicBezTo>
                    <a:cubicBezTo>
                      <a:pt x="86360" y="1790700"/>
                      <a:pt x="82550" y="1789430"/>
                      <a:pt x="81280" y="1790700"/>
                    </a:cubicBezTo>
                    <a:cubicBezTo>
                      <a:pt x="71120" y="1795780"/>
                      <a:pt x="62230" y="1800860"/>
                      <a:pt x="52070" y="1804670"/>
                    </a:cubicBezTo>
                    <a:cubicBezTo>
                      <a:pt x="44450" y="1808480"/>
                      <a:pt x="38100" y="1812290"/>
                      <a:pt x="30480" y="1816100"/>
                    </a:cubicBezTo>
                    <a:cubicBezTo>
                      <a:pt x="30480" y="1817370"/>
                      <a:pt x="31750" y="1818640"/>
                      <a:pt x="31750" y="1819910"/>
                    </a:cubicBezTo>
                    <a:cubicBezTo>
                      <a:pt x="29210" y="1819910"/>
                      <a:pt x="25400" y="1818640"/>
                      <a:pt x="21590" y="1817370"/>
                    </a:cubicBezTo>
                    <a:cubicBezTo>
                      <a:pt x="22860" y="1824990"/>
                      <a:pt x="24130" y="1830070"/>
                      <a:pt x="25400" y="1836420"/>
                    </a:cubicBezTo>
                    <a:cubicBezTo>
                      <a:pt x="24130" y="1836420"/>
                      <a:pt x="24130" y="1836420"/>
                      <a:pt x="22860" y="1837690"/>
                    </a:cubicBezTo>
                    <a:cubicBezTo>
                      <a:pt x="21590" y="1835150"/>
                      <a:pt x="20320" y="1832610"/>
                      <a:pt x="19050" y="1831340"/>
                    </a:cubicBezTo>
                    <a:cubicBezTo>
                      <a:pt x="7620" y="1844040"/>
                      <a:pt x="0" y="1855470"/>
                      <a:pt x="17780" y="1863090"/>
                    </a:cubicBezTo>
                    <a:cubicBezTo>
                      <a:pt x="16510" y="1869440"/>
                      <a:pt x="16510" y="1874520"/>
                      <a:pt x="16510" y="1878330"/>
                    </a:cubicBezTo>
                    <a:lnTo>
                      <a:pt x="20320" y="1905000"/>
                    </a:lnTo>
                    <a:cubicBezTo>
                      <a:pt x="21590" y="1916430"/>
                      <a:pt x="19050" y="1927860"/>
                      <a:pt x="33020" y="1931670"/>
                    </a:cubicBezTo>
                    <a:cubicBezTo>
                      <a:pt x="29210" y="1938020"/>
                      <a:pt x="29210" y="1967230"/>
                      <a:pt x="34290" y="1968500"/>
                    </a:cubicBezTo>
                    <a:cubicBezTo>
                      <a:pt x="43180" y="1972310"/>
                      <a:pt x="45720" y="1983740"/>
                      <a:pt x="53340" y="1988820"/>
                    </a:cubicBezTo>
                    <a:cubicBezTo>
                      <a:pt x="54610" y="1990090"/>
                      <a:pt x="55880" y="1992630"/>
                      <a:pt x="55880" y="1992630"/>
                    </a:cubicBezTo>
                    <a:cubicBezTo>
                      <a:pt x="45720" y="2004060"/>
                      <a:pt x="60960" y="1998980"/>
                      <a:pt x="63500" y="2004060"/>
                    </a:cubicBezTo>
                    <a:cubicBezTo>
                      <a:pt x="60960" y="2010410"/>
                      <a:pt x="55880" y="2016760"/>
                      <a:pt x="54610" y="2024380"/>
                    </a:cubicBezTo>
                    <a:cubicBezTo>
                      <a:pt x="53340" y="2032000"/>
                      <a:pt x="54610" y="2038350"/>
                      <a:pt x="66040" y="2034540"/>
                    </a:cubicBezTo>
                    <a:cubicBezTo>
                      <a:pt x="64770" y="2045970"/>
                      <a:pt x="63500" y="2056130"/>
                      <a:pt x="62230" y="2067560"/>
                    </a:cubicBezTo>
                    <a:cubicBezTo>
                      <a:pt x="63500" y="2067560"/>
                      <a:pt x="64770" y="2066290"/>
                      <a:pt x="64770" y="2066290"/>
                    </a:cubicBezTo>
                    <a:cubicBezTo>
                      <a:pt x="68580" y="2075180"/>
                      <a:pt x="71120" y="2082800"/>
                      <a:pt x="74930" y="2090420"/>
                    </a:cubicBezTo>
                    <a:cubicBezTo>
                      <a:pt x="81280" y="2090420"/>
                      <a:pt x="87630" y="2091690"/>
                      <a:pt x="95250" y="2092960"/>
                    </a:cubicBezTo>
                    <a:lnTo>
                      <a:pt x="95250" y="2096770"/>
                    </a:lnTo>
                    <a:cubicBezTo>
                      <a:pt x="91440" y="2098040"/>
                      <a:pt x="87630" y="2099310"/>
                      <a:pt x="83820" y="2100580"/>
                    </a:cubicBezTo>
                    <a:cubicBezTo>
                      <a:pt x="85090" y="2101850"/>
                      <a:pt x="87630" y="2101850"/>
                      <a:pt x="87630" y="2101850"/>
                    </a:cubicBezTo>
                    <a:cubicBezTo>
                      <a:pt x="88900" y="2120900"/>
                      <a:pt x="105410" y="2118360"/>
                      <a:pt x="116840" y="2123440"/>
                    </a:cubicBezTo>
                    <a:cubicBezTo>
                      <a:pt x="121920" y="2125980"/>
                      <a:pt x="128270" y="2127250"/>
                      <a:pt x="132080" y="2125980"/>
                    </a:cubicBezTo>
                    <a:cubicBezTo>
                      <a:pt x="139700" y="2122170"/>
                      <a:pt x="144780" y="2123440"/>
                      <a:pt x="144780" y="2131060"/>
                    </a:cubicBezTo>
                    <a:cubicBezTo>
                      <a:pt x="144780" y="2134870"/>
                      <a:pt x="142240" y="2139950"/>
                      <a:pt x="140970" y="2142490"/>
                    </a:cubicBezTo>
                    <a:cubicBezTo>
                      <a:pt x="149860" y="2142490"/>
                      <a:pt x="163830" y="2146300"/>
                      <a:pt x="171450" y="2141220"/>
                    </a:cubicBezTo>
                    <a:cubicBezTo>
                      <a:pt x="189230" y="2129790"/>
                      <a:pt x="205740" y="2139950"/>
                      <a:pt x="222250" y="2136140"/>
                    </a:cubicBezTo>
                    <a:cubicBezTo>
                      <a:pt x="231140" y="2133600"/>
                      <a:pt x="238760" y="2133600"/>
                      <a:pt x="251460" y="2131060"/>
                    </a:cubicBezTo>
                    <a:cubicBezTo>
                      <a:pt x="257810" y="2136140"/>
                      <a:pt x="264160" y="2134870"/>
                      <a:pt x="265430" y="2128520"/>
                    </a:cubicBezTo>
                    <a:cubicBezTo>
                      <a:pt x="275590" y="2128520"/>
                      <a:pt x="284480" y="2128520"/>
                      <a:pt x="293370" y="2127250"/>
                    </a:cubicBezTo>
                    <a:cubicBezTo>
                      <a:pt x="307340" y="2124710"/>
                      <a:pt x="320040" y="2120900"/>
                      <a:pt x="334010" y="2119630"/>
                    </a:cubicBezTo>
                    <a:cubicBezTo>
                      <a:pt x="342900" y="2118360"/>
                      <a:pt x="353060" y="2120900"/>
                      <a:pt x="363220" y="2119630"/>
                    </a:cubicBezTo>
                    <a:cubicBezTo>
                      <a:pt x="368300" y="2118360"/>
                      <a:pt x="372110" y="2110740"/>
                      <a:pt x="377190" y="2106930"/>
                    </a:cubicBezTo>
                    <a:cubicBezTo>
                      <a:pt x="382270" y="2119630"/>
                      <a:pt x="392430" y="2120900"/>
                      <a:pt x="408940" y="2112010"/>
                    </a:cubicBezTo>
                    <a:cubicBezTo>
                      <a:pt x="402590" y="2106930"/>
                      <a:pt x="394970" y="2103120"/>
                      <a:pt x="388620" y="2099310"/>
                    </a:cubicBezTo>
                    <a:cubicBezTo>
                      <a:pt x="394970" y="2096770"/>
                      <a:pt x="400050" y="2092960"/>
                      <a:pt x="405130" y="2091690"/>
                    </a:cubicBezTo>
                    <a:cubicBezTo>
                      <a:pt x="410210" y="2091690"/>
                      <a:pt x="414020" y="2092960"/>
                      <a:pt x="417830" y="2092960"/>
                    </a:cubicBezTo>
                    <a:cubicBezTo>
                      <a:pt x="421640" y="2092960"/>
                      <a:pt x="425450" y="2092960"/>
                      <a:pt x="429260" y="2091690"/>
                    </a:cubicBezTo>
                    <a:cubicBezTo>
                      <a:pt x="433070" y="2090420"/>
                      <a:pt x="435610" y="2089150"/>
                      <a:pt x="438150" y="2086610"/>
                    </a:cubicBezTo>
                    <a:cubicBezTo>
                      <a:pt x="438150" y="2090420"/>
                      <a:pt x="439420" y="2095500"/>
                      <a:pt x="439420" y="2099310"/>
                    </a:cubicBezTo>
                    <a:cubicBezTo>
                      <a:pt x="439420" y="2103120"/>
                      <a:pt x="436880" y="2106930"/>
                      <a:pt x="435610" y="2110740"/>
                    </a:cubicBezTo>
                    <a:cubicBezTo>
                      <a:pt x="439420" y="2110740"/>
                      <a:pt x="443230" y="2110740"/>
                      <a:pt x="448310" y="2109470"/>
                    </a:cubicBezTo>
                    <a:cubicBezTo>
                      <a:pt x="453390" y="2117090"/>
                      <a:pt x="439420" y="2133600"/>
                      <a:pt x="458470" y="2134870"/>
                    </a:cubicBezTo>
                    <a:cubicBezTo>
                      <a:pt x="457200" y="2139950"/>
                      <a:pt x="455930" y="2143760"/>
                      <a:pt x="454660" y="2148840"/>
                    </a:cubicBezTo>
                    <a:cubicBezTo>
                      <a:pt x="462280" y="2148840"/>
                      <a:pt x="469900" y="2150110"/>
                      <a:pt x="481330" y="2151380"/>
                    </a:cubicBezTo>
                    <a:cubicBezTo>
                      <a:pt x="476250" y="2157730"/>
                      <a:pt x="472440" y="2162810"/>
                      <a:pt x="467360" y="2167890"/>
                    </a:cubicBezTo>
                    <a:cubicBezTo>
                      <a:pt x="471170" y="2166620"/>
                      <a:pt x="474980" y="2166620"/>
                      <a:pt x="482600" y="2165350"/>
                    </a:cubicBezTo>
                    <a:cubicBezTo>
                      <a:pt x="466090" y="2180590"/>
                      <a:pt x="483870" y="2181860"/>
                      <a:pt x="490220" y="2190750"/>
                    </a:cubicBezTo>
                    <a:cubicBezTo>
                      <a:pt x="494030" y="2180590"/>
                      <a:pt x="496570" y="2174240"/>
                      <a:pt x="497840" y="2169160"/>
                    </a:cubicBezTo>
                    <a:cubicBezTo>
                      <a:pt x="504190" y="2175510"/>
                      <a:pt x="511810" y="2183130"/>
                      <a:pt x="519430" y="2192020"/>
                    </a:cubicBezTo>
                    <a:cubicBezTo>
                      <a:pt x="520700" y="2192020"/>
                      <a:pt x="523240" y="2189480"/>
                      <a:pt x="524510" y="2190750"/>
                    </a:cubicBezTo>
                    <a:cubicBezTo>
                      <a:pt x="538480" y="2197100"/>
                      <a:pt x="544830" y="2190750"/>
                      <a:pt x="549910" y="2178050"/>
                    </a:cubicBezTo>
                    <a:cubicBezTo>
                      <a:pt x="551180" y="2175510"/>
                      <a:pt x="557530" y="2174240"/>
                      <a:pt x="558800" y="2172970"/>
                    </a:cubicBezTo>
                    <a:cubicBezTo>
                      <a:pt x="556260" y="2180590"/>
                      <a:pt x="552450" y="2188210"/>
                      <a:pt x="548640" y="2197100"/>
                    </a:cubicBezTo>
                    <a:cubicBezTo>
                      <a:pt x="533400" y="2199640"/>
                      <a:pt x="515620" y="2203450"/>
                      <a:pt x="497840" y="2207260"/>
                    </a:cubicBezTo>
                    <a:cubicBezTo>
                      <a:pt x="481330" y="2211070"/>
                      <a:pt x="464820" y="2217420"/>
                      <a:pt x="447040" y="2219960"/>
                    </a:cubicBezTo>
                    <a:cubicBezTo>
                      <a:pt x="422910" y="2223770"/>
                      <a:pt x="398780" y="2226310"/>
                      <a:pt x="373380" y="2230120"/>
                    </a:cubicBezTo>
                    <a:cubicBezTo>
                      <a:pt x="344170" y="2235200"/>
                      <a:pt x="314960" y="2240280"/>
                      <a:pt x="285750" y="2246630"/>
                    </a:cubicBezTo>
                    <a:cubicBezTo>
                      <a:pt x="261620" y="2251710"/>
                      <a:pt x="238760" y="2259330"/>
                      <a:pt x="214630" y="2264410"/>
                    </a:cubicBezTo>
                    <a:cubicBezTo>
                      <a:pt x="198120" y="2268220"/>
                      <a:pt x="181610" y="2269490"/>
                      <a:pt x="166370" y="2275840"/>
                    </a:cubicBezTo>
                    <a:cubicBezTo>
                      <a:pt x="151130" y="2282190"/>
                      <a:pt x="129540" y="2280920"/>
                      <a:pt x="124460" y="2302510"/>
                    </a:cubicBezTo>
                    <a:cubicBezTo>
                      <a:pt x="115570" y="2297430"/>
                      <a:pt x="109220" y="2299970"/>
                      <a:pt x="107950" y="2308860"/>
                    </a:cubicBezTo>
                    <a:cubicBezTo>
                      <a:pt x="107950" y="2311400"/>
                      <a:pt x="106680" y="2313940"/>
                      <a:pt x="104140" y="2313940"/>
                    </a:cubicBezTo>
                    <a:cubicBezTo>
                      <a:pt x="90170" y="2317750"/>
                      <a:pt x="93980" y="2325370"/>
                      <a:pt x="100330" y="2332990"/>
                    </a:cubicBezTo>
                    <a:cubicBezTo>
                      <a:pt x="107950" y="2341880"/>
                      <a:pt x="107950" y="2350770"/>
                      <a:pt x="106680" y="2360930"/>
                    </a:cubicBezTo>
                    <a:cubicBezTo>
                      <a:pt x="104140" y="2374900"/>
                      <a:pt x="101600" y="2390140"/>
                      <a:pt x="99060" y="2404110"/>
                    </a:cubicBezTo>
                    <a:cubicBezTo>
                      <a:pt x="99060" y="2407920"/>
                      <a:pt x="102870" y="2411730"/>
                      <a:pt x="105410" y="2415540"/>
                    </a:cubicBezTo>
                    <a:lnTo>
                      <a:pt x="109220" y="2423160"/>
                    </a:lnTo>
                    <a:lnTo>
                      <a:pt x="109220" y="2444750"/>
                    </a:lnTo>
                    <a:cubicBezTo>
                      <a:pt x="114300" y="2444750"/>
                      <a:pt x="120650" y="2443480"/>
                      <a:pt x="127000" y="2443480"/>
                    </a:cubicBezTo>
                    <a:cubicBezTo>
                      <a:pt x="127000" y="2443480"/>
                      <a:pt x="127000" y="2444750"/>
                      <a:pt x="128270" y="2444750"/>
                    </a:cubicBezTo>
                    <a:cubicBezTo>
                      <a:pt x="124460" y="2446020"/>
                      <a:pt x="121920" y="2447290"/>
                      <a:pt x="118110" y="2449830"/>
                    </a:cubicBezTo>
                    <a:cubicBezTo>
                      <a:pt x="125730" y="2458720"/>
                      <a:pt x="111760" y="2481580"/>
                      <a:pt x="142240" y="2476500"/>
                    </a:cubicBezTo>
                    <a:cubicBezTo>
                      <a:pt x="133350" y="2484120"/>
                      <a:pt x="128270" y="2489200"/>
                      <a:pt x="124460" y="2491740"/>
                    </a:cubicBezTo>
                    <a:cubicBezTo>
                      <a:pt x="127000" y="2498090"/>
                      <a:pt x="129540" y="2501900"/>
                      <a:pt x="130810" y="2505710"/>
                    </a:cubicBezTo>
                    <a:cubicBezTo>
                      <a:pt x="125730" y="2509520"/>
                      <a:pt x="121920" y="2513330"/>
                      <a:pt x="118110" y="2515870"/>
                    </a:cubicBezTo>
                    <a:cubicBezTo>
                      <a:pt x="123190" y="2520950"/>
                      <a:pt x="128270" y="2524760"/>
                      <a:pt x="130810" y="2528570"/>
                    </a:cubicBezTo>
                    <a:cubicBezTo>
                      <a:pt x="135890" y="2523490"/>
                      <a:pt x="140970" y="2518410"/>
                      <a:pt x="146050" y="2518410"/>
                    </a:cubicBezTo>
                    <a:cubicBezTo>
                      <a:pt x="151130" y="2518410"/>
                      <a:pt x="157480" y="2527300"/>
                      <a:pt x="163830" y="2532380"/>
                    </a:cubicBezTo>
                    <a:cubicBezTo>
                      <a:pt x="163830" y="2533650"/>
                      <a:pt x="160020" y="2534920"/>
                      <a:pt x="158750" y="2534920"/>
                    </a:cubicBezTo>
                    <a:cubicBezTo>
                      <a:pt x="149860" y="2524760"/>
                      <a:pt x="140970" y="2523490"/>
                      <a:pt x="132080" y="2534920"/>
                    </a:cubicBezTo>
                    <a:cubicBezTo>
                      <a:pt x="132080" y="2534920"/>
                      <a:pt x="130810" y="2534920"/>
                      <a:pt x="130810" y="2533650"/>
                    </a:cubicBezTo>
                    <a:cubicBezTo>
                      <a:pt x="130810" y="2532380"/>
                      <a:pt x="130810" y="2532380"/>
                      <a:pt x="129540" y="2531110"/>
                    </a:cubicBezTo>
                    <a:cubicBezTo>
                      <a:pt x="124460" y="2536190"/>
                      <a:pt x="125730" y="2540000"/>
                      <a:pt x="132080" y="2543810"/>
                    </a:cubicBezTo>
                    <a:cubicBezTo>
                      <a:pt x="140970" y="2548890"/>
                      <a:pt x="139700" y="2552700"/>
                      <a:pt x="134620" y="2559050"/>
                    </a:cubicBezTo>
                    <a:cubicBezTo>
                      <a:pt x="137160" y="2560320"/>
                      <a:pt x="140970" y="2562860"/>
                      <a:pt x="140970" y="2564130"/>
                    </a:cubicBezTo>
                    <a:cubicBezTo>
                      <a:pt x="140970" y="2570480"/>
                      <a:pt x="153670" y="2574290"/>
                      <a:pt x="143510" y="2581910"/>
                    </a:cubicBezTo>
                    <a:cubicBezTo>
                      <a:pt x="148590" y="2588260"/>
                      <a:pt x="151130" y="2594610"/>
                      <a:pt x="162560" y="2597150"/>
                    </a:cubicBezTo>
                    <a:cubicBezTo>
                      <a:pt x="172720" y="2599690"/>
                      <a:pt x="175260" y="2594610"/>
                      <a:pt x="181610" y="2593340"/>
                    </a:cubicBezTo>
                    <a:cubicBezTo>
                      <a:pt x="187960" y="2592070"/>
                      <a:pt x="195580" y="2595880"/>
                      <a:pt x="201930" y="2597150"/>
                    </a:cubicBezTo>
                    <a:cubicBezTo>
                      <a:pt x="204470" y="2597150"/>
                      <a:pt x="207010" y="2593340"/>
                      <a:pt x="207010" y="2592070"/>
                    </a:cubicBezTo>
                    <a:cubicBezTo>
                      <a:pt x="215900" y="2593340"/>
                      <a:pt x="224790" y="2595880"/>
                      <a:pt x="232410" y="2594610"/>
                    </a:cubicBezTo>
                    <a:cubicBezTo>
                      <a:pt x="243840" y="2593340"/>
                      <a:pt x="250190" y="2597150"/>
                      <a:pt x="251460" y="2607310"/>
                    </a:cubicBezTo>
                    <a:cubicBezTo>
                      <a:pt x="252730" y="2618740"/>
                      <a:pt x="259080" y="2620010"/>
                      <a:pt x="267970" y="2618740"/>
                    </a:cubicBezTo>
                    <a:cubicBezTo>
                      <a:pt x="275590" y="2617470"/>
                      <a:pt x="281940" y="2614930"/>
                      <a:pt x="289560" y="2613660"/>
                    </a:cubicBezTo>
                    <a:cubicBezTo>
                      <a:pt x="285750" y="2609850"/>
                      <a:pt x="280670" y="2606040"/>
                      <a:pt x="274320" y="2600960"/>
                    </a:cubicBezTo>
                    <a:cubicBezTo>
                      <a:pt x="280670" y="2599690"/>
                      <a:pt x="287020" y="2597150"/>
                      <a:pt x="292100" y="2597150"/>
                    </a:cubicBezTo>
                    <a:cubicBezTo>
                      <a:pt x="302260" y="2595880"/>
                      <a:pt x="311150" y="2594610"/>
                      <a:pt x="321310" y="2594610"/>
                    </a:cubicBezTo>
                    <a:cubicBezTo>
                      <a:pt x="325120" y="2594610"/>
                      <a:pt x="328930" y="2597150"/>
                      <a:pt x="332740" y="2600960"/>
                    </a:cubicBezTo>
                    <a:cubicBezTo>
                      <a:pt x="316230" y="2600960"/>
                      <a:pt x="300990" y="2600960"/>
                      <a:pt x="289560" y="2613660"/>
                    </a:cubicBezTo>
                    <a:cubicBezTo>
                      <a:pt x="293370" y="2614930"/>
                      <a:pt x="298450" y="2616200"/>
                      <a:pt x="302260" y="2616200"/>
                    </a:cubicBezTo>
                    <a:cubicBezTo>
                      <a:pt x="323850" y="2614930"/>
                      <a:pt x="346710" y="2613660"/>
                      <a:pt x="368300" y="2612390"/>
                    </a:cubicBezTo>
                    <a:cubicBezTo>
                      <a:pt x="389890" y="2611120"/>
                      <a:pt x="410210" y="2608580"/>
                      <a:pt x="433070" y="2607310"/>
                    </a:cubicBezTo>
                    <a:cubicBezTo>
                      <a:pt x="439420" y="2633980"/>
                      <a:pt x="445770" y="2659380"/>
                      <a:pt x="450850" y="2684780"/>
                    </a:cubicBezTo>
                    <a:cubicBezTo>
                      <a:pt x="448310" y="2686050"/>
                      <a:pt x="445770" y="2687320"/>
                      <a:pt x="443230" y="2687320"/>
                    </a:cubicBezTo>
                    <a:cubicBezTo>
                      <a:pt x="447040" y="2692400"/>
                      <a:pt x="452120" y="2697480"/>
                      <a:pt x="453390" y="2702560"/>
                    </a:cubicBezTo>
                    <a:cubicBezTo>
                      <a:pt x="454660" y="2710180"/>
                      <a:pt x="453390" y="2717800"/>
                      <a:pt x="453390" y="2722880"/>
                    </a:cubicBezTo>
                    <a:cubicBezTo>
                      <a:pt x="462280" y="2725420"/>
                      <a:pt x="467360" y="2726690"/>
                      <a:pt x="473710" y="2727960"/>
                    </a:cubicBezTo>
                    <a:cubicBezTo>
                      <a:pt x="472440" y="2727960"/>
                      <a:pt x="471170" y="2729230"/>
                      <a:pt x="468630" y="2729230"/>
                    </a:cubicBezTo>
                    <a:cubicBezTo>
                      <a:pt x="469900" y="2738120"/>
                      <a:pt x="472440" y="2748280"/>
                      <a:pt x="473710" y="2760980"/>
                    </a:cubicBezTo>
                    <a:lnTo>
                      <a:pt x="494030" y="2760980"/>
                    </a:lnTo>
                    <a:cubicBezTo>
                      <a:pt x="497840" y="2760980"/>
                      <a:pt x="501650" y="2763520"/>
                      <a:pt x="502920" y="2764790"/>
                    </a:cubicBezTo>
                    <a:cubicBezTo>
                      <a:pt x="508000" y="2780030"/>
                      <a:pt x="519430" y="2785110"/>
                      <a:pt x="534670" y="2781300"/>
                    </a:cubicBezTo>
                    <a:cubicBezTo>
                      <a:pt x="541020" y="2780030"/>
                      <a:pt x="548640" y="2780030"/>
                      <a:pt x="554990" y="2780030"/>
                    </a:cubicBezTo>
                    <a:lnTo>
                      <a:pt x="570230" y="2780030"/>
                    </a:lnTo>
                    <a:cubicBezTo>
                      <a:pt x="575310" y="2780030"/>
                      <a:pt x="580390" y="2778760"/>
                      <a:pt x="585470" y="2777490"/>
                    </a:cubicBezTo>
                    <a:cubicBezTo>
                      <a:pt x="586740" y="2773680"/>
                      <a:pt x="586740" y="2769870"/>
                      <a:pt x="588010" y="2764790"/>
                    </a:cubicBezTo>
                    <a:cubicBezTo>
                      <a:pt x="591820" y="2764790"/>
                      <a:pt x="594360" y="2763520"/>
                      <a:pt x="598170" y="2763520"/>
                    </a:cubicBezTo>
                    <a:cubicBezTo>
                      <a:pt x="622300" y="2760980"/>
                      <a:pt x="647700" y="2757170"/>
                      <a:pt x="673100" y="2754630"/>
                    </a:cubicBezTo>
                    <a:cubicBezTo>
                      <a:pt x="673100" y="2754630"/>
                      <a:pt x="674370" y="2757170"/>
                      <a:pt x="675640" y="2760980"/>
                    </a:cubicBezTo>
                    <a:cubicBezTo>
                      <a:pt x="671830" y="2762250"/>
                      <a:pt x="669290" y="2763520"/>
                      <a:pt x="666750" y="2764790"/>
                    </a:cubicBezTo>
                    <a:cubicBezTo>
                      <a:pt x="676910" y="2774950"/>
                      <a:pt x="690880" y="2776220"/>
                      <a:pt x="699770" y="2768600"/>
                    </a:cubicBezTo>
                    <a:cubicBezTo>
                      <a:pt x="694690" y="2764790"/>
                      <a:pt x="690880" y="2762250"/>
                      <a:pt x="684530" y="2758440"/>
                    </a:cubicBezTo>
                    <a:lnTo>
                      <a:pt x="688340" y="2754630"/>
                    </a:lnTo>
                    <a:lnTo>
                      <a:pt x="698500" y="2754630"/>
                    </a:lnTo>
                    <a:lnTo>
                      <a:pt x="698500" y="2753360"/>
                    </a:lnTo>
                    <a:cubicBezTo>
                      <a:pt x="703580" y="2754630"/>
                      <a:pt x="707390" y="2757170"/>
                      <a:pt x="712470" y="2753360"/>
                    </a:cubicBezTo>
                    <a:lnTo>
                      <a:pt x="717550" y="2753360"/>
                    </a:lnTo>
                    <a:lnTo>
                      <a:pt x="762000" y="2755900"/>
                    </a:lnTo>
                    <a:cubicBezTo>
                      <a:pt x="767080" y="2755900"/>
                      <a:pt x="769620" y="2754630"/>
                      <a:pt x="772160" y="2752090"/>
                    </a:cubicBezTo>
                    <a:cubicBezTo>
                      <a:pt x="778510" y="2762250"/>
                      <a:pt x="783590" y="2771140"/>
                      <a:pt x="789940" y="2782570"/>
                    </a:cubicBezTo>
                    <a:cubicBezTo>
                      <a:pt x="788670" y="2782570"/>
                      <a:pt x="786130" y="2783840"/>
                      <a:pt x="783590" y="2783840"/>
                    </a:cubicBezTo>
                    <a:cubicBezTo>
                      <a:pt x="800100" y="2810510"/>
                      <a:pt x="810260" y="2838450"/>
                      <a:pt x="795020" y="2868930"/>
                    </a:cubicBezTo>
                    <a:cubicBezTo>
                      <a:pt x="796290" y="2879090"/>
                      <a:pt x="798830" y="2889250"/>
                      <a:pt x="800100" y="2901950"/>
                    </a:cubicBezTo>
                    <a:lnTo>
                      <a:pt x="812800" y="2901950"/>
                    </a:lnTo>
                    <a:cubicBezTo>
                      <a:pt x="810260" y="2908300"/>
                      <a:pt x="807720" y="2912110"/>
                      <a:pt x="806450" y="2915920"/>
                    </a:cubicBezTo>
                    <a:cubicBezTo>
                      <a:pt x="806450" y="2922270"/>
                      <a:pt x="820420" y="2924810"/>
                      <a:pt x="810260" y="2933700"/>
                    </a:cubicBezTo>
                    <a:lnTo>
                      <a:pt x="812800" y="2938780"/>
                    </a:lnTo>
                    <a:cubicBezTo>
                      <a:pt x="825500" y="2955290"/>
                      <a:pt x="839470" y="2970530"/>
                      <a:pt x="853440" y="2989580"/>
                    </a:cubicBezTo>
                    <a:cubicBezTo>
                      <a:pt x="843280" y="2994660"/>
                      <a:pt x="834390" y="2999740"/>
                      <a:pt x="822960" y="3004820"/>
                    </a:cubicBezTo>
                    <a:cubicBezTo>
                      <a:pt x="834390" y="3006090"/>
                      <a:pt x="835660" y="3012440"/>
                      <a:pt x="831850" y="3021330"/>
                    </a:cubicBezTo>
                    <a:cubicBezTo>
                      <a:pt x="830580" y="3023870"/>
                      <a:pt x="833120" y="3030220"/>
                      <a:pt x="834390" y="3031490"/>
                    </a:cubicBezTo>
                    <a:cubicBezTo>
                      <a:pt x="848360" y="3035300"/>
                      <a:pt x="861060" y="3049270"/>
                      <a:pt x="877570" y="3044190"/>
                    </a:cubicBezTo>
                    <a:cubicBezTo>
                      <a:pt x="877570" y="3046730"/>
                      <a:pt x="876300" y="3050540"/>
                      <a:pt x="875030" y="3051810"/>
                    </a:cubicBezTo>
                    <a:cubicBezTo>
                      <a:pt x="864870" y="3056890"/>
                      <a:pt x="854710" y="3060700"/>
                      <a:pt x="844550" y="3065780"/>
                    </a:cubicBezTo>
                    <a:lnTo>
                      <a:pt x="859790" y="3073400"/>
                    </a:lnTo>
                    <a:cubicBezTo>
                      <a:pt x="862330" y="3069590"/>
                      <a:pt x="863600" y="3065780"/>
                      <a:pt x="866140" y="3061970"/>
                    </a:cubicBezTo>
                    <a:cubicBezTo>
                      <a:pt x="873760" y="3065780"/>
                      <a:pt x="880110" y="3068320"/>
                      <a:pt x="887730" y="3072130"/>
                    </a:cubicBezTo>
                    <a:cubicBezTo>
                      <a:pt x="883920" y="3074670"/>
                      <a:pt x="881380" y="3075940"/>
                      <a:pt x="878840" y="3077210"/>
                    </a:cubicBezTo>
                    <a:cubicBezTo>
                      <a:pt x="881380" y="3078480"/>
                      <a:pt x="883920" y="3081020"/>
                      <a:pt x="887730" y="3082290"/>
                    </a:cubicBezTo>
                    <a:cubicBezTo>
                      <a:pt x="891540" y="3083560"/>
                      <a:pt x="895350" y="3082290"/>
                      <a:pt x="897890" y="3083560"/>
                    </a:cubicBezTo>
                    <a:cubicBezTo>
                      <a:pt x="904240" y="3077210"/>
                      <a:pt x="909320" y="3069590"/>
                      <a:pt x="915670" y="3065780"/>
                    </a:cubicBezTo>
                    <a:cubicBezTo>
                      <a:pt x="923290" y="3061970"/>
                      <a:pt x="1130300" y="3040380"/>
                      <a:pt x="1137920" y="3039110"/>
                    </a:cubicBezTo>
                    <a:cubicBezTo>
                      <a:pt x="1148080" y="3037840"/>
                      <a:pt x="1159510" y="3039110"/>
                      <a:pt x="1169670" y="3040380"/>
                    </a:cubicBezTo>
                    <a:lnTo>
                      <a:pt x="1143000" y="3051810"/>
                    </a:lnTo>
                    <a:lnTo>
                      <a:pt x="1146810" y="3059430"/>
                    </a:lnTo>
                    <a:cubicBezTo>
                      <a:pt x="1159510" y="3058160"/>
                      <a:pt x="1169670" y="3058160"/>
                      <a:pt x="1179830" y="3055620"/>
                    </a:cubicBezTo>
                    <a:cubicBezTo>
                      <a:pt x="1186180" y="3054350"/>
                      <a:pt x="1196340" y="3055620"/>
                      <a:pt x="1197610" y="3045460"/>
                    </a:cubicBezTo>
                    <a:cubicBezTo>
                      <a:pt x="1206500" y="3051810"/>
                      <a:pt x="1215390" y="3053080"/>
                      <a:pt x="1226820" y="3048000"/>
                    </a:cubicBezTo>
                    <a:cubicBezTo>
                      <a:pt x="1233170" y="3045460"/>
                      <a:pt x="1240790" y="3045460"/>
                      <a:pt x="1247140" y="3044190"/>
                    </a:cubicBezTo>
                    <a:cubicBezTo>
                      <a:pt x="1262380" y="3042920"/>
                      <a:pt x="1277620" y="3041650"/>
                      <a:pt x="1292860" y="3039110"/>
                    </a:cubicBezTo>
                    <a:lnTo>
                      <a:pt x="1308100" y="3039110"/>
                    </a:lnTo>
                    <a:cubicBezTo>
                      <a:pt x="1309370" y="3036570"/>
                      <a:pt x="1309370" y="3032760"/>
                      <a:pt x="1309370" y="3032760"/>
                    </a:cubicBezTo>
                    <a:cubicBezTo>
                      <a:pt x="1323340" y="3032760"/>
                      <a:pt x="1334770" y="3034030"/>
                      <a:pt x="1347470" y="3034030"/>
                    </a:cubicBezTo>
                    <a:cubicBezTo>
                      <a:pt x="1361440" y="3034030"/>
                      <a:pt x="1367790" y="3025140"/>
                      <a:pt x="1362710" y="3011170"/>
                    </a:cubicBezTo>
                    <a:cubicBezTo>
                      <a:pt x="1366520" y="3011170"/>
                      <a:pt x="1371600" y="3012440"/>
                      <a:pt x="1374140" y="3012440"/>
                    </a:cubicBezTo>
                    <a:cubicBezTo>
                      <a:pt x="1375410" y="3017520"/>
                      <a:pt x="1374140" y="3023870"/>
                      <a:pt x="1376680" y="3025140"/>
                    </a:cubicBezTo>
                    <a:cubicBezTo>
                      <a:pt x="1380490" y="3027680"/>
                      <a:pt x="1386840" y="3027680"/>
                      <a:pt x="1391920" y="3026410"/>
                    </a:cubicBezTo>
                    <a:cubicBezTo>
                      <a:pt x="1398270" y="3025140"/>
                      <a:pt x="1405890" y="3018790"/>
                      <a:pt x="1408430" y="3021330"/>
                    </a:cubicBezTo>
                    <a:cubicBezTo>
                      <a:pt x="1421130" y="3031490"/>
                      <a:pt x="1430020" y="3022600"/>
                      <a:pt x="1436370" y="3017520"/>
                    </a:cubicBezTo>
                    <a:cubicBezTo>
                      <a:pt x="1441450" y="3018790"/>
                      <a:pt x="1443990" y="3022600"/>
                      <a:pt x="1446530" y="3021330"/>
                    </a:cubicBezTo>
                    <a:cubicBezTo>
                      <a:pt x="1452880" y="3020060"/>
                      <a:pt x="1460500" y="3018790"/>
                      <a:pt x="1466850" y="3017520"/>
                    </a:cubicBezTo>
                    <a:cubicBezTo>
                      <a:pt x="1480820" y="3013710"/>
                      <a:pt x="1496060" y="3011170"/>
                      <a:pt x="1510030" y="3011170"/>
                    </a:cubicBezTo>
                    <a:cubicBezTo>
                      <a:pt x="1529080" y="3009900"/>
                      <a:pt x="1546860" y="3004820"/>
                      <a:pt x="1565910" y="3003550"/>
                    </a:cubicBezTo>
                    <a:cubicBezTo>
                      <a:pt x="1574800" y="3002280"/>
                      <a:pt x="1583690" y="3004820"/>
                      <a:pt x="1592580" y="3006090"/>
                    </a:cubicBezTo>
                    <a:cubicBezTo>
                      <a:pt x="1595120" y="3006090"/>
                      <a:pt x="1598930" y="3006090"/>
                      <a:pt x="1598930" y="3004820"/>
                    </a:cubicBezTo>
                    <a:cubicBezTo>
                      <a:pt x="1598930" y="2992120"/>
                      <a:pt x="1619250" y="2998470"/>
                      <a:pt x="1616710" y="2984500"/>
                    </a:cubicBezTo>
                    <a:cubicBezTo>
                      <a:pt x="1619250" y="2985770"/>
                      <a:pt x="1621790" y="2985770"/>
                      <a:pt x="1623060" y="2988310"/>
                    </a:cubicBezTo>
                    <a:cubicBezTo>
                      <a:pt x="1626870" y="2992120"/>
                      <a:pt x="1629410" y="2995930"/>
                      <a:pt x="1633220" y="2999740"/>
                    </a:cubicBezTo>
                    <a:cubicBezTo>
                      <a:pt x="1633220" y="2994660"/>
                      <a:pt x="1633220" y="2990850"/>
                      <a:pt x="1631950" y="2985770"/>
                    </a:cubicBezTo>
                    <a:cubicBezTo>
                      <a:pt x="1644650" y="2992120"/>
                      <a:pt x="1657350" y="2998470"/>
                      <a:pt x="1666240" y="3003550"/>
                    </a:cubicBezTo>
                    <a:cubicBezTo>
                      <a:pt x="1675130" y="2997200"/>
                      <a:pt x="1682750" y="2994660"/>
                      <a:pt x="1687830" y="2988310"/>
                    </a:cubicBezTo>
                    <a:cubicBezTo>
                      <a:pt x="1692910" y="2980690"/>
                      <a:pt x="1691640" y="2979420"/>
                      <a:pt x="1700530" y="2985770"/>
                    </a:cubicBezTo>
                    <a:cubicBezTo>
                      <a:pt x="1699260" y="2987040"/>
                      <a:pt x="1696720" y="2988310"/>
                      <a:pt x="1694180" y="2990850"/>
                    </a:cubicBezTo>
                    <a:cubicBezTo>
                      <a:pt x="1709420" y="2987040"/>
                      <a:pt x="1723390" y="2979420"/>
                      <a:pt x="1738630" y="2980690"/>
                    </a:cubicBezTo>
                    <a:cubicBezTo>
                      <a:pt x="1753870" y="2980690"/>
                      <a:pt x="1769110" y="2983230"/>
                      <a:pt x="1783080" y="2974340"/>
                    </a:cubicBezTo>
                    <a:cubicBezTo>
                      <a:pt x="1784350" y="2978150"/>
                      <a:pt x="1784350" y="2981960"/>
                      <a:pt x="1786890" y="2983230"/>
                    </a:cubicBezTo>
                    <a:cubicBezTo>
                      <a:pt x="1790700" y="2985770"/>
                      <a:pt x="1797050" y="2987040"/>
                      <a:pt x="1798320" y="2985770"/>
                    </a:cubicBezTo>
                    <a:cubicBezTo>
                      <a:pt x="1805940" y="2974340"/>
                      <a:pt x="1818640" y="2975610"/>
                      <a:pt x="1826260" y="2981960"/>
                    </a:cubicBezTo>
                    <a:cubicBezTo>
                      <a:pt x="1836420" y="2989580"/>
                      <a:pt x="1842770" y="2983230"/>
                      <a:pt x="1851660" y="2981960"/>
                    </a:cubicBezTo>
                    <a:cubicBezTo>
                      <a:pt x="1844040" y="2978150"/>
                      <a:pt x="1837690" y="2974340"/>
                      <a:pt x="1831340" y="2971800"/>
                    </a:cubicBezTo>
                    <a:cubicBezTo>
                      <a:pt x="1832610" y="2970530"/>
                      <a:pt x="1832610" y="2969260"/>
                      <a:pt x="1833880" y="2967990"/>
                    </a:cubicBezTo>
                    <a:cubicBezTo>
                      <a:pt x="1837690" y="2969260"/>
                      <a:pt x="1842770" y="2970530"/>
                      <a:pt x="1846580" y="2973070"/>
                    </a:cubicBezTo>
                    <a:cubicBezTo>
                      <a:pt x="1847850" y="2967990"/>
                      <a:pt x="1850390" y="2964180"/>
                      <a:pt x="1851660" y="2960370"/>
                    </a:cubicBezTo>
                    <a:cubicBezTo>
                      <a:pt x="1864360" y="2966720"/>
                      <a:pt x="1875790" y="2971800"/>
                      <a:pt x="1889760" y="2962910"/>
                    </a:cubicBezTo>
                    <a:cubicBezTo>
                      <a:pt x="1892300" y="2961640"/>
                      <a:pt x="1902460" y="2954020"/>
                      <a:pt x="1899920" y="2966720"/>
                    </a:cubicBezTo>
                    <a:cubicBezTo>
                      <a:pt x="1893570" y="2970530"/>
                      <a:pt x="1887220" y="2974340"/>
                      <a:pt x="1880870" y="2976880"/>
                    </a:cubicBezTo>
                    <a:cubicBezTo>
                      <a:pt x="1880870" y="2978150"/>
                      <a:pt x="1882140" y="2978150"/>
                      <a:pt x="1882140" y="2979420"/>
                    </a:cubicBezTo>
                    <a:cubicBezTo>
                      <a:pt x="1889760" y="2978150"/>
                      <a:pt x="1898650" y="2976880"/>
                      <a:pt x="1907540" y="2975610"/>
                    </a:cubicBezTo>
                    <a:cubicBezTo>
                      <a:pt x="1905000" y="2971800"/>
                      <a:pt x="1903730" y="2969260"/>
                      <a:pt x="1902460" y="2966720"/>
                    </a:cubicBezTo>
                    <a:cubicBezTo>
                      <a:pt x="1911350" y="2967990"/>
                      <a:pt x="1921510" y="2969260"/>
                      <a:pt x="1930400" y="2967990"/>
                    </a:cubicBezTo>
                    <a:cubicBezTo>
                      <a:pt x="1949450" y="2966720"/>
                      <a:pt x="1963420" y="2947670"/>
                      <a:pt x="1986280" y="2955290"/>
                    </a:cubicBezTo>
                    <a:cubicBezTo>
                      <a:pt x="1993900" y="2957830"/>
                      <a:pt x="2011680" y="2955290"/>
                      <a:pt x="2012950" y="2938780"/>
                    </a:cubicBezTo>
                    <a:cubicBezTo>
                      <a:pt x="2012950" y="2942590"/>
                      <a:pt x="2012950" y="2947670"/>
                      <a:pt x="2014220" y="2950210"/>
                    </a:cubicBezTo>
                    <a:cubicBezTo>
                      <a:pt x="2026920" y="2946400"/>
                      <a:pt x="2038350" y="2942590"/>
                      <a:pt x="2051050" y="2938780"/>
                    </a:cubicBezTo>
                    <a:cubicBezTo>
                      <a:pt x="2051050" y="2940050"/>
                      <a:pt x="2048510" y="2943860"/>
                      <a:pt x="2049780" y="2946400"/>
                    </a:cubicBezTo>
                    <a:cubicBezTo>
                      <a:pt x="2049780" y="2950210"/>
                      <a:pt x="2052320" y="2954020"/>
                      <a:pt x="2054860" y="2956560"/>
                    </a:cubicBezTo>
                    <a:cubicBezTo>
                      <a:pt x="2056130" y="2957830"/>
                      <a:pt x="2062480" y="2956560"/>
                      <a:pt x="2062480" y="2955290"/>
                    </a:cubicBezTo>
                    <a:cubicBezTo>
                      <a:pt x="2065020" y="2943860"/>
                      <a:pt x="2073910" y="2945130"/>
                      <a:pt x="2082800" y="2945130"/>
                    </a:cubicBezTo>
                    <a:cubicBezTo>
                      <a:pt x="2090420" y="2945130"/>
                      <a:pt x="2099310" y="2943860"/>
                      <a:pt x="2108200" y="2942590"/>
                    </a:cubicBezTo>
                    <a:cubicBezTo>
                      <a:pt x="2112010" y="2936240"/>
                      <a:pt x="2114550" y="2926080"/>
                      <a:pt x="2127250" y="2938780"/>
                    </a:cubicBezTo>
                    <a:cubicBezTo>
                      <a:pt x="2132330" y="2943860"/>
                      <a:pt x="2145030" y="2942590"/>
                      <a:pt x="2146300" y="2932430"/>
                    </a:cubicBezTo>
                    <a:lnTo>
                      <a:pt x="2199640" y="2932430"/>
                    </a:lnTo>
                    <a:lnTo>
                      <a:pt x="2199640" y="2934970"/>
                    </a:lnTo>
                    <a:cubicBezTo>
                      <a:pt x="2205990" y="2933700"/>
                      <a:pt x="2212340" y="2931160"/>
                      <a:pt x="2217420" y="2929890"/>
                    </a:cubicBezTo>
                    <a:cubicBezTo>
                      <a:pt x="2221230" y="2936240"/>
                      <a:pt x="2225040" y="2942590"/>
                      <a:pt x="2230120" y="2950210"/>
                    </a:cubicBezTo>
                    <a:cubicBezTo>
                      <a:pt x="2239010" y="2926080"/>
                      <a:pt x="2249170" y="2921000"/>
                      <a:pt x="2266950" y="2929890"/>
                    </a:cubicBezTo>
                    <a:cubicBezTo>
                      <a:pt x="2269490" y="2931160"/>
                      <a:pt x="2269490" y="2937510"/>
                      <a:pt x="2270760" y="2942590"/>
                    </a:cubicBezTo>
                    <a:cubicBezTo>
                      <a:pt x="2272030" y="2941320"/>
                      <a:pt x="2279650" y="2938780"/>
                      <a:pt x="2279650" y="2937510"/>
                    </a:cubicBezTo>
                    <a:cubicBezTo>
                      <a:pt x="2278380" y="2927350"/>
                      <a:pt x="2292350" y="2934970"/>
                      <a:pt x="2291080" y="2927350"/>
                    </a:cubicBezTo>
                    <a:cubicBezTo>
                      <a:pt x="2302510" y="2932430"/>
                      <a:pt x="2305050" y="2924810"/>
                      <a:pt x="2307590" y="2919730"/>
                    </a:cubicBezTo>
                    <a:cubicBezTo>
                      <a:pt x="2302510" y="2915920"/>
                      <a:pt x="2299970" y="2913380"/>
                      <a:pt x="2296160" y="2909570"/>
                    </a:cubicBezTo>
                    <a:cubicBezTo>
                      <a:pt x="2297430" y="2908300"/>
                      <a:pt x="2297430" y="2907030"/>
                      <a:pt x="2298700" y="2905760"/>
                    </a:cubicBezTo>
                    <a:cubicBezTo>
                      <a:pt x="2308860" y="2912110"/>
                      <a:pt x="2319020" y="2918460"/>
                      <a:pt x="2325370" y="2922270"/>
                    </a:cubicBezTo>
                    <a:cubicBezTo>
                      <a:pt x="2335530" y="2921000"/>
                      <a:pt x="2344420" y="2921000"/>
                      <a:pt x="2353310" y="2919730"/>
                    </a:cubicBezTo>
                    <a:cubicBezTo>
                      <a:pt x="2362200" y="2918460"/>
                      <a:pt x="2371090" y="2914650"/>
                      <a:pt x="2381250" y="2912110"/>
                    </a:cubicBezTo>
                    <a:cubicBezTo>
                      <a:pt x="2382520" y="2914650"/>
                      <a:pt x="2383790" y="2915920"/>
                      <a:pt x="2385060" y="2918460"/>
                    </a:cubicBezTo>
                    <a:cubicBezTo>
                      <a:pt x="2388870" y="2913380"/>
                      <a:pt x="2391410" y="2908300"/>
                      <a:pt x="2396490" y="2899410"/>
                    </a:cubicBezTo>
                    <a:lnTo>
                      <a:pt x="2396490" y="2919730"/>
                    </a:lnTo>
                    <a:cubicBezTo>
                      <a:pt x="2407920" y="2912110"/>
                      <a:pt x="2416810" y="2905760"/>
                      <a:pt x="2424430" y="2899410"/>
                    </a:cubicBezTo>
                    <a:cubicBezTo>
                      <a:pt x="2429510" y="2908300"/>
                      <a:pt x="2433320" y="2917190"/>
                      <a:pt x="2437130" y="2924810"/>
                    </a:cubicBezTo>
                    <a:cubicBezTo>
                      <a:pt x="2438400" y="2924810"/>
                      <a:pt x="2438400" y="2923540"/>
                      <a:pt x="2439670" y="2923540"/>
                    </a:cubicBezTo>
                    <a:cubicBezTo>
                      <a:pt x="2438400" y="2918460"/>
                      <a:pt x="2437130" y="2913380"/>
                      <a:pt x="2434590" y="2907030"/>
                    </a:cubicBezTo>
                    <a:lnTo>
                      <a:pt x="2499360" y="2907030"/>
                    </a:lnTo>
                    <a:cubicBezTo>
                      <a:pt x="2505710" y="2895600"/>
                      <a:pt x="2519680" y="2894330"/>
                      <a:pt x="2531110" y="2905760"/>
                    </a:cubicBezTo>
                    <a:cubicBezTo>
                      <a:pt x="2547620" y="2922270"/>
                      <a:pt x="2550160" y="2922270"/>
                      <a:pt x="2560320" y="2898140"/>
                    </a:cubicBezTo>
                    <a:cubicBezTo>
                      <a:pt x="2565400" y="2900680"/>
                      <a:pt x="2570480" y="2903220"/>
                      <a:pt x="2576830" y="2907030"/>
                    </a:cubicBezTo>
                    <a:cubicBezTo>
                      <a:pt x="2584450" y="2890520"/>
                      <a:pt x="2597150" y="2890520"/>
                      <a:pt x="2612390" y="2895600"/>
                    </a:cubicBezTo>
                    <a:cubicBezTo>
                      <a:pt x="2620010" y="2898140"/>
                      <a:pt x="2628900" y="2893060"/>
                      <a:pt x="2637790" y="2890520"/>
                    </a:cubicBezTo>
                    <a:lnTo>
                      <a:pt x="2644140" y="2896870"/>
                    </a:lnTo>
                    <a:cubicBezTo>
                      <a:pt x="2651760" y="2894330"/>
                      <a:pt x="2658110" y="2893060"/>
                      <a:pt x="2664460" y="2890520"/>
                    </a:cubicBezTo>
                    <a:cubicBezTo>
                      <a:pt x="2665730" y="2894330"/>
                      <a:pt x="2665730" y="2896870"/>
                      <a:pt x="2667000" y="2903220"/>
                    </a:cubicBezTo>
                    <a:cubicBezTo>
                      <a:pt x="2672080" y="2898140"/>
                      <a:pt x="2675890" y="2893060"/>
                      <a:pt x="2682240" y="2886710"/>
                    </a:cubicBezTo>
                    <a:cubicBezTo>
                      <a:pt x="2687320" y="2893060"/>
                      <a:pt x="2691130" y="2899410"/>
                      <a:pt x="2696210" y="2905760"/>
                    </a:cubicBezTo>
                    <a:cubicBezTo>
                      <a:pt x="2705100" y="2905760"/>
                      <a:pt x="2719070" y="2913380"/>
                      <a:pt x="2721610" y="2893060"/>
                    </a:cubicBezTo>
                    <a:cubicBezTo>
                      <a:pt x="2721610" y="2890520"/>
                      <a:pt x="2729230" y="2886710"/>
                      <a:pt x="2733040" y="2885440"/>
                    </a:cubicBezTo>
                    <a:cubicBezTo>
                      <a:pt x="2740660" y="2884170"/>
                      <a:pt x="2748280" y="2882900"/>
                      <a:pt x="2755900" y="2882900"/>
                    </a:cubicBezTo>
                    <a:cubicBezTo>
                      <a:pt x="2753360" y="2877820"/>
                      <a:pt x="2750820" y="2874010"/>
                      <a:pt x="2747010" y="2867660"/>
                    </a:cubicBezTo>
                    <a:cubicBezTo>
                      <a:pt x="2757170" y="2870200"/>
                      <a:pt x="2764790" y="2870200"/>
                      <a:pt x="2771140" y="2872740"/>
                    </a:cubicBezTo>
                    <a:cubicBezTo>
                      <a:pt x="2785110" y="2879090"/>
                      <a:pt x="2796540" y="2879090"/>
                      <a:pt x="2810510" y="2868930"/>
                    </a:cubicBezTo>
                    <a:cubicBezTo>
                      <a:pt x="2807970" y="2867660"/>
                      <a:pt x="2805430" y="2865120"/>
                      <a:pt x="2802890" y="2863850"/>
                    </a:cubicBezTo>
                    <a:cubicBezTo>
                      <a:pt x="2804160" y="2860040"/>
                      <a:pt x="2806700" y="2856230"/>
                      <a:pt x="2807970" y="2852420"/>
                    </a:cubicBezTo>
                    <a:cubicBezTo>
                      <a:pt x="2813050" y="2837180"/>
                      <a:pt x="2825750" y="2847340"/>
                      <a:pt x="2834640" y="2843530"/>
                    </a:cubicBezTo>
                    <a:cubicBezTo>
                      <a:pt x="2834640" y="2843530"/>
                      <a:pt x="2839720" y="2848610"/>
                      <a:pt x="2840990" y="2852420"/>
                    </a:cubicBezTo>
                    <a:cubicBezTo>
                      <a:pt x="2844800" y="2860040"/>
                      <a:pt x="2847340" y="2868930"/>
                      <a:pt x="2851150" y="2877820"/>
                    </a:cubicBezTo>
                    <a:cubicBezTo>
                      <a:pt x="2874010" y="2863850"/>
                      <a:pt x="2894330" y="2868930"/>
                      <a:pt x="2914650" y="2871470"/>
                    </a:cubicBezTo>
                    <a:cubicBezTo>
                      <a:pt x="2909570" y="2868930"/>
                      <a:pt x="2905760" y="2866390"/>
                      <a:pt x="2901950" y="2863850"/>
                    </a:cubicBezTo>
                    <a:cubicBezTo>
                      <a:pt x="2901950" y="2862580"/>
                      <a:pt x="2903220" y="2861310"/>
                      <a:pt x="2903220" y="2860040"/>
                    </a:cubicBezTo>
                    <a:cubicBezTo>
                      <a:pt x="2908300" y="2861310"/>
                      <a:pt x="2914650" y="2863850"/>
                      <a:pt x="2919730" y="2865120"/>
                    </a:cubicBezTo>
                    <a:cubicBezTo>
                      <a:pt x="2919730" y="2863850"/>
                      <a:pt x="2919730" y="2862580"/>
                      <a:pt x="2918460" y="2861310"/>
                    </a:cubicBezTo>
                    <a:cubicBezTo>
                      <a:pt x="2922270" y="2860040"/>
                      <a:pt x="2928620" y="2857500"/>
                      <a:pt x="2929890" y="2858770"/>
                    </a:cubicBezTo>
                    <a:cubicBezTo>
                      <a:pt x="2937510" y="2874010"/>
                      <a:pt x="2950210" y="2862580"/>
                      <a:pt x="2961640" y="2866390"/>
                    </a:cubicBezTo>
                    <a:cubicBezTo>
                      <a:pt x="2959100" y="2856230"/>
                      <a:pt x="2957830" y="2848610"/>
                      <a:pt x="2956560" y="2843530"/>
                    </a:cubicBezTo>
                    <a:cubicBezTo>
                      <a:pt x="2961640" y="2838450"/>
                      <a:pt x="2966720" y="2834640"/>
                      <a:pt x="2974340" y="2829560"/>
                    </a:cubicBezTo>
                    <a:cubicBezTo>
                      <a:pt x="2974340" y="2835910"/>
                      <a:pt x="2973070" y="2842260"/>
                      <a:pt x="2973070" y="2848610"/>
                    </a:cubicBezTo>
                    <a:cubicBezTo>
                      <a:pt x="2973070" y="2854960"/>
                      <a:pt x="2974340" y="2861310"/>
                      <a:pt x="2976880" y="2865120"/>
                    </a:cubicBezTo>
                    <a:cubicBezTo>
                      <a:pt x="2978150" y="2867660"/>
                      <a:pt x="2985770" y="2865120"/>
                      <a:pt x="2990850" y="2863850"/>
                    </a:cubicBezTo>
                    <a:cubicBezTo>
                      <a:pt x="2999740" y="2860040"/>
                      <a:pt x="3008630" y="2854960"/>
                      <a:pt x="3017520" y="2865120"/>
                    </a:cubicBezTo>
                    <a:cubicBezTo>
                      <a:pt x="3018790" y="2866390"/>
                      <a:pt x="3023870" y="2865120"/>
                      <a:pt x="3026410" y="2862580"/>
                    </a:cubicBezTo>
                    <a:cubicBezTo>
                      <a:pt x="3032760" y="2856230"/>
                      <a:pt x="3037840" y="2847340"/>
                      <a:pt x="3045460" y="2861310"/>
                    </a:cubicBezTo>
                    <a:cubicBezTo>
                      <a:pt x="3046730" y="2862580"/>
                      <a:pt x="3054350" y="2862580"/>
                      <a:pt x="3058160" y="2861310"/>
                    </a:cubicBezTo>
                    <a:cubicBezTo>
                      <a:pt x="3067050" y="2857500"/>
                      <a:pt x="3074670" y="2853690"/>
                      <a:pt x="3083560" y="2848610"/>
                    </a:cubicBezTo>
                    <a:cubicBezTo>
                      <a:pt x="3082290" y="2852420"/>
                      <a:pt x="3081020" y="2854960"/>
                      <a:pt x="3081020" y="2857500"/>
                    </a:cubicBezTo>
                    <a:cubicBezTo>
                      <a:pt x="3091180" y="2862580"/>
                      <a:pt x="3100070" y="2865120"/>
                      <a:pt x="3107690" y="2853690"/>
                    </a:cubicBezTo>
                    <a:cubicBezTo>
                      <a:pt x="3110230" y="2849880"/>
                      <a:pt x="3119120" y="2849880"/>
                      <a:pt x="3125470" y="2848610"/>
                    </a:cubicBezTo>
                    <a:cubicBezTo>
                      <a:pt x="3121660" y="2844800"/>
                      <a:pt x="3116580" y="2842260"/>
                      <a:pt x="3111500" y="2838450"/>
                    </a:cubicBezTo>
                    <a:cubicBezTo>
                      <a:pt x="3133090" y="2825750"/>
                      <a:pt x="3135630" y="2827020"/>
                      <a:pt x="3135630" y="2844800"/>
                    </a:cubicBezTo>
                    <a:cubicBezTo>
                      <a:pt x="3138170" y="2839720"/>
                      <a:pt x="3139440" y="2835910"/>
                      <a:pt x="3143250" y="2828290"/>
                    </a:cubicBezTo>
                    <a:cubicBezTo>
                      <a:pt x="3162300" y="2829560"/>
                      <a:pt x="3181350" y="2832100"/>
                      <a:pt x="3201670" y="2833370"/>
                    </a:cubicBezTo>
                    <a:lnTo>
                      <a:pt x="3201670" y="2839720"/>
                    </a:lnTo>
                    <a:lnTo>
                      <a:pt x="3194050" y="2839720"/>
                    </a:lnTo>
                    <a:cubicBezTo>
                      <a:pt x="3178810" y="2840990"/>
                      <a:pt x="3163570" y="2840990"/>
                      <a:pt x="3148330" y="2842260"/>
                    </a:cubicBezTo>
                    <a:cubicBezTo>
                      <a:pt x="3153410" y="2844800"/>
                      <a:pt x="3159760" y="2848610"/>
                      <a:pt x="3164840" y="2851150"/>
                    </a:cubicBezTo>
                    <a:cubicBezTo>
                      <a:pt x="3167380" y="2844800"/>
                      <a:pt x="3168650" y="2846070"/>
                      <a:pt x="3175000" y="2848610"/>
                    </a:cubicBezTo>
                    <a:cubicBezTo>
                      <a:pt x="3183890" y="2851150"/>
                      <a:pt x="3194050" y="2851150"/>
                      <a:pt x="3204210" y="2852420"/>
                    </a:cubicBezTo>
                    <a:cubicBezTo>
                      <a:pt x="3209290" y="2852420"/>
                      <a:pt x="3214370" y="2853690"/>
                      <a:pt x="3220720" y="2854960"/>
                    </a:cubicBezTo>
                    <a:cubicBezTo>
                      <a:pt x="3221990" y="2851150"/>
                      <a:pt x="3224530" y="2846070"/>
                      <a:pt x="3227070" y="2839720"/>
                    </a:cubicBezTo>
                    <a:cubicBezTo>
                      <a:pt x="3241040" y="2862580"/>
                      <a:pt x="3251200" y="2861310"/>
                      <a:pt x="3267710" y="2838450"/>
                    </a:cubicBezTo>
                    <a:cubicBezTo>
                      <a:pt x="3267710" y="2842260"/>
                      <a:pt x="3268980" y="2844800"/>
                      <a:pt x="3268980" y="2847340"/>
                    </a:cubicBezTo>
                    <a:cubicBezTo>
                      <a:pt x="3274060" y="2847340"/>
                      <a:pt x="3277870" y="2847340"/>
                      <a:pt x="3282950" y="2846070"/>
                    </a:cubicBezTo>
                    <a:cubicBezTo>
                      <a:pt x="3281680" y="2848610"/>
                      <a:pt x="3280410" y="2851150"/>
                      <a:pt x="3279140" y="2852420"/>
                    </a:cubicBezTo>
                    <a:lnTo>
                      <a:pt x="3281680" y="2854960"/>
                    </a:lnTo>
                    <a:cubicBezTo>
                      <a:pt x="3285490" y="2851150"/>
                      <a:pt x="3289300" y="2847340"/>
                      <a:pt x="3295650" y="2842260"/>
                    </a:cubicBezTo>
                    <a:cubicBezTo>
                      <a:pt x="3300730" y="2844800"/>
                      <a:pt x="3307080" y="2847340"/>
                      <a:pt x="3312160" y="2849880"/>
                    </a:cubicBezTo>
                    <a:cubicBezTo>
                      <a:pt x="3317240" y="2846070"/>
                      <a:pt x="3323590" y="2842260"/>
                      <a:pt x="3329940" y="2838450"/>
                    </a:cubicBezTo>
                    <a:cubicBezTo>
                      <a:pt x="3338830" y="2856230"/>
                      <a:pt x="3350260" y="2858770"/>
                      <a:pt x="3360420" y="2846070"/>
                    </a:cubicBezTo>
                    <a:cubicBezTo>
                      <a:pt x="3375660" y="2847340"/>
                      <a:pt x="3388360" y="2848610"/>
                      <a:pt x="3397250" y="2848610"/>
                    </a:cubicBezTo>
                    <a:cubicBezTo>
                      <a:pt x="3398520" y="2839720"/>
                      <a:pt x="3399790" y="2833370"/>
                      <a:pt x="3401060" y="2827020"/>
                    </a:cubicBezTo>
                    <a:cubicBezTo>
                      <a:pt x="3406140" y="2828290"/>
                      <a:pt x="3409950" y="2829560"/>
                      <a:pt x="3415030" y="2830830"/>
                    </a:cubicBezTo>
                    <a:cubicBezTo>
                      <a:pt x="3417570" y="2832100"/>
                      <a:pt x="3420110" y="2834640"/>
                      <a:pt x="3422650" y="2835910"/>
                    </a:cubicBezTo>
                    <a:cubicBezTo>
                      <a:pt x="3418840" y="2837180"/>
                      <a:pt x="3415030" y="2837180"/>
                      <a:pt x="3411220" y="2838450"/>
                    </a:cubicBezTo>
                    <a:cubicBezTo>
                      <a:pt x="3422650" y="2848610"/>
                      <a:pt x="3431540" y="2846070"/>
                      <a:pt x="3440430" y="2838450"/>
                    </a:cubicBezTo>
                    <a:cubicBezTo>
                      <a:pt x="3436620" y="2848610"/>
                      <a:pt x="3448050" y="2847340"/>
                      <a:pt x="3449320" y="2847340"/>
                    </a:cubicBezTo>
                    <a:cubicBezTo>
                      <a:pt x="3465830" y="2840990"/>
                      <a:pt x="3481070" y="2837180"/>
                      <a:pt x="3498850" y="2847340"/>
                    </a:cubicBezTo>
                    <a:cubicBezTo>
                      <a:pt x="3501390" y="2834640"/>
                      <a:pt x="3503930" y="2824480"/>
                      <a:pt x="3505200" y="2814320"/>
                    </a:cubicBezTo>
                    <a:cubicBezTo>
                      <a:pt x="3511550" y="2815590"/>
                      <a:pt x="3516630" y="2815590"/>
                      <a:pt x="3522980" y="2816860"/>
                    </a:cubicBezTo>
                    <a:cubicBezTo>
                      <a:pt x="3528060" y="2816860"/>
                      <a:pt x="3533140" y="2818130"/>
                      <a:pt x="3538220" y="2818130"/>
                    </a:cubicBezTo>
                    <a:lnTo>
                      <a:pt x="3538220" y="2821940"/>
                    </a:lnTo>
                    <a:cubicBezTo>
                      <a:pt x="3533140" y="2823210"/>
                      <a:pt x="3529330" y="2824480"/>
                      <a:pt x="3524250" y="2825750"/>
                    </a:cubicBezTo>
                    <a:lnTo>
                      <a:pt x="3524250" y="2829560"/>
                    </a:lnTo>
                    <a:cubicBezTo>
                      <a:pt x="3542030" y="2833370"/>
                      <a:pt x="3558540" y="2837180"/>
                      <a:pt x="3576320" y="2839720"/>
                    </a:cubicBezTo>
                    <a:cubicBezTo>
                      <a:pt x="3580130" y="2840990"/>
                      <a:pt x="3585210" y="2837180"/>
                      <a:pt x="3591560" y="2833370"/>
                    </a:cubicBezTo>
                    <a:cubicBezTo>
                      <a:pt x="3594100" y="2834640"/>
                      <a:pt x="3600450" y="2837180"/>
                      <a:pt x="3608070" y="2838450"/>
                    </a:cubicBezTo>
                    <a:cubicBezTo>
                      <a:pt x="3627120" y="2840990"/>
                      <a:pt x="3647440" y="2843530"/>
                      <a:pt x="3662680" y="2827020"/>
                    </a:cubicBezTo>
                    <a:cubicBezTo>
                      <a:pt x="3663950" y="2840990"/>
                      <a:pt x="3676650" y="2832100"/>
                      <a:pt x="3683000" y="2837180"/>
                    </a:cubicBezTo>
                    <a:cubicBezTo>
                      <a:pt x="3683000" y="2837180"/>
                      <a:pt x="3689350" y="2832100"/>
                      <a:pt x="3691890" y="2829560"/>
                    </a:cubicBezTo>
                    <a:cubicBezTo>
                      <a:pt x="3691890" y="2829560"/>
                      <a:pt x="3690620" y="2828290"/>
                      <a:pt x="3690620" y="2827020"/>
                    </a:cubicBezTo>
                    <a:cubicBezTo>
                      <a:pt x="3693160" y="2828290"/>
                      <a:pt x="3694430" y="2832100"/>
                      <a:pt x="3696970" y="2830830"/>
                    </a:cubicBezTo>
                    <a:cubicBezTo>
                      <a:pt x="3708400" y="2830830"/>
                      <a:pt x="3718560" y="2829560"/>
                      <a:pt x="3726180" y="2829560"/>
                    </a:cubicBezTo>
                    <a:cubicBezTo>
                      <a:pt x="3732530" y="2833370"/>
                      <a:pt x="3736340" y="2837180"/>
                      <a:pt x="3738880" y="2835910"/>
                    </a:cubicBezTo>
                    <a:cubicBezTo>
                      <a:pt x="3754120" y="2834640"/>
                      <a:pt x="3768090" y="2830830"/>
                      <a:pt x="3782060" y="2830830"/>
                    </a:cubicBezTo>
                    <a:cubicBezTo>
                      <a:pt x="3796030" y="2838450"/>
                      <a:pt x="3793490" y="2824480"/>
                      <a:pt x="3790950" y="2816860"/>
                    </a:cubicBezTo>
                    <a:cubicBezTo>
                      <a:pt x="3796030" y="2811780"/>
                      <a:pt x="3801110" y="2807970"/>
                      <a:pt x="3802380" y="2806700"/>
                    </a:cubicBezTo>
                    <a:cubicBezTo>
                      <a:pt x="3810000" y="2806700"/>
                      <a:pt x="3815080" y="2807970"/>
                      <a:pt x="3818890" y="2806700"/>
                    </a:cubicBezTo>
                    <a:cubicBezTo>
                      <a:pt x="3823970" y="2802890"/>
                      <a:pt x="3827780" y="2796540"/>
                      <a:pt x="3834130" y="2788920"/>
                    </a:cubicBezTo>
                    <a:cubicBezTo>
                      <a:pt x="3841750" y="2787650"/>
                      <a:pt x="3854450" y="2785110"/>
                      <a:pt x="3868420" y="2782570"/>
                    </a:cubicBezTo>
                    <a:cubicBezTo>
                      <a:pt x="3868420" y="2782570"/>
                      <a:pt x="3868420" y="2780030"/>
                      <a:pt x="3869690" y="2777490"/>
                    </a:cubicBezTo>
                    <a:cubicBezTo>
                      <a:pt x="3874770" y="2769870"/>
                      <a:pt x="3887470" y="2767330"/>
                      <a:pt x="3879850" y="2753360"/>
                    </a:cubicBezTo>
                    <a:cubicBezTo>
                      <a:pt x="3878580" y="2750820"/>
                      <a:pt x="3878580" y="2743200"/>
                      <a:pt x="3881120" y="2740660"/>
                    </a:cubicBezTo>
                    <a:cubicBezTo>
                      <a:pt x="3890010" y="2729230"/>
                      <a:pt x="3890010" y="2727960"/>
                      <a:pt x="3874770" y="2722880"/>
                    </a:cubicBezTo>
                    <a:cubicBezTo>
                      <a:pt x="3876040" y="2713990"/>
                      <a:pt x="3867150" y="2702560"/>
                      <a:pt x="3879850" y="2701290"/>
                    </a:cubicBezTo>
                    <a:cubicBezTo>
                      <a:pt x="3883660" y="2693670"/>
                      <a:pt x="3884930" y="2689860"/>
                      <a:pt x="3887470" y="2686050"/>
                    </a:cubicBezTo>
                    <a:cubicBezTo>
                      <a:pt x="3888740" y="2683510"/>
                      <a:pt x="3892550" y="2680970"/>
                      <a:pt x="3892550" y="2678430"/>
                    </a:cubicBezTo>
                    <a:cubicBezTo>
                      <a:pt x="3892550" y="2673350"/>
                      <a:pt x="3890010" y="2667000"/>
                      <a:pt x="3891280" y="2663190"/>
                    </a:cubicBezTo>
                    <a:cubicBezTo>
                      <a:pt x="3895090" y="2649220"/>
                      <a:pt x="3896360" y="2636520"/>
                      <a:pt x="3873500" y="2631440"/>
                    </a:cubicBezTo>
                    <a:cubicBezTo>
                      <a:pt x="3882390" y="2627630"/>
                      <a:pt x="3886200" y="2625090"/>
                      <a:pt x="3892550" y="2622550"/>
                    </a:cubicBezTo>
                    <a:cubicBezTo>
                      <a:pt x="3882390" y="2617470"/>
                      <a:pt x="3873500" y="2613660"/>
                      <a:pt x="3862070" y="2608580"/>
                    </a:cubicBezTo>
                    <a:lnTo>
                      <a:pt x="3873500" y="2608580"/>
                    </a:lnTo>
                    <a:lnTo>
                      <a:pt x="3873500" y="2604770"/>
                    </a:lnTo>
                    <a:cubicBezTo>
                      <a:pt x="3867150" y="2604770"/>
                      <a:pt x="3862070" y="2603500"/>
                      <a:pt x="3855720" y="2603500"/>
                    </a:cubicBezTo>
                    <a:cubicBezTo>
                      <a:pt x="3855720" y="2604770"/>
                      <a:pt x="3855720" y="2606040"/>
                      <a:pt x="3854450" y="2607310"/>
                    </a:cubicBezTo>
                    <a:cubicBezTo>
                      <a:pt x="3853180" y="2604770"/>
                      <a:pt x="3851910" y="2602230"/>
                      <a:pt x="3850640" y="2598420"/>
                    </a:cubicBezTo>
                    <a:cubicBezTo>
                      <a:pt x="3883660" y="2590800"/>
                      <a:pt x="4104640" y="2566670"/>
                      <a:pt x="4084320" y="2562860"/>
                    </a:cubicBezTo>
                    <a:cubicBezTo>
                      <a:pt x="4094480" y="2553970"/>
                      <a:pt x="4090670" y="2538730"/>
                      <a:pt x="4108450" y="2537460"/>
                    </a:cubicBezTo>
                    <a:cubicBezTo>
                      <a:pt x="4113530" y="2537460"/>
                      <a:pt x="4122420" y="2528570"/>
                      <a:pt x="4123690" y="2522220"/>
                    </a:cubicBezTo>
                    <a:cubicBezTo>
                      <a:pt x="4126230" y="2513330"/>
                      <a:pt x="4123690" y="2501900"/>
                      <a:pt x="4126230" y="2493010"/>
                    </a:cubicBezTo>
                    <a:cubicBezTo>
                      <a:pt x="4128770" y="2480310"/>
                      <a:pt x="4133850" y="2467610"/>
                      <a:pt x="4137660" y="2457450"/>
                    </a:cubicBezTo>
                    <a:cubicBezTo>
                      <a:pt x="4133850" y="2451100"/>
                      <a:pt x="4130040" y="2444750"/>
                      <a:pt x="4127500" y="2440940"/>
                    </a:cubicBezTo>
                    <a:cubicBezTo>
                      <a:pt x="4132580" y="2437130"/>
                      <a:pt x="4135120" y="2434590"/>
                      <a:pt x="4138930" y="2433320"/>
                    </a:cubicBezTo>
                    <a:cubicBezTo>
                      <a:pt x="4137660" y="2432050"/>
                      <a:pt x="4137660" y="2430780"/>
                      <a:pt x="4136390" y="2429510"/>
                    </a:cubicBezTo>
                    <a:cubicBezTo>
                      <a:pt x="4132580" y="2430780"/>
                      <a:pt x="4128770" y="2432050"/>
                      <a:pt x="4124960" y="2433320"/>
                    </a:cubicBezTo>
                    <a:cubicBezTo>
                      <a:pt x="4146550" y="2415540"/>
                      <a:pt x="4151630" y="2382520"/>
                      <a:pt x="4133850" y="2367280"/>
                    </a:cubicBezTo>
                    <a:cubicBezTo>
                      <a:pt x="4132580" y="2369820"/>
                      <a:pt x="4130040" y="2372360"/>
                      <a:pt x="4128770" y="2374900"/>
                    </a:cubicBezTo>
                    <a:cubicBezTo>
                      <a:pt x="4123690" y="2366010"/>
                      <a:pt x="4109720" y="2363470"/>
                      <a:pt x="4116070" y="2349500"/>
                    </a:cubicBezTo>
                    <a:cubicBezTo>
                      <a:pt x="4116070" y="2349500"/>
                      <a:pt x="4114800" y="2346960"/>
                      <a:pt x="4113530" y="2346960"/>
                    </a:cubicBezTo>
                    <a:cubicBezTo>
                      <a:pt x="4107180" y="2344420"/>
                      <a:pt x="4108450" y="2340610"/>
                      <a:pt x="4105910" y="2335530"/>
                    </a:cubicBezTo>
                    <a:cubicBezTo>
                      <a:pt x="4102100" y="2324100"/>
                      <a:pt x="4103370" y="2312670"/>
                      <a:pt x="4103370" y="2302510"/>
                    </a:cubicBezTo>
                    <a:lnTo>
                      <a:pt x="4103370" y="2256790"/>
                    </a:lnTo>
                    <a:cubicBezTo>
                      <a:pt x="4103370" y="2246630"/>
                      <a:pt x="4108450" y="2241550"/>
                      <a:pt x="4118610" y="2244090"/>
                    </a:cubicBezTo>
                    <a:cubicBezTo>
                      <a:pt x="4118610" y="2244090"/>
                      <a:pt x="4119880" y="2242820"/>
                      <a:pt x="4121150" y="2242820"/>
                    </a:cubicBezTo>
                    <a:cubicBezTo>
                      <a:pt x="4117340" y="2240280"/>
                      <a:pt x="4114800" y="2239010"/>
                      <a:pt x="4112260" y="2236470"/>
                    </a:cubicBezTo>
                    <a:cubicBezTo>
                      <a:pt x="4112260" y="2235200"/>
                      <a:pt x="4113530" y="2233930"/>
                      <a:pt x="4113530" y="2232660"/>
                    </a:cubicBezTo>
                    <a:cubicBezTo>
                      <a:pt x="4122420" y="2235200"/>
                      <a:pt x="4131310" y="2239010"/>
                      <a:pt x="4137660" y="2241550"/>
                    </a:cubicBezTo>
                    <a:cubicBezTo>
                      <a:pt x="4145280" y="2231390"/>
                      <a:pt x="4151630" y="2223770"/>
                      <a:pt x="4156710" y="2218690"/>
                    </a:cubicBezTo>
                    <a:lnTo>
                      <a:pt x="4156710" y="2195830"/>
                    </a:lnTo>
                    <a:cubicBezTo>
                      <a:pt x="4154170" y="2195830"/>
                      <a:pt x="4150360" y="2197100"/>
                      <a:pt x="4146550" y="2197100"/>
                    </a:cubicBezTo>
                    <a:cubicBezTo>
                      <a:pt x="4144010" y="2190750"/>
                      <a:pt x="4142740" y="2184400"/>
                      <a:pt x="4140200" y="2175510"/>
                    </a:cubicBezTo>
                    <a:cubicBezTo>
                      <a:pt x="4146550" y="2179320"/>
                      <a:pt x="4149090" y="2181860"/>
                      <a:pt x="4151630" y="2183130"/>
                    </a:cubicBezTo>
                    <a:cubicBezTo>
                      <a:pt x="4154170" y="2181860"/>
                      <a:pt x="4157980" y="2180590"/>
                      <a:pt x="4161790" y="2178050"/>
                    </a:cubicBezTo>
                    <a:cubicBezTo>
                      <a:pt x="4160520" y="2176780"/>
                      <a:pt x="4159250" y="2175510"/>
                      <a:pt x="4159250" y="2174240"/>
                    </a:cubicBezTo>
                    <a:cubicBezTo>
                      <a:pt x="4155440" y="2174240"/>
                      <a:pt x="4151630" y="2172970"/>
                      <a:pt x="4150360" y="2172970"/>
                    </a:cubicBezTo>
                    <a:cubicBezTo>
                      <a:pt x="4152900" y="2165350"/>
                      <a:pt x="4157980" y="2157730"/>
                      <a:pt x="4155440" y="2153920"/>
                    </a:cubicBezTo>
                    <a:cubicBezTo>
                      <a:pt x="4149090" y="2137410"/>
                      <a:pt x="4155440" y="2124710"/>
                      <a:pt x="4161790" y="2110740"/>
                    </a:cubicBezTo>
                    <a:cubicBezTo>
                      <a:pt x="4163060" y="2106930"/>
                      <a:pt x="4161790" y="2103120"/>
                      <a:pt x="4161790" y="2099310"/>
                    </a:cubicBezTo>
                    <a:cubicBezTo>
                      <a:pt x="4163060" y="2082800"/>
                      <a:pt x="4164330" y="2067560"/>
                      <a:pt x="4165600" y="2044700"/>
                    </a:cubicBezTo>
                    <a:cubicBezTo>
                      <a:pt x="4160520" y="2042160"/>
                      <a:pt x="4152900" y="2035810"/>
                      <a:pt x="4144010" y="2030730"/>
                    </a:cubicBezTo>
                    <a:cubicBezTo>
                      <a:pt x="4136390" y="2026920"/>
                      <a:pt x="4128770" y="2025650"/>
                      <a:pt x="4121150" y="2023110"/>
                    </a:cubicBezTo>
                    <a:cubicBezTo>
                      <a:pt x="4117340" y="2021840"/>
                      <a:pt x="4112260" y="2023110"/>
                      <a:pt x="4108450" y="2021840"/>
                    </a:cubicBezTo>
                    <a:cubicBezTo>
                      <a:pt x="4076700" y="2018030"/>
                      <a:pt x="4043680" y="2012950"/>
                      <a:pt x="4011930" y="2009140"/>
                    </a:cubicBezTo>
                    <a:cubicBezTo>
                      <a:pt x="3985260" y="2005330"/>
                      <a:pt x="3958590" y="2001520"/>
                      <a:pt x="3933190" y="1997710"/>
                    </a:cubicBezTo>
                    <a:cubicBezTo>
                      <a:pt x="3926840" y="1996440"/>
                      <a:pt x="3920490" y="1993900"/>
                      <a:pt x="3912870" y="1993900"/>
                    </a:cubicBezTo>
                    <a:cubicBezTo>
                      <a:pt x="3896360" y="1992630"/>
                      <a:pt x="3878580" y="1992630"/>
                      <a:pt x="3862070" y="1992630"/>
                    </a:cubicBezTo>
                    <a:cubicBezTo>
                      <a:pt x="3853180" y="1992630"/>
                      <a:pt x="3845560" y="1992630"/>
                      <a:pt x="3836670" y="1991360"/>
                    </a:cubicBezTo>
                    <a:cubicBezTo>
                      <a:pt x="3821430" y="1990090"/>
                      <a:pt x="3806190" y="1987550"/>
                      <a:pt x="3790950" y="1986280"/>
                    </a:cubicBezTo>
                    <a:lnTo>
                      <a:pt x="3790950" y="1982470"/>
                    </a:lnTo>
                    <a:cubicBezTo>
                      <a:pt x="3829050" y="1979930"/>
                      <a:pt x="3868420" y="1976120"/>
                      <a:pt x="3907790" y="1983740"/>
                    </a:cubicBezTo>
                    <a:cubicBezTo>
                      <a:pt x="3906520" y="1979930"/>
                      <a:pt x="3905250" y="1976120"/>
                      <a:pt x="3903980" y="1973580"/>
                    </a:cubicBezTo>
                    <a:cubicBezTo>
                      <a:pt x="3912870" y="1972310"/>
                      <a:pt x="3919220" y="1964690"/>
                      <a:pt x="3928110" y="1973580"/>
                    </a:cubicBezTo>
                    <a:cubicBezTo>
                      <a:pt x="3929380" y="1974850"/>
                      <a:pt x="3937000" y="1971040"/>
                      <a:pt x="3942080" y="1969770"/>
                    </a:cubicBezTo>
                    <a:lnTo>
                      <a:pt x="3942080" y="1967230"/>
                    </a:lnTo>
                    <a:lnTo>
                      <a:pt x="3930650" y="1967230"/>
                    </a:lnTo>
                    <a:cubicBezTo>
                      <a:pt x="3943350" y="1957070"/>
                      <a:pt x="3952240" y="1948180"/>
                      <a:pt x="3961130" y="1941830"/>
                    </a:cubicBezTo>
                    <a:cubicBezTo>
                      <a:pt x="3968750" y="1943100"/>
                      <a:pt x="3976370" y="1944370"/>
                      <a:pt x="3981450" y="1945640"/>
                    </a:cubicBezTo>
                    <a:cubicBezTo>
                      <a:pt x="3982720" y="1921510"/>
                      <a:pt x="3962400" y="1920240"/>
                      <a:pt x="3947160" y="1910080"/>
                    </a:cubicBezTo>
                    <a:cubicBezTo>
                      <a:pt x="3953510" y="1906270"/>
                      <a:pt x="3957320" y="1902460"/>
                      <a:pt x="3962400" y="1901190"/>
                    </a:cubicBezTo>
                    <a:cubicBezTo>
                      <a:pt x="3976370" y="1897380"/>
                      <a:pt x="3994150" y="1907540"/>
                      <a:pt x="4003040" y="1885950"/>
                    </a:cubicBezTo>
                    <a:cubicBezTo>
                      <a:pt x="4004310" y="1884680"/>
                      <a:pt x="4008120" y="1884680"/>
                      <a:pt x="4014470" y="1882140"/>
                    </a:cubicBezTo>
                    <a:cubicBezTo>
                      <a:pt x="4010660" y="1878330"/>
                      <a:pt x="4006850" y="1875790"/>
                      <a:pt x="4004310" y="1873250"/>
                    </a:cubicBezTo>
                    <a:cubicBezTo>
                      <a:pt x="4006850" y="1871980"/>
                      <a:pt x="4010660" y="1870710"/>
                      <a:pt x="4010660" y="1870710"/>
                    </a:cubicBezTo>
                    <a:cubicBezTo>
                      <a:pt x="4019550" y="1877060"/>
                      <a:pt x="4025900" y="1882140"/>
                      <a:pt x="4033520" y="1887220"/>
                    </a:cubicBezTo>
                    <a:cubicBezTo>
                      <a:pt x="4034790" y="1885950"/>
                      <a:pt x="4036060" y="1884680"/>
                      <a:pt x="4037330" y="1882140"/>
                    </a:cubicBezTo>
                    <a:cubicBezTo>
                      <a:pt x="4033520" y="1877060"/>
                      <a:pt x="4030980" y="1871980"/>
                      <a:pt x="4027170" y="1866900"/>
                    </a:cubicBezTo>
                    <a:cubicBezTo>
                      <a:pt x="4043680" y="1855470"/>
                      <a:pt x="4044950" y="1849120"/>
                      <a:pt x="4032250" y="1817370"/>
                    </a:cubicBezTo>
                    <a:cubicBezTo>
                      <a:pt x="4041140" y="1816100"/>
                      <a:pt x="4050030" y="1813560"/>
                      <a:pt x="4057650" y="1812290"/>
                    </a:cubicBezTo>
                    <a:cubicBezTo>
                      <a:pt x="4058920" y="1803400"/>
                      <a:pt x="4064000" y="1794510"/>
                      <a:pt x="4062730" y="1786890"/>
                    </a:cubicBezTo>
                    <a:cubicBezTo>
                      <a:pt x="4058920" y="1764030"/>
                      <a:pt x="4081780" y="1753870"/>
                      <a:pt x="4086860" y="1734820"/>
                    </a:cubicBezTo>
                    <a:cubicBezTo>
                      <a:pt x="4086860" y="1733550"/>
                      <a:pt x="4091940" y="1732280"/>
                      <a:pt x="4093210" y="1733550"/>
                    </a:cubicBezTo>
                    <a:cubicBezTo>
                      <a:pt x="4104640" y="1737360"/>
                      <a:pt x="4108450" y="1728470"/>
                      <a:pt x="4112260" y="1722120"/>
                    </a:cubicBezTo>
                    <a:cubicBezTo>
                      <a:pt x="4113530" y="1719580"/>
                      <a:pt x="4114800" y="1717040"/>
                      <a:pt x="4116070" y="1715770"/>
                    </a:cubicBezTo>
                    <a:cubicBezTo>
                      <a:pt x="4127500" y="1709420"/>
                      <a:pt x="4138930" y="1704340"/>
                      <a:pt x="4151630" y="1697990"/>
                    </a:cubicBezTo>
                    <a:cubicBezTo>
                      <a:pt x="4138930" y="1678940"/>
                      <a:pt x="4122420" y="1687830"/>
                      <a:pt x="4108450" y="1685290"/>
                    </a:cubicBezTo>
                    <a:lnTo>
                      <a:pt x="4108450" y="1680210"/>
                    </a:lnTo>
                    <a:cubicBezTo>
                      <a:pt x="4117340" y="1678940"/>
                      <a:pt x="4126230" y="1677670"/>
                      <a:pt x="4136390" y="1676400"/>
                    </a:cubicBezTo>
                    <a:cubicBezTo>
                      <a:pt x="4130040" y="1675130"/>
                      <a:pt x="4124960" y="1673860"/>
                      <a:pt x="4119880" y="1672590"/>
                    </a:cubicBezTo>
                    <a:cubicBezTo>
                      <a:pt x="4126230" y="1666240"/>
                      <a:pt x="4131310" y="1659890"/>
                      <a:pt x="4137660" y="1654810"/>
                    </a:cubicBezTo>
                    <a:cubicBezTo>
                      <a:pt x="4138930" y="1653540"/>
                      <a:pt x="4142740" y="1652270"/>
                      <a:pt x="4144010" y="1652270"/>
                    </a:cubicBezTo>
                    <a:cubicBezTo>
                      <a:pt x="4147820" y="1653540"/>
                      <a:pt x="4151630" y="1657350"/>
                      <a:pt x="4154170" y="1659890"/>
                    </a:cubicBezTo>
                    <a:cubicBezTo>
                      <a:pt x="4155440" y="1656080"/>
                      <a:pt x="4156710" y="1651000"/>
                      <a:pt x="4159250" y="1647190"/>
                    </a:cubicBezTo>
                    <a:cubicBezTo>
                      <a:pt x="4164330" y="1640840"/>
                      <a:pt x="4170680" y="1635760"/>
                      <a:pt x="4175760" y="1630680"/>
                    </a:cubicBezTo>
                    <a:cubicBezTo>
                      <a:pt x="4182110" y="1638300"/>
                      <a:pt x="4188460" y="1645920"/>
                      <a:pt x="4194810" y="1654810"/>
                    </a:cubicBezTo>
                    <a:cubicBezTo>
                      <a:pt x="4196080" y="1654810"/>
                      <a:pt x="4197350" y="1653540"/>
                      <a:pt x="4197350" y="1653540"/>
                    </a:cubicBezTo>
                    <a:cubicBezTo>
                      <a:pt x="4196080" y="1640840"/>
                      <a:pt x="4196080" y="1628140"/>
                      <a:pt x="4194810" y="1615440"/>
                    </a:cubicBezTo>
                    <a:cubicBezTo>
                      <a:pt x="4199890" y="1616710"/>
                      <a:pt x="4203700" y="1616710"/>
                      <a:pt x="4207510" y="1617980"/>
                    </a:cubicBezTo>
                    <a:cubicBezTo>
                      <a:pt x="4208780" y="1616710"/>
                      <a:pt x="4208780" y="1615440"/>
                      <a:pt x="4210050" y="1615440"/>
                    </a:cubicBezTo>
                    <a:cubicBezTo>
                      <a:pt x="4206240" y="1614170"/>
                      <a:pt x="4203700" y="1612900"/>
                      <a:pt x="4199890" y="1611630"/>
                    </a:cubicBezTo>
                    <a:cubicBezTo>
                      <a:pt x="4206240" y="1604010"/>
                      <a:pt x="4210050" y="1598930"/>
                      <a:pt x="4211320" y="1597660"/>
                    </a:cubicBezTo>
                    <a:lnTo>
                      <a:pt x="4211320" y="1573530"/>
                    </a:lnTo>
                    <a:cubicBezTo>
                      <a:pt x="4208780" y="1572260"/>
                      <a:pt x="4206240" y="1569720"/>
                      <a:pt x="4202430" y="1568450"/>
                    </a:cubicBezTo>
                    <a:cubicBezTo>
                      <a:pt x="4199890" y="1567180"/>
                      <a:pt x="4197350" y="1565910"/>
                      <a:pt x="4194810" y="1565910"/>
                    </a:cubicBezTo>
                    <a:cubicBezTo>
                      <a:pt x="4197350" y="1563370"/>
                      <a:pt x="4202430" y="1559560"/>
                      <a:pt x="4203700" y="1559560"/>
                    </a:cubicBezTo>
                    <a:cubicBezTo>
                      <a:pt x="4212590" y="1564640"/>
                      <a:pt x="4210050" y="1550670"/>
                      <a:pt x="4215130" y="1551940"/>
                    </a:cubicBezTo>
                    <a:cubicBezTo>
                      <a:pt x="4215130" y="1548130"/>
                      <a:pt x="4215130" y="1540510"/>
                      <a:pt x="4213860" y="1540510"/>
                    </a:cubicBezTo>
                    <a:cubicBezTo>
                      <a:pt x="4197350" y="1534160"/>
                      <a:pt x="4199890" y="1520190"/>
                      <a:pt x="4196080" y="1511300"/>
                    </a:cubicBezTo>
                    <a:close/>
                    <a:moveTo>
                      <a:pt x="234950" y="990600"/>
                    </a:moveTo>
                    <a:lnTo>
                      <a:pt x="271780" y="990600"/>
                    </a:lnTo>
                    <a:cubicBezTo>
                      <a:pt x="262890" y="1002030"/>
                      <a:pt x="241300" y="1002030"/>
                      <a:pt x="234950" y="990600"/>
                    </a:cubicBezTo>
                    <a:close/>
                    <a:moveTo>
                      <a:pt x="488950" y="1507490"/>
                    </a:moveTo>
                    <a:lnTo>
                      <a:pt x="488950" y="1502410"/>
                    </a:lnTo>
                    <a:cubicBezTo>
                      <a:pt x="505460" y="1501140"/>
                      <a:pt x="523240" y="1499870"/>
                      <a:pt x="539750" y="1499870"/>
                    </a:cubicBezTo>
                    <a:cubicBezTo>
                      <a:pt x="521970" y="1499870"/>
                      <a:pt x="506730" y="1515110"/>
                      <a:pt x="488950" y="1507490"/>
                    </a:cubicBezTo>
                    <a:close/>
                    <a:moveTo>
                      <a:pt x="182880" y="2123440"/>
                    </a:moveTo>
                    <a:cubicBezTo>
                      <a:pt x="190500" y="2115820"/>
                      <a:pt x="196850" y="2110740"/>
                      <a:pt x="199390" y="2106930"/>
                    </a:cubicBezTo>
                    <a:cubicBezTo>
                      <a:pt x="205740" y="2112010"/>
                      <a:pt x="209550" y="2115820"/>
                      <a:pt x="213360" y="2119630"/>
                    </a:cubicBezTo>
                    <a:cubicBezTo>
                      <a:pt x="204470" y="2119630"/>
                      <a:pt x="195580" y="2120900"/>
                      <a:pt x="182880" y="2123440"/>
                    </a:cubicBezTo>
                    <a:close/>
                    <a:moveTo>
                      <a:pt x="271780" y="2117090"/>
                    </a:moveTo>
                    <a:lnTo>
                      <a:pt x="238760" y="2117090"/>
                    </a:lnTo>
                    <a:cubicBezTo>
                      <a:pt x="237490" y="2117090"/>
                      <a:pt x="236220" y="2112010"/>
                      <a:pt x="233680" y="2108200"/>
                    </a:cubicBezTo>
                    <a:cubicBezTo>
                      <a:pt x="248920" y="2109470"/>
                      <a:pt x="260350" y="2110740"/>
                      <a:pt x="271780" y="2112010"/>
                    </a:cubicBezTo>
                    <a:lnTo>
                      <a:pt x="271780" y="2117090"/>
                    </a:lnTo>
                    <a:close/>
                    <a:moveTo>
                      <a:pt x="280670" y="2115820"/>
                    </a:moveTo>
                    <a:cubicBezTo>
                      <a:pt x="279400" y="2114550"/>
                      <a:pt x="279400" y="2113280"/>
                      <a:pt x="278130" y="2113280"/>
                    </a:cubicBezTo>
                    <a:cubicBezTo>
                      <a:pt x="283210" y="2109470"/>
                      <a:pt x="289560" y="2106930"/>
                      <a:pt x="294640" y="2103120"/>
                    </a:cubicBezTo>
                    <a:cubicBezTo>
                      <a:pt x="298450" y="2099310"/>
                      <a:pt x="299720" y="2092960"/>
                      <a:pt x="303530" y="2086610"/>
                    </a:cubicBezTo>
                    <a:cubicBezTo>
                      <a:pt x="313690" y="2106930"/>
                      <a:pt x="335280" y="2100580"/>
                      <a:pt x="354330" y="2105660"/>
                    </a:cubicBezTo>
                    <a:cubicBezTo>
                      <a:pt x="328930" y="2108200"/>
                      <a:pt x="304800" y="2112010"/>
                      <a:pt x="280670" y="2115820"/>
                    </a:cubicBezTo>
                    <a:close/>
                    <a:moveTo>
                      <a:pt x="114300" y="2428240"/>
                    </a:moveTo>
                    <a:cubicBezTo>
                      <a:pt x="115570" y="2428240"/>
                      <a:pt x="115570" y="2428240"/>
                      <a:pt x="114300" y="2428240"/>
                    </a:cubicBezTo>
                    <a:close/>
                    <a:moveTo>
                      <a:pt x="345440" y="2609850"/>
                    </a:moveTo>
                    <a:cubicBezTo>
                      <a:pt x="344170" y="2600960"/>
                      <a:pt x="342900" y="2594610"/>
                      <a:pt x="341630" y="2585720"/>
                    </a:cubicBezTo>
                    <a:cubicBezTo>
                      <a:pt x="350520" y="2588260"/>
                      <a:pt x="355600" y="2589530"/>
                      <a:pt x="360680" y="2592070"/>
                    </a:cubicBezTo>
                    <a:cubicBezTo>
                      <a:pt x="355600" y="2597150"/>
                      <a:pt x="351790" y="2602230"/>
                      <a:pt x="345440" y="2609850"/>
                    </a:cubicBezTo>
                    <a:close/>
                    <a:moveTo>
                      <a:pt x="636270" y="1050290"/>
                    </a:moveTo>
                    <a:cubicBezTo>
                      <a:pt x="627380" y="1051560"/>
                      <a:pt x="618490" y="1055370"/>
                      <a:pt x="610870" y="1055370"/>
                    </a:cubicBezTo>
                    <a:cubicBezTo>
                      <a:pt x="601980" y="1056640"/>
                      <a:pt x="593090" y="1055370"/>
                      <a:pt x="582930" y="1055370"/>
                    </a:cubicBezTo>
                    <a:cubicBezTo>
                      <a:pt x="581660" y="1054100"/>
                      <a:pt x="580390" y="1050290"/>
                      <a:pt x="579120" y="1046480"/>
                    </a:cubicBezTo>
                    <a:cubicBezTo>
                      <a:pt x="588010" y="1043940"/>
                      <a:pt x="596900" y="1040130"/>
                      <a:pt x="607060" y="1037590"/>
                    </a:cubicBezTo>
                    <a:cubicBezTo>
                      <a:pt x="607060" y="1041400"/>
                      <a:pt x="605790" y="1043940"/>
                      <a:pt x="605790" y="1047750"/>
                    </a:cubicBezTo>
                    <a:cubicBezTo>
                      <a:pt x="617220" y="1040130"/>
                      <a:pt x="627380" y="1041400"/>
                      <a:pt x="636270" y="1050290"/>
                    </a:cubicBezTo>
                    <a:cubicBezTo>
                      <a:pt x="650240" y="1040130"/>
                      <a:pt x="652780" y="1041400"/>
                      <a:pt x="656590" y="1062990"/>
                    </a:cubicBezTo>
                    <a:cubicBezTo>
                      <a:pt x="648970" y="1057910"/>
                      <a:pt x="642620" y="1054100"/>
                      <a:pt x="636270" y="1050290"/>
                    </a:cubicBezTo>
                    <a:close/>
                    <a:moveTo>
                      <a:pt x="684530" y="1047750"/>
                    </a:moveTo>
                    <a:cubicBezTo>
                      <a:pt x="687070" y="1045210"/>
                      <a:pt x="689610" y="1042670"/>
                      <a:pt x="690880" y="1040130"/>
                    </a:cubicBezTo>
                    <a:cubicBezTo>
                      <a:pt x="699770" y="1051560"/>
                      <a:pt x="699770" y="1051560"/>
                      <a:pt x="680720" y="1060450"/>
                    </a:cubicBezTo>
                    <a:lnTo>
                      <a:pt x="661670" y="1045210"/>
                    </a:lnTo>
                    <a:cubicBezTo>
                      <a:pt x="674370" y="1035050"/>
                      <a:pt x="681990" y="1035050"/>
                      <a:pt x="684530" y="1047750"/>
                    </a:cubicBezTo>
                    <a:close/>
                    <a:moveTo>
                      <a:pt x="694690" y="2744470"/>
                    </a:moveTo>
                    <a:cubicBezTo>
                      <a:pt x="695960" y="2743200"/>
                      <a:pt x="697230" y="2743200"/>
                      <a:pt x="698500" y="2741930"/>
                    </a:cubicBezTo>
                    <a:cubicBezTo>
                      <a:pt x="699770" y="2744470"/>
                      <a:pt x="702310" y="2747010"/>
                      <a:pt x="704850" y="2750820"/>
                    </a:cubicBezTo>
                    <a:cubicBezTo>
                      <a:pt x="702310" y="2750820"/>
                      <a:pt x="699770" y="2750820"/>
                      <a:pt x="697230" y="2752090"/>
                    </a:cubicBezTo>
                    <a:cubicBezTo>
                      <a:pt x="695960" y="2748280"/>
                      <a:pt x="695960" y="2745740"/>
                      <a:pt x="694690" y="2744470"/>
                    </a:cubicBezTo>
                    <a:close/>
                    <a:moveTo>
                      <a:pt x="772160" y="2735580"/>
                    </a:moveTo>
                    <a:cubicBezTo>
                      <a:pt x="773430" y="2739390"/>
                      <a:pt x="774700" y="2741930"/>
                      <a:pt x="777240" y="2744470"/>
                    </a:cubicBezTo>
                    <a:lnTo>
                      <a:pt x="773430" y="2744470"/>
                    </a:lnTo>
                    <a:cubicBezTo>
                      <a:pt x="773430" y="2741930"/>
                      <a:pt x="773430" y="2739390"/>
                      <a:pt x="772160" y="2735580"/>
                    </a:cubicBezTo>
                    <a:close/>
                    <a:moveTo>
                      <a:pt x="876300" y="3018790"/>
                    </a:moveTo>
                    <a:cubicBezTo>
                      <a:pt x="872490" y="3012440"/>
                      <a:pt x="869950" y="3007360"/>
                      <a:pt x="867410" y="3002280"/>
                    </a:cubicBezTo>
                    <a:lnTo>
                      <a:pt x="873760" y="2995930"/>
                    </a:lnTo>
                    <a:cubicBezTo>
                      <a:pt x="882650" y="3002280"/>
                      <a:pt x="883920" y="3012440"/>
                      <a:pt x="876300" y="3018790"/>
                    </a:cubicBezTo>
                    <a:close/>
                    <a:moveTo>
                      <a:pt x="1198880" y="3044190"/>
                    </a:moveTo>
                    <a:cubicBezTo>
                      <a:pt x="1193800" y="3041650"/>
                      <a:pt x="1188720" y="3040380"/>
                      <a:pt x="1183640" y="3037840"/>
                    </a:cubicBezTo>
                    <a:cubicBezTo>
                      <a:pt x="1188720" y="3032760"/>
                      <a:pt x="1193800" y="3027680"/>
                      <a:pt x="1197610" y="3025140"/>
                    </a:cubicBezTo>
                    <a:lnTo>
                      <a:pt x="1212850" y="3036570"/>
                    </a:lnTo>
                    <a:cubicBezTo>
                      <a:pt x="1209040" y="3039110"/>
                      <a:pt x="1203960" y="3041650"/>
                      <a:pt x="1198880" y="3044190"/>
                    </a:cubicBezTo>
                    <a:close/>
                    <a:moveTo>
                      <a:pt x="3445510" y="2828290"/>
                    </a:moveTo>
                    <a:cubicBezTo>
                      <a:pt x="3444240" y="2829560"/>
                      <a:pt x="3445510" y="2832100"/>
                      <a:pt x="3445510" y="2834640"/>
                    </a:cubicBezTo>
                    <a:lnTo>
                      <a:pt x="3426460" y="2838450"/>
                    </a:lnTo>
                    <a:cubicBezTo>
                      <a:pt x="3423920" y="2827020"/>
                      <a:pt x="3429000" y="2820670"/>
                      <a:pt x="3440430" y="2819400"/>
                    </a:cubicBezTo>
                    <a:cubicBezTo>
                      <a:pt x="3444240" y="2819400"/>
                      <a:pt x="3449320" y="2816860"/>
                      <a:pt x="3455670" y="2816860"/>
                    </a:cubicBezTo>
                    <a:cubicBezTo>
                      <a:pt x="3451860" y="2820670"/>
                      <a:pt x="3448050" y="2823210"/>
                      <a:pt x="3445510" y="2828290"/>
                    </a:cubicBezTo>
                    <a:close/>
                    <a:moveTo>
                      <a:pt x="3470910" y="2825750"/>
                    </a:moveTo>
                    <a:cubicBezTo>
                      <a:pt x="3465830" y="2824480"/>
                      <a:pt x="3462020" y="2820670"/>
                      <a:pt x="3458210" y="2818130"/>
                    </a:cubicBezTo>
                    <a:cubicBezTo>
                      <a:pt x="3463290" y="2811780"/>
                      <a:pt x="3467100" y="2807970"/>
                      <a:pt x="3469640" y="2804160"/>
                    </a:cubicBezTo>
                    <a:cubicBezTo>
                      <a:pt x="3474720" y="2810510"/>
                      <a:pt x="3479800" y="2815590"/>
                      <a:pt x="3484880" y="2823210"/>
                    </a:cubicBezTo>
                    <a:cubicBezTo>
                      <a:pt x="3481070" y="2824480"/>
                      <a:pt x="3475990" y="2825750"/>
                      <a:pt x="3470910" y="2825750"/>
                    </a:cubicBezTo>
                    <a:close/>
                    <a:moveTo>
                      <a:pt x="3604260" y="1967230"/>
                    </a:moveTo>
                    <a:cubicBezTo>
                      <a:pt x="3604260" y="1964690"/>
                      <a:pt x="3604260" y="1963420"/>
                      <a:pt x="3602990" y="1960880"/>
                    </a:cubicBezTo>
                    <a:lnTo>
                      <a:pt x="3629660" y="1957070"/>
                    </a:lnTo>
                    <a:cubicBezTo>
                      <a:pt x="3629660" y="1959610"/>
                      <a:pt x="3630930" y="1962150"/>
                      <a:pt x="3630930" y="1964690"/>
                    </a:cubicBezTo>
                    <a:cubicBezTo>
                      <a:pt x="3620770" y="1964690"/>
                      <a:pt x="3611880" y="1965960"/>
                      <a:pt x="3604260" y="1967230"/>
                    </a:cubicBezTo>
                    <a:close/>
                    <a:moveTo>
                      <a:pt x="3670300" y="1969770"/>
                    </a:moveTo>
                    <a:cubicBezTo>
                      <a:pt x="3662680" y="1969770"/>
                      <a:pt x="3653790" y="1969770"/>
                      <a:pt x="3646170" y="1967230"/>
                    </a:cubicBezTo>
                    <a:cubicBezTo>
                      <a:pt x="3642360" y="1965960"/>
                      <a:pt x="3641090" y="1960880"/>
                      <a:pt x="3637280" y="1958340"/>
                    </a:cubicBezTo>
                    <a:cubicBezTo>
                      <a:pt x="3638550" y="1957070"/>
                      <a:pt x="3638550" y="1955800"/>
                      <a:pt x="3639820" y="1954530"/>
                    </a:cubicBezTo>
                    <a:cubicBezTo>
                      <a:pt x="3651250" y="1957070"/>
                      <a:pt x="3661410" y="1958340"/>
                      <a:pt x="3671570" y="1960880"/>
                    </a:cubicBezTo>
                    <a:cubicBezTo>
                      <a:pt x="3670300" y="1964690"/>
                      <a:pt x="3670300" y="1968500"/>
                      <a:pt x="3670300" y="1969770"/>
                    </a:cubicBezTo>
                    <a:close/>
                    <a:moveTo>
                      <a:pt x="3727450" y="1968500"/>
                    </a:moveTo>
                    <a:cubicBezTo>
                      <a:pt x="3718560" y="1967230"/>
                      <a:pt x="3709670" y="1960880"/>
                      <a:pt x="3700780" y="1969770"/>
                    </a:cubicBezTo>
                    <a:cubicBezTo>
                      <a:pt x="3699510" y="1971040"/>
                      <a:pt x="3691890" y="1967230"/>
                      <a:pt x="3688080" y="1965960"/>
                    </a:cubicBezTo>
                    <a:cubicBezTo>
                      <a:pt x="3688080" y="1964690"/>
                      <a:pt x="3689350" y="1962150"/>
                      <a:pt x="3689350" y="1960880"/>
                    </a:cubicBezTo>
                    <a:lnTo>
                      <a:pt x="3731260" y="1960880"/>
                    </a:lnTo>
                    <a:cubicBezTo>
                      <a:pt x="3732530" y="1960880"/>
                      <a:pt x="3733800" y="1964690"/>
                      <a:pt x="3735070" y="1967230"/>
                    </a:cubicBezTo>
                    <a:cubicBezTo>
                      <a:pt x="3731260" y="1967230"/>
                      <a:pt x="3728720" y="1968500"/>
                      <a:pt x="3727450" y="1968500"/>
                    </a:cubicBezTo>
                    <a:close/>
                    <a:moveTo>
                      <a:pt x="3848100" y="2598420"/>
                    </a:moveTo>
                    <a:cubicBezTo>
                      <a:pt x="3846830" y="2599690"/>
                      <a:pt x="3846830" y="2600960"/>
                      <a:pt x="3846830" y="2599690"/>
                    </a:cubicBezTo>
                    <a:cubicBezTo>
                      <a:pt x="3845560" y="2599690"/>
                      <a:pt x="3845560" y="2598420"/>
                      <a:pt x="3848100" y="2598420"/>
                    </a:cubicBezTo>
                    <a:close/>
                    <a:moveTo>
                      <a:pt x="132080" y="2529840"/>
                    </a:moveTo>
                    <a:cubicBezTo>
                      <a:pt x="130810" y="2529840"/>
                      <a:pt x="130810" y="2531110"/>
                      <a:pt x="129540" y="2531110"/>
                    </a:cubicBezTo>
                    <a:cubicBezTo>
                      <a:pt x="129540" y="2531110"/>
                      <a:pt x="130810" y="2529840"/>
                      <a:pt x="132080" y="2529840"/>
                    </a:cubicBezTo>
                    <a:close/>
                    <a:moveTo>
                      <a:pt x="615950" y="2769870"/>
                    </a:moveTo>
                    <a:cubicBezTo>
                      <a:pt x="621030" y="2772410"/>
                      <a:pt x="626110" y="2774950"/>
                      <a:pt x="629920" y="2776220"/>
                    </a:cubicBezTo>
                    <a:cubicBezTo>
                      <a:pt x="612140" y="2786380"/>
                      <a:pt x="600710" y="2783840"/>
                      <a:pt x="589280" y="2766060"/>
                    </a:cubicBezTo>
                    <a:cubicBezTo>
                      <a:pt x="593090" y="2766060"/>
                      <a:pt x="595630" y="2764790"/>
                      <a:pt x="599440" y="2764790"/>
                    </a:cubicBezTo>
                    <a:cubicBezTo>
                      <a:pt x="604520" y="2766060"/>
                      <a:pt x="610870" y="2767330"/>
                      <a:pt x="615950" y="2769870"/>
                    </a:cubicBezTo>
                    <a:close/>
                    <a:moveTo>
                      <a:pt x="2835910" y="2874010"/>
                    </a:moveTo>
                    <a:cubicBezTo>
                      <a:pt x="2832100" y="2872740"/>
                      <a:pt x="2829560" y="2872740"/>
                      <a:pt x="2824480" y="2871470"/>
                    </a:cubicBezTo>
                    <a:cubicBezTo>
                      <a:pt x="2819400" y="2870200"/>
                      <a:pt x="2813050" y="2866390"/>
                      <a:pt x="2805430" y="2863850"/>
                    </a:cubicBezTo>
                    <a:cubicBezTo>
                      <a:pt x="2810510" y="2862580"/>
                      <a:pt x="2814320" y="2860040"/>
                      <a:pt x="2819400" y="2858770"/>
                    </a:cubicBezTo>
                    <a:cubicBezTo>
                      <a:pt x="2833370" y="2854960"/>
                      <a:pt x="2839720" y="2861310"/>
                      <a:pt x="2835910" y="2874010"/>
                    </a:cubicBezTo>
                    <a:close/>
                    <a:moveTo>
                      <a:pt x="2590800" y="2903220"/>
                    </a:moveTo>
                    <a:cubicBezTo>
                      <a:pt x="2598420" y="2904490"/>
                      <a:pt x="2607310" y="2904490"/>
                      <a:pt x="2616200" y="2905760"/>
                    </a:cubicBezTo>
                    <a:cubicBezTo>
                      <a:pt x="2612390" y="2918460"/>
                      <a:pt x="2602230" y="2914650"/>
                      <a:pt x="2594610" y="2913380"/>
                    </a:cubicBezTo>
                    <a:cubicBezTo>
                      <a:pt x="2592070" y="2913380"/>
                      <a:pt x="2589530" y="2908300"/>
                      <a:pt x="2586990" y="2905760"/>
                    </a:cubicBezTo>
                    <a:cubicBezTo>
                      <a:pt x="2588260" y="2904490"/>
                      <a:pt x="2589530" y="2903220"/>
                      <a:pt x="2590800" y="2903220"/>
                    </a:cubicBezTo>
                    <a:close/>
                    <a:moveTo>
                      <a:pt x="219710" y="2604770"/>
                    </a:moveTo>
                    <a:cubicBezTo>
                      <a:pt x="220980" y="2608580"/>
                      <a:pt x="222250" y="2611120"/>
                      <a:pt x="223520" y="2616200"/>
                    </a:cubicBezTo>
                    <a:cubicBezTo>
                      <a:pt x="215900" y="2616200"/>
                      <a:pt x="209550" y="2616200"/>
                      <a:pt x="203200" y="2614930"/>
                    </a:cubicBezTo>
                    <a:lnTo>
                      <a:pt x="203200" y="2606040"/>
                    </a:lnTo>
                    <a:cubicBezTo>
                      <a:pt x="208280" y="2606040"/>
                      <a:pt x="213360" y="2606040"/>
                      <a:pt x="219710" y="2604770"/>
                    </a:cubicBezTo>
                    <a:close/>
                    <a:moveTo>
                      <a:pt x="715010" y="2762250"/>
                    </a:moveTo>
                    <a:cubicBezTo>
                      <a:pt x="722630" y="2763520"/>
                      <a:pt x="730250" y="2763520"/>
                      <a:pt x="739140" y="2764790"/>
                    </a:cubicBezTo>
                    <a:cubicBezTo>
                      <a:pt x="734060" y="2769870"/>
                      <a:pt x="713740" y="2773680"/>
                      <a:pt x="709930" y="2769870"/>
                    </a:cubicBezTo>
                    <a:cubicBezTo>
                      <a:pt x="709930" y="2768600"/>
                      <a:pt x="708660" y="2766060"/>
                      <a:pt x="709930" y="2764790"/>
                    </a:cubicBezTo>
                    <a:cubicBezTo>
                      <a:pt x="711200" y="2763520"/>
                      <a:pt x="713740" y="2762250"/>
                      <a:pt x="715010" y="2762250"/>
                    </a:cubicBezTo>
                    <a:close/>
                  </a:path>
                </a:pathLst>
              </a:custGeom>
              <a:blipFill>
                <a:blip r:embed="rId3"/>
                <a:stretch>
                  <a:fillRect l="-2114" r="-2114"/>
                </a:stretch>
              </a:blipFill>
            </p:spPr>
            <p:txBody>
              <a:bodyPr/>
              <a:lstStyle/>
              <a:p>
                <a:endParaRPr lang="en-US"/>
              </a:p>
            </p:txBody>
          </p:sp>
        </p:grpSp>
        <p:sp>
          <p:nvSpPr>
            <p:cNvPr id="9" name="TextBox 9"/>
            <p:cNvSpPr txBox="1"/>
            <p:nvPr/>
          </p:nvSpPr>
          <p:spPr>
            <a:xfrm>
              <a:off x="5390236" y="7716643"/>
              <a:ext cx="5207449" cy="281691"/>
            </a:xfrm>
            <a:prstGeom prst="rect">
              <a:avLst/>
            </a:prstGeom>
          </p:spPr>
          <p:txBody>
            <a:bodyPr lIns="0" tIns="0" rIns="0" bIns="0" rtlCol="0" anchor="t">
              <a:spAutoFit/>
            </a:bodyPr>
            <a:lstStyle/>
            <a:p>
              <a:pPr algn="l">
                <a:lnSpc>
                  <a:spcPts val="1537"/>
                </a:lnSpc>
              </a:pPr>
              <a:r>
                <a:rPr lang="en-US" sz="1281" u="sng">
                  <a:solidFill>
                    <a:srgbClr val="0563C1"/>
                  </a:solidFill>
                  <a:latin typeface="Calibri (MS)"/>
                  <a:ea typeface="Calibri (MS)"/>
                  <a:cs typeface="Calibri (MS)"/>
                  <a:sym typeface="Calibri (MS)"/>
                  <a:hlinkClick r:id="rId4" tooltip="https://localwiki.org/denton/University_of_North_Texas"/>
                </a:rPr>
                <a:t>This Photo</a:t>
              </a:r>
              <a:r>
                <a:rPr lang="en-US" sz="1281">
                  <a:solidFill>
                    <a:srgbClr val="000000"/>
                  </a:solidFill>
                  <a:latin typeface="Calibri (MS)"/>
                  <a:ea typeface="Calibri (MS)"/>
                  <a:cs typeface="Calibri (MS)"/>
                  <a:sym typeface="Calibri (MS)"/>
                </a:rPr>
                <a:t> by Unknown Author is licensed under </a:t>
              </a:r>
              <a:r>
                <a:rPr lang="en-US" sz="1281" u="sng">
                  <a:solidFill>
                    <a:srgbClr val="0563C1"/>
                  </a:solidFill>
                  <a:latin typeface="Calibri (MS)"/>
                  <a:ea typeface="Calibri (MS)"/>
                  <a:cs typeface="Calibri (MS)"/>
                  <a:sym typeface="Calibri (MS)"/>
                  <a:hlinkClick r:id="rId5" tooltip="https://creativecommons.org/licenses/by/3.0/"/>
                </a:rPr>
                <a:t>CC BY</a:t>
              </a: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2563945"/>
            <a:ext cx="10875539" cy="6080760"/>
          </a:xfrm>
          <a:prstGeom prst="rect">
            <a:avLst/>
          </a:prstGeom>
        </p:spPr>
        <p:txBody>
          <a:bodyPr lIns="0" tIns="0" rIns="0" bIns="0" rtlCol="0" anchor="t">
            <a:spAutoFit/>
          </a:bodyPr>
          <a:lstStyle/>
          <a:p>
            <a:pPr marL="723898" lvl="1" indent="-361949" algn="l">
              <a:lnSpc>
                <a:spcPts val="4319"/>
              </a:lnSpc>
              <a:buFont typeface="Arial"/>
              <a:buChar char="•"/>
            </a:pPr>
            <a:r>
              <a:rPr lang="en-US" sz="3999">
                <a:solidFill>
                  <a:srgbClr val="000000"/>
                </a:solidFill>
                <a:latin typeface="Calibri (MS)"/>
                <a:ea typeface="Calibri (MS)"/>
                <a:cs typeface="Calibri (MS)"/>
                <a:sym typeface="Calibri (MS)"/>
              </a:rPr>
              <a:t>Disclosure statements in journals/presentations</a:t>
            </a:r>
          </a:p>
          <a:p>
            <a:pPr algn="l">
              <a:lnSpc>
                <a:spcPts val="4319"/>
              </a:lnSpc>
            </a:pPr>
            <a:endParaRPr lang="en-US" sz="3999">
              <a:solidFill>
                <a:srgbClr val="000000"/>
              </a:solidFill>
              <a:latin typeface="Calibri (MS)"/>
              <a:ea typeface="Calibri (MS)"/>
              <a:cs typeface="Calibri (MS)"/>
              <a:sym typeface="Calibri (MS)"/>
            </a:endParaRPr>
          </a:p>
          <a:p>
            <a:pPr marL="723898" lvl="1" indent="-361949" algn="l">
              <a:lnSpc>
                <a:spcPts val="4319"/>
              </a:lnSpc>
              <a:buFont typeface="Arial"/>
              <a:buChar char="•"/>
            </a:pPr>
            <a:r>
              <a:rPr lang="en-US" sz="3999">
                <a:solidFill>
                  <a:srgbClr val="000000"/>
                </a:solidFill>
                <a:latin typeface="Calibri (MS)"/>
                <a:ea typeface="Calibri (MS)"/>
                <a:cs typeface="Calibri (MS)"/>
                <a:sym typeface="Calibri (MS)"/>
              </a:rPr>
              <a:t>Student Acknowledgement forms</a:t>
            </a:r>
          </a:p>
          <a:p>
            <a:pPr algn="l">
              <a:lnSpc>
                <a:spcPts val="4319"/>
              </a:lnSpc>
            </a:pPr>
            <a:endParaRPr lang="en-US" sz="3999">
              <a:solidFill>
                <a:srgbClr val="000000"/>
              </a:solidFill>
              <a:latin typeface="Calibri (MS)"/>
              <a:ea typeface="Calibri (MS)"/>
              <a:cs typeface="Calibri (MS)"/>
              <a:sym typeface="Calibri (MS)"/>
            </a:endParaRPr>
          </a:p>
          <a:p>
            <a:pPr marL="723898" lvl="1" indent="-361949" algn="l">
              <a:lnSpc>
                <a:spcPts val="4319"/>
              </a:lnSpc>
              <a:buFont typeface="Arial"/>
              <a:buChar char="•"/>
            </a:pPr>
            <a:r>
              <a:rPr lang="en-US" sz="3999">
                <a:solidFill>
                  <a:srgbClr val="000000"/>
                </a:solidFill>
                <a:latin typeface="Calibri (MS)"/>
                <a:ea typeface="Calibri (MS)"/>
                <a:cs typeface="Calibri (MS)"/>
                <a:sym typeface="Calibri (MS)"/>
              </a:rPr>
              <a:t>Modification of the Research Plan</a:t>
            </a:r>
          </a:p>
          <a:p>
            <a:pPr algn="l">
              <a:lnSpc>
                <a:spcPts val="4319"/>
              </a:lnSpc>
            </a:pPr>
            <a:endParaRPr lang="en-US" sz="3999">
              <a:solidFill>
                <a:srgbClr val="000000"/>
              </a:solidFill>
              <a:latin typeface="Calibri (MS)"/>
              <a:ea typeface="Calibri (MS)"/>
              <a:cs typeface="Calibri (MS)"/>
              <a:sym typeface="Calibri (MS)"/>
            </a:endParaRPr>
          </a:p>
          <a:p>
            <a:pPr marL="723898" lvl="1" indent="-361949" algn="l">
              <a:lnSpc>
                <a:spcPts val="4319"/>
              </a:lnSpc>
              <a:buFont typeface="Arial"/>
              <a:buChar char="•"/>
            </a:pPr>
            <a:r>
              <a:rPr lang="en-US" sz="3999">
                <a:solidFill>
                  <a:srgbClr val="000000"/>
                </a:solidFill>
                <a:latin typeface="Calibri (MS)"/>
                <a:ea typeface="Calibri (MS)"/>
                <a:cs typeface="Calibri (MS)"/>
                <a:sym typeface="Calibri (MS)"/>
              </a:rPr>
              <a:t>Change of personnel or responsibilities</a:t>
            </a:r>
          </a:p>
          <a:p>
            <a:pPr algn="l">
              <a:lnSpc>
                <a:spcPts val="4319"/>
              </a:lnSpc>
            </a:pPr>
            <a:endParaRPr lang="en-US" sz="3999">
              <a:solidFill>
                <a:srgbClr val="000000"/>
              </a:solidFill>
              <a:latin typeface="Calibri (MS)"/>
              <a:ea typeface="Calibri (MS)"/>
              <a:cs typeface="Calibri (MS)"/>
              <a:sym typeface="Calibri (MS)"/>
            </a:endParaRPr>
          </a:p>
          <a:p>
            <a:pPr marL="723898" lvl="1" indent="-361949" algn="l">
              <a:lnSpc>
                <a:spcPts val="4319"/>
              </a:lnSpc>
              <a:buFont typeface="Arial"/>
              <a:buChar char="•"/>
            </a:pPr>
            <a:r>
              <a:rPr lang="en-US" sz="3999">
                <a:solidFill>
                  <a:srgbClr val="000000"/>
                </a:solidFill>
                <a:latin typeface="Calibri (MS)"/>
                <a:ea typeface="Calibri (MS)"/>
                <a:cs typeface="Calibri (MS)"/>
                <a:sym typeface="Calibri (MS)"/>
              </a:rPr>
              <a:t>Reduction or elimination of financial interest</a:t>
            </a:r>
          </a:p>
          <a:p>
            <a:pPr algn="l">
              <a:lnSpc>
                <a:spcPts val="4319"/>
              </a:lnSpc>
            </a:pPr>
            <a:endParaRPr lang="en-US" sz="3999">
              <a:solidFill>
                <a:srgbClr val="000000"/>
              </a:solidFill>
              <a:latin typeface="Calibri (MS)"/>
              <a:ea typeface="Calibri (MS)"/>
              <a:cs typeface="Calibri (MS)"/>
              <a:sym typeface="Calibri (MS)"/>
            </a:endParaRPr>
          </a:p>
          <a:p>
            <a:pPr marL="723898" lvl="1" indent="-361949" algn="l">
              <a:lnSpc>
                <a:spcPts val="4319"/>
              </a:lnSpc>
              <a:buFont typeface="Arial"/>
              <a:buChar char="•"/>
            </a:pPr>
            <a:r>
              <a:rPr lang="en-US" sz="3999">
                <a:solidFill>
                  <a:srgbClr val="000000"/>
                </a:solidFill>
                <a:latin typeface="Calibri (MS)"/>
                <a:ea typeface="Calibri (MS)"/>
                <a:cs typeface="Calibri (MS)"/>
                <a:sym typeface="Calibri (MS)"/>
              </a:rPr>
              <a:t>Severance of ties that create financial conflict</a:t>
            </a:r>
          </a:p>
        </p:txBody>
      </p:sp>
      <p:grpSp>
        <p:nvGrpSpPr>
          <p:cNvPr id="3" name="Group 3"/>
          <p:cNvGrpSpPr/>
          <p:nvPr/>
        </p:nvGrpSpPr>
        <p:grpSpPr>
          <a:xfrm>
            <a:off x="15864846" y="0"/>
            <a:ext cx="2423154" cy="2423154"/>
            <a:chOff x="0" y="0"/>
            <a:chExt cx="3230872" cy="3230872"/>
          </a:xfrm>
        </p:grpSpPr>
        <p:sp>
          <p:nvSpPr>
            <p:cNvPr id="4" name="Freeform 4"/>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sp>
        <p:nvSpPr>
          <p:cNvPr id="5" name="TextBox 5"/>
          <p:cNvSpPr txBox="1"/>
          <p:nvPr/>
        </p:nvSpPr>
        <p:spPr>
          <a:xfrm>
            <a:off x="1028700" y="1095375"/>
            <a:ext cx="7733113"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Managing Conflicts</a:t>
            </a:r>
          </a:p>
        </p:txBody>
      </p:sp>
      <p:grpSp>
        <p:nvGrpSpPr>
          <p:cNvPr id="6" name="Group 6"/>
          <p:cNvGrpSpPr/>
          <p:nvPr/>
        </p:nvGrpSpPr>
        <p:grpSpPr>
          <a:xfrm>
            <a:off x="11795364" y="2332623"/>
            <a:ext cx="6492636" cy="7954377"/>
            <a:chOff x="0" y="0"/>
            <a:chExt cx="8656847" cy="10605835"/>
          </a:xfrm>
        </p:grpSpPr>
        <p:grpSp>
          <p:nvGrpSpPr>
            <p:cNvPr id="7" name="Group 7"/>
            <p:cNvGrpSpPr/>
            <p:nvPr/>
          </p:nvGrpSpPr>
          <p:grpSpPr>
            <a:xfrm>
              <a:off x="0" y="255138"/>
              <a:ext cx="8656847" cy="10350698"/>
              <a:chOff x="0" y="0"/>
              <a:chExt cx="8603361" cy="10286746"/>
            </a:xfrm>
          </p:grpSpPr>
          <p:sp>
            <p:nvSpPr>
              <p:cNvPr id="8" name="Freeform 8" descr="A statue of a bird  Description automatically generated with medium confidence"/>
              <p:cNvSpPr/>
              <p:nvPr/>
            </p:nvSpPr>
            <p:spPr>
              <a:xfrm>
                <a:off x="-2794" y="-127"/>
                <a:ext cx="8606155" cy="10286873"/>
              </a:xfrm>
              <a:custGeom>
                <a:avLst/>
                <a:gdLst/>
                <a:ahLst/>
                <a:cxnLst/>
                <a:rect l="l" t="t" r="r" b="b"/>
                <a:pathLst>
                  <a:path w="8606155" h="10286873">
                    <a:moveTo>
                      <a:pt x="8606155" y="10251440"/>
                    </a:moveTo>
                    <a:cubicBezTo>
                      <a:pt x="8606155" y="10284587"/>
                      <a:pt x="8595487" y="10286873"/>
                      <a:pt x="8567674" y="10286873"/>
                    </a:cubicBezTo>
                    <a:cubicBezTo>
                      <a:pt x="5713095" y="10286238"/>
                      <a:pt x="2858643" y="10286238"/>
                      <a:pt x="4064" y="10286238"/>
                    </a:cubicBezTo>
                    <a:cubicBezTo>
                      <a:pt x="0" y="10272395"/>
                      <a:pt x="6350" y="10259822"/>
                      <a:pt x="9271" y="10246995"/>
                    </a:cubicBezTo>
                    <a:cubicBezTo>
                      <a:pt x="134747" y="9685401"/>
                      <a:pt x="260350" y="9123934"/>
                      <a:pt x="386207" y="8562467"/>
                    </a:cubicBezTo>
                    <a:cubicBezTo>
                      <a:pt x="565658" y="7761986"/>
                      <a:pt x="745490" y="6961632"/>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5"/>
                      <a:pt x="8605139" y="6846316"/>
                      <a:pt x="8606155" y="10251440"/>
                    </a:cubicBezTo>
                    <a:close/>
                  </a:path>
                </a:pathLst>
              </a:custGeom>
              <a:blipFill>
                <a:blip r:embed="rId3"/>
                <a:stretch>
                  <a:fillRect t="-5756" b="-5756"/>
                </a:stretch>
              </a:blipFill>
            </p:spPr>
            <p:txBody>
              <a:bodyPr/>
              <a:lstStyle/>
              <a:p>
                <a:endParaRPr lang="en-US"/>
              </a:p>
            </p:txBody>
          </p:sp>
        </p:grpSp>
        <p:sp>
          <p:nvSpPr>
            <p:cNvPr id="9" name="TextBox 9"/>
            <p:cNvSpPr txBox="1"/>
            <p:nvPr/>
          </p:nvSpPr>
          <p:spPr>
            <a:xfrm>
              <a:off x="3278977" y="-28575"/>
              <a:ext cx="5377871" cy="283713"/>
            </a:xfrm>
            <a:prstGeom prst="rect">
              <a:avLst/>
            </a:prstGeom>
          </p:spPr>
          <p:txBody>
            <a:bodyPr lIns="0" tIns="0" rIns="0" bIns="0" rtlCol="0" anchor="t">
              <a:spAutoFit/>
            </a:bodyPr>
            <a:lstStyle/>
            <a:p>
              <a:pPr algn="l">
                <a:lnSpc>
                  <a:spcPts val="1549"/>
                </a:lnSpc>
              </a:pPr>
              <a:r>
                <a:rPr lang="en-US" sz="1291" u="sng">
                  <a:solidFill>
                    <a:srgbClr val="0563C1"/>
                  </a:solidFill>
                  <a:latin typeface="Calibri (MS)"/>
                  <a:ea typeface="Calibri (MS)"/>
                  <a:cs typeface="Calibri (MS)"/>
                  <a:sym typeface="Calibri (MS)"/>
                  <a:hlinkClick r:id="rId4" tooltip="https://www.flickr.com/photos/greatdegree/4606962487"/>
                </a:rPr>
                <a:t>This Photo</a:t>
              </a:r>
              <a:r>
                <a:rPr lang="en-US" sz="1291">
                  <a:solidFill>
                    <a:srgbClr val="000000"/>
                  </a:solidFill>
                  <a:latin typeface="Calibri (MS)"/>
                  <a:ea typeface="Calibri (MS)"/>
                  <a:cs typeface="Calibri (MS)"/>
                  <a:sym typeface="Calibri (MS)"/>
                </a:rPr>
                <a:t> by Unknown Author is licensed under </a:t>
              </a:r>
              <a:r>
                <a:rPr lang="en-US" sz="1291" u="sng">
                  <a:solidFill>
                    <a:srgbClr val="0563C1"/>
                  </a:solidFill>
                  <a:latin typeface="Calibri (MS)"/>
                  <a:ea typeface="Calibri (MS)"/>
                  <a:cs typeface="Calibri (MS)"/>
                  <a:sym typeface="Calibri (MS)"/>
                  <a:hlinkClick r:id="rId5" tooltip="https://creativecommons.org/licenses/by-sa/3.0/"/>
                </a:rPr>
                <a:t>CC BY-SA</a:t>
              </a: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14338224" cy="227457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Small Business Innovation Research (SBIR) &amp; Small Business Technology Transfer (STTR)</a:t>
            </a:r>
          </a:p>
        </p:txBody>
      </p:sp>
      <p:sp>
        <p:nvSpPr>
          <p:cNvPr id="3" name="TextBox 3"/>
          <p:cNvSpPr txBox="1"/>
          <p:nvPr/>
        </p:nvSpPr>
        <p:spPr>
          <a:xfrm>
            <a:off x="1028700" y="4536830"/>
            <a:ext cx="10636614" cy="4531995"/>
          </a:xfrm>
          <a:prstGeom prst="rect">
            <a:avLst/>
          </a:prstGeom>
        </p:spPr>
        <p:txBody>
          <a:bodyPr lIns="0" tIns="0" rIns="0" bIns="0" rtlCol="0" anchor="t">
            <a:spAutoFit/>
          </a:bodyPr>
          <a:lstStyle/>
          <a:p>
            <a:pPr algn="l">
              <a:lnSpc>
                <a:spcPts val="3240"/>
              </a:lnSpc>
            </a:pPr>
            <a:r>
              <a:rPr lang="en-US" sz="3000">
                <a:solidFill>
                  <a:srgbClr val="000000"/>
                </a:solidFill>
                <a:latin typeface="Roboto"/>
                <a:ea typeface="Roboto"/>
                <a:cs typeface="Roboto"/>
                <a:sym typeface="Roboto"/>
              </a:rPr>
              <a:t>Programs administered by US Small Business Association</a:t>
            </a:r>
          </a:p>
          <a:p>
            <a:pPr algn="l">
              <a:lnSpc>
                <a:spcPts val="3240"/>
              </a:lnSpc>
            </a:pPr>
            <a:endParaRPr lang="en-US" sz="3000">
              <a:solidFill>
                <a:srgbClr val="000000"/>
              </a:solidFill>
              <a:latin typeface="Roboto"/>
              <a:ea typeface="Roboto"/>
              <a:cs typeface="Roboto"/>
              <a:sym typeface="Roboto"/>
            </a:endParaRPr>
          </a:p>
          <a:p>
            <a:pPr algn="l">
              <a:lnSpc>
                <a:spcPts val="3240"/>
              </a:lnSpc>
            </a:pPr>
            <a:r>
              <a:rPr lang="en-US" sz="3000">
                <a:solidFill>
                  <a:srgbClr val="000000"/>
                </a:solidFill>
                <a:latin typeface="Roboto"/>
                <a:ea typeface="Roboto"/>
                <a:cs typeface="Roboto"/>
                <a:sym typeface="Roboto"/>
              </a:rPr>
              <a:t>Funding source for start-ups &amp; small businesses</a:t>
            </a:r>
          </a:p>
          <a:p>
            <a:pPr algn="l">
              <a:lnSpc>
                <a:spcPts val="3240"/>
              </a:lnSpc>
            </a:pPr>
            <a:endParaRPr lang="en-US" sz="3000">
              <a:solidFill>
                <a:srgbClr val="000000"/>
              </a:solidFill>
              <a:latin typeface="Roboto"/>
              <a:ea typeface="Roboto"/>
              <a:cs typeface="Roboto"/>
              <a:sym typeface="Roboto"/>
            </a:endParaRPr>
          </a:p>
          <a:p>
            <a:pPr algn="l">
              <a:lnSpc>
                <a:spcPts val="3240"/>
              </a:lnSpc>
            </a:pPr>
            <a:r>
              <a:rPr lang="en-US" sz="3000">
                <a:solidFill>
                  <a:srgbClr val="000000"/>
                </a:solidFill>
                <a:latin typeface="Roboto"/>
                <a:ea typeface="Roboto"/>
                <a:cs typeface="Roboto"/>
                <a:sym typeface="Roboto"/>
              </a:rPr>
              <a:t>Goals:</a:t>
            </a:r>
          </a:p>
          <a:p>
            <a:pPr algn="l">
              <a:lnSpc>
                <a:spcPts val="3240"/>
              </a:lnSpc>
            </a:pPr>
            <a:endParaRPr lang="en-US" sz="3000">
              <a:solidFill>
                <a:srgbClr val="000000"/>
              </a:solidFill>
              <a:latin typeface="Roboto"/>
              <a:ea typeface="Roboto"/>
              <a:cs typeface="Roboto"/>
              <a:sym typeface="Roboto"/>
            </a:endParaRPr>
          </a:p>
          <a:p>
            <a:pPr marL="647700" lvl="1" indent="-323850" algn="l">
              <a:lnSpc>
                <a:spcPts val="3240"/>
              </a:lnSpc>
              <a:buFont typeface="Arial"/>
              <a:buChar char="•"/>
            </a:pPr>
            <a:r>
              <a:rPr lang="en-US" sz="3000">
                <a:solidFill>
                  <a:srgbClr val="000000"/>
                </a:solidFill>
                <a:latin typeface="Roboto"/>
                <a:ea typeface="Roboto"/>
                <a:cs typeface="Roboto"/>
                <a:sym typeface="Roboto"/>
              </a:rPr>
              <a:t>Stimulate technological innovation</a:t>
            </a:r>
          </a:p>
          <a:p>
            <a:pPr marL="647700" lvl="1" indent="-323850" algn="l">
              <a:lnSpc>
                <a:spcPts val="3240"/>
              </a:lnSpc>
              <a:buFont typeface="Arial"/>
              <a:buChar char="•"/>
            </a:pPr>
            <a:r>
              <a:rPr lang="en-US" sz="3000">
                <a:solidFill>
                  <a:srgbClr val="000000"/>
                </a:solidFill>
                <a:latin typeface="Roboto"/>
                <a:ea typeface="Roboto"/>
                <a:cs typeface="Roboto"/>
                <a:sym typeface="Roboto"/>
              </a:rPr>
              <a:t>Use small business to meet Federal R&amp;D needs</a:t>
            </a:r>
          </a:p>
          <a:p>
            <a:pPr marL="647700" lvl="1" indent="-323850" algn="l">
              <a:lnSpc>
                <a:spcPts val="3240"/>
              </a:lnSpc>
              <a:buFont typeface="Arial"/>
              <a:buChar char="•"/>
            </a:pPr>
            <a:r>
              <a:rPr lang="en-US" sz="3000">
                <a:solidFill>
                  <a:srgbClr val="000000"/>
                </a:solidFill>
                <a:latin typeface="Roboto"/>
                <a:ea typeface="Roboto"/>
                <a:cs typeface="Roboto"/>
                <a:sym typeface="Roboto"/>
              </a:rPr>
              <a:t>Encourage socially/economically disadvantaged and women-owned businesses</a:t>
            </a:r>
          </a:p>
          <a:p>
            <a:pPr marL="647700" lvl="1" indent="-323850" algn="l">
              <a:lnSpc>
                <a:spcPts val="3240"/>
              </a:lnSpc>
              <a:buFont typeface="Arial"/>
              <a:buChar char="•"/>
            </a:pPr>
            <a:r>
              <a:rPr lang="en-US" sz="3000">
                <a:solidFill>
                  <a:srgbClr val="000000"/>
                </a:solidFill>
                <a:latin typeface="Roboto"/>
                <a:ea typeface="Roboto"/>
                <a:cs typeface="Roboto"/>
                <a:sym typeface="Roboto"/>
              </a:rPr>
              <a:t>Increase private sector commercialization</a:t>
            </a:r>
          </a:p>
        </p:txBody>
      </p:sp>
      <p:grpSp>
        <p:nvGrpSpPr>
          <p:cNvPr id="4" name="Group 4"/>
          <p:cNvGrpSpPr/>
          <p:nvPr/>
        </p:nvGrpSpPr>
        <p:grpSpPr>
          <a:xfrm>
            <a:off x="15864846" y="0"/>
            <a:ext cx="2423154" cy="2423154"/>
            <a:chOff x="0" y="0"/>
            <a:chExt cx="3230872" cy="3230872"/>
          </a:xfrm>
        </p:grpSpPr>
        <p:sp>
          <p:nvSpPr>
            <p:cNvPr id="5" name="Freeform 5"/>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2"/>
              <a:stretch>
                <a:fillRect/>
              </a:stretch>
            </a:blipFill>
          </p:spPr>
          <p:txBody>
            <a:bodyPr/>
            <a:lstStyle/>
            <a:p>
              <a:endParaRPr lang="en-US"/>
            </a:p>
          </p:txBody>
        </p:sp>
      </p:grpSp>
      <p:grpSp>
        <p:nvGrpSpPr>
          <p:cNvPr id="6" name="Group 6"/>
          <p:cNvGrpSpPr/>
          <p:nvPr/>
        </p:nvGrpSpPr>
        <p:grpSpPr>
          <a:xfrm>
            <a:off x="11665314" y="3299606"/>
            <a:ext cx="6844985" cy="6987394"/>
            <a:chOff x="0" y="0"/>
            <a:chExt cx="9126646" cy="9316526"/>
          </a:xfrm>
        </p:grpSpPr>
        <p:grpSp>
          <p:nvGrpSpPr>
            <p:cNvPr id="7" name="Group 7"/>
            <p:cNvGrpSpPr/>
            <p:nvPr/>
          </p:nvGrpSpPr>
          <p:grpSpPr>
            <a:xfrm>
              <a:off x="0" y="0"/>
              <a:ext cx="9126646" cy="9049826"/>
              <a:chOff x="0" y="0"/>
              <a:chExt cx="6186170" cy="6134100"/>
            </a:xfrm>
          </p:grpSpPr>
          <p:sp>
            <p:nvSpPr>
              <p:cNvPr id="8" name="Freeform 8" descr="A picture containing text, person, desk  Description automatically generated"/>
              <p:cNvSpPr/>
              <p:nvPr/>
            </p:nvSpPr>
            <p:spPr>
              <a:xfrm>
                <a:off x="0" y="0"/>
                <a:ext cx="6186170" cy="6134100"/>
              </a:xfrm>
              <a:custGeom>
                <a:avLst/>
                <a:gdLst/>
                <a:ahLst/>
                <a:cxnLst/>
                <a:rect l="l" t="t" r="r" b="b"/>
                <a:pathLst>
                  <a:path w="6186170" h="6134100">
                    <a:moveTo>
                      <a:pt x="0" y="1129030"/>
                    </a:moveTo>
                    <a:lnTo>
                      <a:pt x="6078220" y="0"/>
                    </a:lnTo>
                    <a:lnTo>
                      <a:pt x="6186170" y="3980180"/>
                    </a:lnTo>
                    <a:lnTo>
                      <a:pt x="5204460" y="4853940"/>
                    </a:lnTo>
                    <a:lnTo>
                      <a:pt x="5472430" y="6134100"/>
                    </a:lnTo>
                    <a:lnTo>
                      <a:pt x="67310" y="6134100"/>
                    </a:lnTo>
                    <a:lnTo>
                      <a:pt x="671830" y="2138680"/>
                    </a:lnTo>
                    <a:lnTo>
                      <a:pt x="175260" y="2178050"/>
                    </a:lnTo>
                    <a:close/>
                  </a:path>
                </a:pathLst>
              </a:custGeom>
              <a:blipFill>
                <a:blip r:embed="rId3"/>
                <a:stretch>
                  <a:fillRect l="-31252" r="-31252"/>
                </a:stretch>
              </a:blipFill>
            </p:spPr>
            <p:txBody>
              <a:bodyPr/>
              <a:lstStyle/>
              <a:p>
                <a:endParaRPr lang="en-US"/>
              </a:p>
            </p:txBody>
          </p:sp>
        </p:grpSp>
        <p:sp>
          <p:nvSpPr>
            <p:cNvPr id="9" name="TextBox 9"/>
            <p:cNvSpPr txBox="1"/>
            <p:nvPr/>
          </p:nvSpPr>
          <p:spPr>
            <a:xfrm>
              <a:off x="206406" y="9021251"/>
              <a:ext cx="5602252" cy="295275"/>
            </a:xfrm>
            <a:prstGeom prst="rect">
              <a:avLst/>
            </a:prstGeom>
          </p:spPr>
          <p:txBody>
            <a:bodyPr lIns="0" tIns="0" rIns="0" bIns="0" rtlCol="0" anchor="t">
              <a:spAutoFit/>
            </a:bodyPr>
            <a:lstStyle/>
            <a:p>
              <a:pPr algn="l">
                <a:lnSpc>
                  <a:spcPts val="1620"/>
                </a:lnSpc>
              </a:pPr>
              <a:r>
                <a:rPr lang="en-US" sz="1350" u="sng">
                  <a:solidFill>
                    <a:srgbClr val="0563C1"/>
                  </a:solidFill>
                  <a:latin typeface="Calibri (MS)"/>
                  <a:ea typeface="Calibri (MS)"/>
                  <a:cs typeface="Calibri (MS)"/>
                  <a:sym typeface="Calibri (MS)"/>
                  <a:hlinkClick r:id="rId4" tooltip="https://411.ca/blog/entrepreneursip/5-free-marketing-tools-your-small-business-needs-right-now/"/>
                </a:rPr>
                <a:t>This Photo</a:t>
              </a:r>
              <a:r>
                <a:rPr lang="en-US" sz="1350">
                  <a:solidFill>
                    <a:srgbClr val="000000"/>
                  </a:solidFill>
                  <a:latin typeface="Calibri (MS)"/>
                  <a:ea typeface="Calibri (MS)"/>
                  <a:cs typeface="Calibri (MS)"/>
                  <a:sym typeface="Calibri (MS)"/>
                </a:rPr>
                <a:t> by Unknown Author is licensed under </a:t>
              </a:r>
              <a:r>
                <a:rPr lang="en-US" sz="1350" u="sng">
                  <a:solidFill>
                    <a:srgbClr val="0563C1"/>
                  </a:solidFill>
                  <a:latin typeface="Calibri (MS)"/>
                  <a:ea typeface="Calibri (MS)"/>
                  <a:cs typeface="Calibri (MS)"/>
                  <a:sym typeface="Calibri (MS)"/>
                  <a:hlinkClick r:id="rId5" tooltip="https://creativecommons.org/licenses/by/3.0/"/>
                </a:rPr>
                <a:t>CC BY</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76325"/>
            <a:ext cx="14836146" cy="1400175"/>
          </a:xfrm>
          <a:prstGeom prst="rect">
            <a:avLst/>
          </a:prstGeom>
        </p:spPr>
        <p:txBody>
          <a:bodyPr lIns="0" tIns="0" rIns="0" bIns="0" rtlCol="0" anchor="t">
            <a:spAutoFit/>
          </a:bodyPr>
          <a:lstStyle/>
          <a:p>
            <a:pPr algn="l">
              <a:lnSpc>
                <a:spcPts val="5400"/>
              </a:lnSpc>
            </a:pPr>
            <a:r>
              <a:rPr lang="en-US" sz="5000">
                <a:solidFill>
                  <a:srgbClr val="004A24"/>
                </a:solidFill>
                <a:latin typeface="League Spartan"/>
                <a:ea typeface="League Spartan"/>
                <a:cs typeface="League Spartan"/>
                <a:sym typeface="League Spartan"/>
              </a:rPr>
              <a:t>Small Business Innovation Research (SBIR) &amp; </a:t>
            </a:r>
          </a:p>
          <a:p>
            <a:pPr algn="l">
              <a:lnSpc>
                <a:spcPts val="5400"/>
              </a:lnSpc>
            </a:pPr>
            <a:r>
              <a:rPr lang="en-US" sz="5000">
                <a:solidFill>
                  <a:srgbClr val="004A24"/>
                </a:solidFill>
                <a:latin typeface="League Spartan"/>
                <a:ea typeface="League Spartan"/>
                <a:cs typeface="League Spartan"/>
                <a:sym typeface="League Spartan"/>
              </a:rPr>
              <a:t>Small Business Technology Transfer (STTR)</a:t>
            </a:r>
          </a:p>
        </p:txBody>
      </p:sp>
      <p:sp>
        <p:nvSpPr>
          <p:cNvPr id="3" name="TextBox 3"/>
          <p:cNvSpPr txBox="1"/>
          <p:nvPr/>
        </p:nvSpPr>
        <p:spPr>
          <a:xfrm>
            <a:off x="1028700" y="2991921"/>
            <a:ext cx="9990396" cy="5922264"/>
          </a:xfrm>
          <a:prstGeom prst="rect">
            <a:avLst/>
          </a:prstGeom>
        </p:spPr>
        <p:txBody>
          <a:bodyPr lIns="0" tIns="0" rIns="0" bIns="0" rtlCol="0" anchor="t">
            <a:spAutoFit/>
          </a:bodyPr>
          <a:lstStyle/>
          <a:p>
            <a:pPr algn="l">
              <a:lnSpc>
                <a:spcPts val="3887"/>
              </a:lnSpc>
            </a:pPr>
            <a:r>
              <a:rPr lang="en-US" sz="3599">
                <a:solidFill>
                  <a:srgbClr val="000000"/>
                </a:solidFill>
                <a:latin typeface="Calibri (MS)"/>
                <a:ea typeface="Calibri (MS)"/>
                <a:cs typeface="Calibri (MS)"/>
                <a:sym typeface="Calibri (MS)"/>
              </a:rPr>
              <a:t>Eligibility:</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Small firm (&lt;500 employees)</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At least 51% US-owned</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PI must be employed by the firm</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NIH allows co-PIs</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During Phase I/II, 30% of the research was subcontracted to a university or federal lab</a:t>
            </a:r>
          </a:p>
          <a:p>
            <a:pPr algn="l">
              <a:lnSpc>
                <a:spcPts val="3887"/>
              </a:lnSpc>
            </a:pPr>
            <a:endParaRPr lang="en-US" sz="3599">
              <a:solidFill>
                <a:srgbClr val="000000"/>
              </a:solidFill>
              <a:latin typeface="Calibri (MS)"/>
              <a:ea typeface="Calibri (MS)"/>
              <a:cs typeface="Calibri (MS)"/>
              <a:sym typeface="Calibri (MS)"/>
            </a:endParaRPr>
          </a:p>
          <a:p>
            <a:pPr algn="l">
              <a:lnSpc>
                <a:spcPts val="3887"/>
              </a:lnSpc>
            </a:pPr>
            <a:r>
              <a:rPr lang="en-US" sz="3599">
                <a:solidFill>
                  <a:srgbClr val="000000"/>
                </a:solidFill>
                <a:latin typeface="Calibri (MS)"/>
                <a:ea typeface="Calibri (MS)"/>
                <a:cs typeface="Calibri (MS)"/>
                <a:sym typeface="Calibri (MS)"/>
              </a:rPr>
              <a:t>How are these handled at UNT?</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COI Management Plan</a:t>
            </a:r>
          </a:p>
          <a:p>
            <a:pPr marL="777234" lvl="1" indent="-388617" algn="l">
              <a:lnSpc>
                <a:spcPts val="3887"/>
              </a:lnSpc>
              <a:buFont typeface="Arial"/>
              <a:buChar char="•"/>
            </a:pPr>
            <a:r>
              <a:rPr lang="en-US" sz="3599">
                <a:solidFill>
                  <a:srgbClr val="000000"/>
                </a:solidFill>
                <a:latin typeface="Calibri (MS)"/>
                <a:ea typeface="Calibri (MS)"/>
                <a:cs typeface="Calibri (MS)"/>
                <a:sym typeface="Calibri (MS)"/>
              </a:rPr>
              <a:t>Work with the Research Commercial Agreements Office</a:t>
            </a:r>
          </a:p>
        </p:txBody>
      </p:sp>
      <p:grpSp>
        <p:nvGrpSpPr>
          <p:cNvPr id="4" name="Group 4"/>
          <p:cNvGrpSpPr/>
          <p:nvPr/>
        </p:nvGrpSpPr>
        <p:grpSpPr>
          <a:xfrm>
            <a:off x="11249194" y="3030021"/>
            <a:ext cx="6642876" cy="6688218"/>
            <a:chOff x="0" y="0"/>
            <a:chExt cx="8857168" cy="8917624"/>
          </a:xfrm>
        </p:grpSpPr>
        <p:sp>
          <p:nvSpPr>
            <p:cNvPr id="5" name="Freeform 5"/>
            <p:cNvSpPr/>
            <p:nvPr/>
          </p:nvSpPr>
          <p:spPr>
            <a:xfrm>
              <a:off x="0" y="0"/>
              <a:ext cx="8857107" cy="8917686"/>
            </a:xfrm>
            <a:custGeom>
              <a:avLst/>
              <a:gdLst/>
              <a:ahLst/>
              <a:cxnLst/>
              <a:rect l="l" t="t" r="r" b="b"/>
              <a:pathLst>
                <a:path w="8857107" h="8917686">
                  <a:moveTo>
                    <a:pt x="0" y="0"/>
                  </a:moveTo>
                  <a:lnTo>
                    <a:pt x="8857107" y="0"/>
                  </a:lnTo>
                  <a:lnTo>
                    <a:pt x="8857107" y="8917686"/>
                  </a:lnTo>
                  <a:lnTo>
                    <a:pt x="0" y="8917686"/>
                  </a:lnTo>
                  <a:lnTo>
                    <a:pt x="0" y="0"/>
                  </a:lnTo>
                  <a:close/>
                </a:path>
              </a:pathLst>
            </a:custGeom>
            <a:blipFill>
              <a:blip r:embed="rId2"/>
              <a:stretch>
                <a:fillRect/>
              </a:stretch>
            </a:blipFill>
          </p:spPr>
          <p:txBody>
            <a:bodyPr/>
            <a:lstStyle/>
            <a:p>
              <a:endParaRPr lang="en-US"/>
            </a:p>
          </p:txBody>
        </p:sp>
      </p:grpSp>
      <p:grpSp>
        <p:nvGrpSpPr>
          <p:cNvPr id="6" name="Group 6"/>
          <p:cNvGrpSpPr/>
          <p:nvPr/>
        </p:nvGrpSpPr>
        <p:grpSpPr>
          <a:xfrm>
            <a:off x="15864846" y="0"/>
            <a:ext cx="2423154" cy="2423154"/>
            <a:chOff x="0" y="0"/>
            <a:chExt cx="3230872" cy="3230872"/>
          </a:xfrm>
        </p:grpSpPr>
        <p:sp>
          <p:nvSpPr>
            <p:cNvPr id="7" name="Freeform 7"/>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3"/>
              <a:stretch>
                <a:fillRect/>
              </a:stretch>
            </a:blipFill>
          </p:spPr>
          <p:txBody>
            <a:bodyPr/>
            <a:lstStyle/>
            <a:p>
              <a:endParaRPr lang="en-US"/>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028700" y="1095375"/>
            <a:ext cx="12737745" cy="769620"/>
          </a:xfrm>
          <a:prstGeom prst="rect">
            <a:avLst/>
          </a:prstGeom>
        </p:spPr>
        <p:txBody>
          <a:bodyPr lIns="0" tIns="0" rIns="0" bIns="0" rtlCol="0" anchor="t">
            <a:spAutoFit/>
          </a:bodyPr>
          <a:lstStyle/>
          <a:p>
            <a:pPr algn="l">
              <a:lnSpc>
                <a:spcPts val="5939"/>
              </a:lnSpc>
            </a:pPr>
            <a:r>
              <a:rPr lang="en-US" sz="5499">
                <a:solidFill>
                  <a:srgbClr val="004A24"/>
                </a:solidFill>
                <a:latin typeface="League Spartan"/>
                <a:ea typeface="League Spartan"/>
                <a:cs typeface="League Spartan"/>
                <a:sym typeface="League Spartan"/>
              </a:rPr>
              <a:t>COI Resources (on our website!)</a:t>
            </a:r>
          </a:p>
        </p:txBody>
      </p:sp>
      <p:sp>
        <p:nvSpPr>
          <p:cNvPr id="3" name="TextBox 3"/>
          <p:cNvSpPr txBox="1"/>
          <p:nvPr/>
        </p:nvSpPr>
        <p:spPr>
          <a:xfrm>
            <a:off x="1120138" y="2698044"/>
            <a:ext cx="16047723" cy="6061710"/>
          </a:xfrm>
          <a:prstGeom prst="rect">
            <a:avLst/>
          </a:prstGeom>
        </p:spPr>
        <p:txBody>
          <a:bodyPr lIns="0" tIns="0" rIns="0" bIns="0" rtlCol="0" anchor="t">
            <a:spAutoFit/>
          </a:bodyPr>
          <a:lstStyle/>
          <a:p>
            <a:pPr algn="l">
              <a:lnSpc>
                <a:spcPts val="4320"/>
              </a:lnSpc>
            </a:pPr>
            <a:r>
              <a:rPr lang="en-US" sz="4000" u="sng">
                <a:solidFill>
                  <a:srgbClr val="0563C1"/>
                </a:solidFill>
                <a:latin typeface="Calibri (MS)"/>
                <a:ea typeface="Calibri (MS)"/>
                <a:cs typeface="Calibri (MS)"/>
                <a:sym typeface="Calibri (MS)"/>
                <a:hlinkClick r:id="rId2" tooltip="https://policy.unt.edu/policy/13-005"/>
              </a:rPr>
              <a:t>UNT’s COI Policy</a:t>
            </a:r>
          </a:p>
          <a:p>
            <a:pPr algn="l">
              <a:lnSpc>
                <a:spcPts val="4320"/>
              </a:lnSpc>
            </a:pPr>
            <a:endParaRPr lang="en-US" sz="4000" u="sng">
              <a:solidFill>
                <a:srgbClr val="0563C1"/>
              </a:solidFill>
              <a:latin typeface="Calibri (MS)"/>
              <a:ea typeface="Calibri (MS)"/>
              <a:cs typeface="Calibri (MS)"/>
              <a:sym typeface="Calibri (MS)"/>
              <a:hlinkClick r:id="rId2" tooltip="https://policy.unt.edu/policy/13-005"/>
            </a:endParaRPr>
          </a:p>
          <a:p>
            <a:pPr algn="l">
              <a:lnSpc>
                <a:spcPts val="4320"/>
              </a:lnSpc>
            </a:pPr>
            <a:r>
              <a:rPr lang="en-US" sz="4000">
                <a:solidFill>
                  <a:srgbClr val="444444"/>
                </a:solidFill>
                <a:latin typeface="Calibri (MS)"/>
                <a:ea typeface="Calibri (MS)"/>
                <a:cs typeface="Calibri (MS)"/>
                <a:sym typeface="Calibri (MS)"/>
              </a:rPr>
              <a:t>2011 PHS Conflict of Interest Regulations, </a:t>
            </a:r>
            <a:r>
              <a:rPr lang="en-US" sz="4000" u="sng">
                <a:solidFill>
                  <a:srgbClr val="0563C1"/>
                </a:solidFill>
                <a:latin typeface="Calibri (MS)"/>
                <a:ea typeface="Calibri (MS)"/>
                <a:cs typeface="Calibri (MS)"/>
                <a:sym typeface="Calibri (MS)"/>
                <a:hlinkClick r:id="rId3" tooltip="https://www.ecfr.gov/current/title-42/part-50"/>
              </a:rPr>
              <a:t>42 CFR Part 50, Subpart F</a:t>
            </a:r>
          </a:p>
          <a:p>
            <a:pPr algn="l">
              <a:lnSpc>
                <a:spcPts val="4320"/>
              </a:lnSpc>
            </a:pPr>
            <a:endParaRPr lang="en-US" sz="4000" u="sng">
              <a:solidFill>
                <a:srgbClr val="0563C1"/>
              </a:solidFill>
              <a:latin typeface="Calibri (MS)"/>
              <a:ea typeface="Calibri (MS)"/>
              <a:cs typeface="Calibri (MS)"/>
              <a:sym typeface="Calibri (MS)"/>
              <a:hlinkClick r:id="rId3" tooltip="https://www.ecfr.gov/current/title-42/part-50"/>
            </a:endParaRPr>
          </a:p>
          <a:p>
            <a:pPr algn="l">
              <a:lnSpc>
                <a:spcPts val="4320"/>
              </a:lnSpc>
            </a:pPr>
            <a:r>
              <a:rPr lang="en-US" sz="4000" u="sng">
                <a:solidFill>
                  <a:srgbClr val="0563C1"/>
                </a:solidFill>
                <a:latin typeface="Calibri (MS)"/>
                <a:ea typeface="Calibri (MS)"/>
                <a:cs typeface="Calibri (MS)"/>
                <a:sym typeface="Calibri (MS)"/>
                <a:hlinkClick r:id="rId4" tooltip="https://grants.nih.gov/grants/policy/coi/"/>
              </a:rPr>
              <a:t>NIH Conflict of Interest Page</a:t>
            </a:r>
          </a:p>
          <a:p>
            <a:pPr algn="l">
              <a:lnSpc>
                <a:spcPts val="4320"/>
              </a:lnSpc>
            </a:pPr>
            <a:endParaRPr lang="en-US" sz="4000" u="sng">
              <a:solidFill>
                <a:srgbClr val="0563C1"/>
              </a:solidFill>
              <a:latin typeface="Calibri (MS)"/>
              <a:ea typeface="Calibri (MS)"/>
              <a:cs typeface="Calibri (MS)"/>
              <a:sym typeface="Calibri (MS)"/>
              <a:hlinkClick r:id="rId4" tooltip="https://grants.nih.gov/grants/policy/coi/"/>
            </a:endParaRPr>
          </a:p>
          <a:p>
            <a:pPr algn="l">
              <a:lnSpc>
                <a:spcPts val="4320"/>
              </a:lnSpc>
            </a:pPr>
            <a:r>
              <a:rPr lang="en-US" sz="4000" u="sng">
                <a:solidFill>
                  <a:srgbClr val="0563C1"/>
                </a:solidFill>
                <a:latin typeface="Calibri (MS)"/>
                <a:ea typeface="Calibri (MS)"/>
                <a:cs typeface="Calibri (MS)"/>
                <a:sym typeface="Calibri (MS)"/>
                <a:hlinkClick r:id="rId5" tooltip="https://grants.nih.gov/grants/policy/coi/coi_faqs.htm"/>
              </a:rPr>
              <a:t>NIH FAQs</a:t>
            </a:r>
          </a:p>
          <a:p>
            <a:pPr algn="l">
              <a:lnSpc>
                <a:spcPts val="4320"/>
              </a:lnSpc>
            </a:pPr>
            <a:endParaRPr lang="en-US" sz="4000" u="sng">
              <a:solidFill>
                <a:srgbClr val="0563C1"/>
              </a:solidFill>
              <a:latin typeface="Calibri (MS)"/>
              <a:ea typeface="Calibri (MS)"/>
              <a:cs typeface="Calibri (MS)"/>
              <a:sym typeface="Calibri (MS)"/>
              <a:hlinkClick r:id="rId5" tooltip="https://grants.nih.gov/grants/policy/coi/coi_faqs.htm"/>
            </a:endParaRPr>
          </a:p>
          <a:p>
            <a:pPr algn="l">
              <a:lnSpc>
                <a:spcPts val="4320"/>
              </a:lnSpc>
            </a:pPr>
            <a:r>
              <a:rPr lang="en-US" sz="4000" u="sng">
                <a:solidFill>
                  <a:srgbClr val="0563C1"/>
                </a:solidFill>
                <a:latin typeface="Calibri (MS)"/>
                <a:ea typeface="Calibri (MS)"/>
                <a:cs typeface="Calibri (MS)"/>
                <a:sym typeface="Calibri (MS)"/>
                <a:hlinkClick r:id="rId6" tooltip="https://grants.nih.gov/grants/policy/coi/summary_of_major_changes.doc"/>
              </a:rPr>
              <a:t>Summary of Major Changes from 1995 to 2011 COI Regulations</a:t>
            </a:r>
          </a:p>
          <a:p>
            <a:pPr algn="l">
              <a:lnSpc>
                <a:spcPts val="4320"/>
              </a:lnSpc>
            </a:pPr>
            <a:endParaRPr lang="en-US" sz="4000" u="sng">
              <a:solidFill>
                <a:srgbClr val="0563C1"/>
              </a:solidFill>
              <a:latin typeface="Calibri (MS)"/>
              <a:ea typeface="Calibri (MS)"/>
              <a:cs typeface="Calibri (MS)"/>
              <a:sym typeface="Calibri (MS)"/>
              <a:hlinkClick r:id="rId6" tooltip="https://grants.nih.gov/grants/policy/coi/summary_of_major_changes.doc"/>
            </a:endParaRPr>
          </a:p>
          <a:p>
            <a:pPr algn="l">
              <a:lnSpc>
                <a:spcPts val="4320"/>
              </a:lnSpc>
            </a:pPr>
            <a:r>
              <a:rPr lang="en-US" sz="4000" u="sng">
                <a:solidFill>
                  <a:srgbClr val="0563C1"/>
                </a:solidFill>
                <a:latin typeface="Calibri (MS)"/>
                <a:ea typeface="Calibri (MS)"/>
                <a:cs typeface="Calibri (MS)"/>
                <a:sym typeface="Calibri (MS)"/>
                <a:hlinkClick r:id="rId7" tooltip="https://www.energy.gov/sites/default/files/2021-12/Interim%20COI%20Policy%20FAL2022-02%20to%20SPEs.pdf"/>
              </a:rPr>
              <a:t>DOE Interim Conflict of Interest Policy</a:t>
            </a:r>
          </a:p>
        </p:txBody>
      </p:sp>
      <p:grpSp>
        <p:nvGrpSpPr>
          <p:cNvPr id="4" name="Group 4"/>
          <p:cNvGrpSpPr/>
          <p:nvPr/>
        </p:nvGrpSpPr>
        <p:grpSpPr>
          <a:xfrm>
            <a:off x="15864846" y="0"/>
            <a:ext cx="2423154" cy="2423154"/>
            <a:chOff x="0" y="0"/>
            <a:chExt cx="3230872" cy="3230872"/>
          </a:xfrm>
        </p:grpSpPr>
        <p:sp>
          <p:nvSpPr>
            <p:cNvPr id="5" name="Freeform 5"/>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8"/>
              <a:stretch>
                <a:fillRect/>
              </a:stretch>
            </a:blipFill>
          </p:spPr>
          <p:txBody>
            <a:bodyPr/>
            <a:lstStyle/>
            <a:p>
              <a:endParaRPr lang="en-US"/>
            </a:p>
          </p:txBody>
        </p:sp>
      </p:grpSp>
      <p:pic>
        <p:nvPicPr>
          <p:cNvPr id="6" name="Picture 6"/>
          <p:cNvPicPr>
            <a:picLocks noChangeAspect="1"/>
          </p:cNvPicPr>
          <p:nvPr/>
        </p:nvPicPr>
        <p:blipFill>
          <a:blip r:embed="rId9"/>
          <a:stretch>
            <a:fillRect/>
          </a:stretch>
        </p:blipFill>
        <p:spPr>
          <a:xfrm>
            <a:off x="14589145" y="6933292"/>
            <a:ext cx="2912897" cy="2912897"/>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sp>
        <p:nvSpPr>
          <p:cNvPr id="2" name="Freeform 2"/>
          <p:cNvSpPr/>
          <p:nvPr/>
        </p:nvSpPr>
        <p:spPr>
          <a:xfrm flipH="1" flipV="1">
            <a:off x="-1408181" y="-1166665"/>
            <a:ext cx="3638236" cy="3360821"/>
          </a:xfrm>
          <a:custGeom>
            <a:avLst/>
            <a:gdLst/>
            <a:ahLst/>
            <a:cxnLst/>
            <a:rect l="l" t="t" r="r" b="b"/>
            <a:pathLst>
              <a:path w="3638236" h="3360821">
                <a:moveTo>
                  <a:pt x="3638236" y="3360821"/>
                </a:moveTo>
                <a:lnTo>
                  <a:pt x="0" y="3360821"/>
                </a:lnTo>
                <a:lnTo>
                  <a:pt x="0" y="0"/>
                </a:lnTo>
                <a:lnTo>
                  <a:pt x="3638236" y="0"/>
                </a:lnTo>
                <a:lnTo>
                  <a:pt x="3638236" y="3360821"/>
                </a:lnTo>
                <a:close/>
              </a:path>
            </a:pathLst>
          </a:custGeom>
          <a:blipFill>
            <a:blip r:embed="rId2"/>
            <a:stretch>
              <a:fillRect/>
            </a:stretch>
          </a:blipFill>
        </p:spPr>
        <p:txBody>
          <a:bodyPr/>
          <a:lstStyle/>
          <a:p>
            <a:endParaRPr lang="en-US"/>
          </a:p>
        </p:txBody>
      </p:sp>
      <p:grpSp>
        <p:nvGrpSpPr>
          <p:cNvPr id="3" name="Group 3"/>
          <p:cNvGrpSpPr/>
          <p:nvPr/>
        </p:nvGrpSpPr>
        <p:grpSpPr>
          <a:xfrm>
            <a:off x="-1408181" y="6635513"/>
            <a:ext cx="5729337" cy="5729337"/>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43922"/>
              </a:srgbClr>
            </a:solidFill>
          </p:spPr>
          <p:txBody>
            <a:bodyPr/>
            <a:lstStyle/>
            <a:p>
              <a:endParaRPr lang="en-US"/>
            </a:p>
          </p:txBody>
        </p:sp>
        <p:sp>
          <p:nvSpPr>
            <p:cNvPr id="5" name="TextBox 5"/>
            <p:cNvSpPr txBox="1"/>
            <p:nvPr/>
          </p:nvSpPr>
          <p:spPr>
            <a:xfrm>
              <a:off x="76200" y="-85725"/>
              <a:ext cx="660400" cy="822325"/>
            </a:xfrm>
            <a:prstGeom prst="rect">
              <a:avLst/>
            </a:prstGeom>
          </p:spPr>
          <p:txBody>
            <a:bodyPr lIns="50800" tIns="50800" rIns="50800" bIns="50800" rtlCol="0" anchor="ctr"/>
            <a:lstStyle/>
            <a:p>
              <a:pPr algn="ctr">
                <a:lnSpc>
                  <a:spcPts val="4781"/>
                </a:lnSpc>
              </a:pPr>
              <a:endParaRPr/>
            </a:p>
          </p:txBody>
        </p:sp>
      </p:grpSp>
      <p:grpSp>
        <p:nvGrpSpPr>
          <p:cNvPr id="6" name="Group 6"/>
          <p:cNvGrpSpPr/>
          <p:nvPr/>
        </p:nvGrpSpPr>
        <p:grpSpPr>
          <a:xfrm>
            <a:off x="15089598" y="-1645215"/>
            <a:ext cx="5729337" cy="5729337"/>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0000">
                <a:alpha val="43922"/>
              </a:srgbClr>
            </a:solidFill>
          </p:spPr>
          <p:txBody>
            <a:bodyPr/>
            <a:lstStyle/>
            <a:p>
              <a:endParaRPr lang="en-US"/>
            </a:p>
          </p:txBody>
        </p:sp>
        <p:sp>
          <p:nvSpPr>
            <p:cNvPr id="8" name="TextBox 8"/>
            <p:cNvSpPr txBox="1"/>
            <p:nvPr/>
          </p:nvSpPr>
          <p:spPr>
            <a:xfrm>
              <a:off x="76200" y="-85725"/>
              <a:ext cx="660400" cy="822325"/>
            </a:xfrm>
            <a:prstGeom prst="rect">
              <a:avLst/>
            </a:prstGeom>
          </p:spPr>
          <p:txBody>
            <a:bodyPr lIns="50800" tIns="50800" rIns="50800" bIns="50800" rtlCol="0" anchor="ctr"/>
            <a:lstStyle/>
            <a:p>
              <a:pPr algn="ctr">
                <a:lnSpc>
                  <a:spcPts val="4781"/>
                </a:lnSpc>
              </a:pPr>
              <a:endParaRPr/>
            </a:p>
          </p:txBody>
        </p:sp>
      </p:grpSp>
      <p:sp>
        <p:nvSpPr>
          <p:cNvPr id="9" name="Freeform 9"/>
          <p:cNvSpPr/>
          <p:nvPr/>
        </p:nvSpPr>
        <p:spPr>
          <a:xfrm>
            <a:off x="3993113" y="7938662"/>
            <a:ext cx="3839718" cy="4426188"/>
          </a:xfrm>
          <a:custGeom>
            <a:avLst/>
            <a:gdLst/>
            <a:ahLst/>
            <a:cxnLst/>
            <a:rect l="l" t="t" r="r" b="b"/>
            <a:pathLst>
              <a:path w="3839718" h="4426188">
                <a:moveTo>
                  <a:pt x="0" y="0"/>
                </a:moveTo>
                <a:lnTo>
                  <a:pt x="3839717" y="0"/>
                </a:lnTo>
                <a:lnTo>
                  <a:pt x="3839717" y="4426188"/>
                </a:lnTo>
                <a:lnTo>
                  <a:pt x="0" y="4426188"/>
                </a:lnTo>
                <a:lnTo>
                  <a:pt x="0" y="0"/>
                </a:lnTo>
                <a:close/>
              </a:path>
            </a:pathLst>
          </a:custGeom>
          <a:blipFill>
            <a:blip r:embed="rId3"/>
            <a:stretch>
              <a:fillRect/>
            </a:stretch>
          </a:blipFill>
        </p:spPr>
        <p:txBody>
          <a:bodyPr/>
          <a:lstStyle/>
          <a:p>
            <a:endParaRPr lang="en-US"/>
          </a:p>
        </p:txBody>
      </p:sp>
      <p:sp>
        <p:nvSpPr>
          <p:cNvPr id="10" name="Freeform 10"/>
          <p:cNvSpPr/>
          <p:nvPr/>
        </p:nvSpPr>
        <p:spPr>
          <a:xfrm rot="-9028008">
            <a:off x="13878817" y="-1990712"/>
            <a:ext cx="3839718" cy="4426188"/>
          </a:xfrm>
          <a:custGeom>
            <a:avLst/>
            <a:gdLst/>
            <a:ahLst/>
            <a:cxnLst/>
            <a:rect l="l" t="t" r="r" b="b"/>
            <a:pathLst>
              <a:path w="3839718" h="4426188">
                <a:moveTo>
                  <a:pt x="0" y="0"/>
                </a:moveTo>
                <a:lnTo>
                  <a:pt x="3839717" y="0"/>
                </a:lnTo>
                <a:lnTo>
                  <a:pt x="3839717" y="4426188"/>
                </a:lnTo>
                <a:lnTo>
                  <a:pt x="0" y="4426188"/>
                </a:lnTo>
                <a:lnTo>
                  <a:pt x="0" y="0"/>
                </a:lnTo>
                <a:close/>
              </a:path>
            </a:pathLst>
          </a:custGeom>
          <a:blipFill>
            <a:blip r:embed="rId3"/>
            <a:stretch>
              <a:fillRect/>
            </a:stretch>
          </a:blipFill>
        </p:spPr>
        <p:txBody>
          <a:bodyPr/>
          <a:lstStyle/>
          <a:p>
            <a:endParaRPr lang="en-US"/>
          </a:p>
        </p:txBody>
      </p:sp>
      <p:grpSp>
        <p:nvGrpSpPr>
          <p:cNvPr id="11" name="Group 11"/>
          <p:cNvGrpSpPr/>
          <p:nvPr/>
        </p:nvGrpSpPr>
        <p:grpSpPr>
          <a:xfrm>
            <a:off x="1028700" y="1028700"/>
            <a:ext cx="16230600" cy="8229600"/>
            <a:chOff x="0" y="0"/>
            <a:chExt cx="4274726" cy="2167467"/>
          </a:xfrm>
        </p:grpSpPr>
        <p:sp>
          <p:nvSpPr>
            <p:cNvPr id="12" name="Freeform 12"/>
            <p:cNvSpPr/>
            <p:nvPr/>
          </p:nvSpPr>
          <p:spPr>
            <a:xfrm>
              <a:off x="0" y="0"/>
              <a:ext cx="4274726" cy="2167467"/>
            </a:xfrm>
            <a:custGeom>
              <a:avLst/>
              <a:gdLst/>
              <a:ahLst/>
              <a:cxnLst/>
              <a:rect l="l" t="t" r="r" b="b"/>
              <a:pathLst>
                <a:path w="4274726" h="2167467">
                  <a:moveTo>
                    <a:pt x="0" y="0"/>
                  </a:moveTo>
                  <a:lnTo>
                    <a:pt x="4274726" y="0"/>
                  </a:lnTo>
                  <a:lnTo>
                    <a:pt x="4274726" y="2167467"/>
                  </a:lnTo>
                  <a:lnTo>
                    <a:pt x="0" y="2167467"/>
                  </a:lnTo>
                  <a:close/>
                </a:path>
              </a:pathLst>
            </a:custGeom>
            <a:solidFill>
              <a:srgbClr val="FEFEFE"/>
            </a:solidFill>
            <a:ln w="38100" cap="sq">
              <a:solidFill>
                <a:srgbClr val="50745F"/>
              </a:solidFill>
              <a:prstDash val="solid"/>
              <a:miter/>
            </a:ln>
          </p:spPr>
          <p:txBody>
            <a:bodyPr/>
            <a:lstStyle/>
            <a:p>
              <a:endParaRPr lang="en-US"/>
            </a:p>
          </p:txBody>
        </p:sp>
        <p:sp>
          <p:nvSpPr>
            <p:cNvPr id="13" name="TextBox 13"/>
            <p:cNvSpPr txBox="1"/>
            <p:nvPr/>
          </p:nvSpPr>
          <p:spPr>
            <a:xfrm>
              <a:off x="0" y="-161925"/>
              <a:ext cx="4274726" cy="2329392"/>
            </a:xfrm>
            <a:prstGeom prst="rect">
              <a:avLst/>
            </a:prstGeom>
          </p:spPr>
          <p:txBody>
            <a:bodyPr lIns="50800" tIns="50800" rIns="50800" bIns="50800" rtlCol="0" anchor="ctr"/>
            <a:lstStyle/>
            <a:p>
              <a:pPr algn="ctr">
                <a:lnSpc>
                  <a:spcPts val="4781"/>
                </a:lnSpc>
              </a:pPr>
              <a:endParaRPr/>
            </a:p>
          </p:txBody>
        </p:sp>
      </p:grpSp>
      <p:sp>
        <p:nvSpPr>
          <p:cNvPr id="14" name="Freeform 14"/>
          <p:cNvSpPr/>
          <p:nvPr/>
        </p:nvSpPr>
        <p:spPr>
          <a:xfrm rot="-10045616">
            <a:off x="10363744" y="-1382848"/>
            <a:ext cx="2897924" cy="4424312"/>
          </a:xfrm>
          <a:custGeom>
            <a:avLst/>
            <a:gdLst/>
            <a:ahLst/>
            <a:cxnLst/>
            <a:rect l="l" t="t" r="r" b="b"/>
            <a:pathLst>
              <a:path w="2897924" h="4424312">
                <a:moveTo>
                  <a:pt x="0" y="0"/>
                </a:moveTo>
                <a:lnTo>
                  <a:pt x="2897924" y="0"/>
                </a:lnTo>
                <a:lnTo>
                  <a:pt x="2897924" y="4424312"/>
                </a:lnTo>
                <a:lnTo>
                  <a:pt x="0" y="4424312"/>
                </a:lnTo>
                <a:lnTo>
                  <a:pt x="0" y="0"/>
                </a:lnTo>
                <a:close/>
              </a:path>
            </a:pathLst>
          </a:custGeom>
          <a:blipFill>
            <a:blip r:embed="rId4"/>
            <a:stretch>
              <a:fillRect/>
            </a:stretch>
          </a:blipFill>
        </p:spPr>
        <p:txBody>
          <a:bodyPr/>
          <a:lstStyle/>
          <a:p>
            <a:endParaRPr lang="en-US"/>
          </a:p>
        </p:txBody>
      </p:sp>
      <p:sp>
        <p:nvSpPr>
          <p:cNvPr id="15" name="Freeform 15"/>
          <p:cNvSpPr/>
          <p:nvPr/>
        </p:nvSpPr>
        <p:spPr>
          <a:xfrm>
            <a:off x="15813177" y="8377505"/>
            <a:ext cx="3638236" cy="3360821"/>
          </a:xfrm>
          <a:custGeom>
            <a:avLst/>
            <a:gdLst/>
            <a:ahLst/>
            <a:cxnLst/>
            <a:rect l="l" t="t" r="r" b="b"/>
            <a:pathLst>
              <a:path w="3638236" h="3360821">
                <a:moveTo>
                  <a:pt x="0" y="0"/>
                </a:moveTo>
                <a:lnTo>
                  <a:pt x="3638236" y="0"/>
                </a:lnTo>
                <a:lnTo>
                  <a:pt x="3638236" y="3360821"/>
                </a:lnTo>
                <a:lnTo>
                  <a:pt x="0" y="3360821"/>
                </a:lnTo>
                <a:lnTo>
                  <a:pt x="0" y="0"/>
                </a:lnTo>
                <a:close/>
              </a:path>
            </a:pathLst>
          </a:custGeom>
          <a:blipFill>
            <a:blip r:embed="rId2"/>
            <a:stretch>
              <a:fillRect/>
            </a:stretch>
          </a:blipFill>
        </p:spPr>
        <p:txBody>
          <a:bodyPr/>
          <a:lstStyle/>
          <a:p>
            <a:endParaRPr lang="en-US"/>
          </a:p>
        </p:txBody>
      </p:sp>
      <p:sp>
        <p:nvSpPr>
          <p:cNvPr id="16" name="Freeform 16"/>
          <p:cNvSpPr/>
          <p:nvPr/>
        </p:nvSpPr>
        <p:spPr>
          <a:xfrm>
            <a:off x="2461605" y="8541216"/>
            <a:ext cx="2109807" cy="3221079"/>
          </a:xfrm>
          <a:custGeom>
            <a:avLst/>
            <a:gdLst/>
            <a:ahLst/>
            <a:cxnLst/>
            <a:rect l="l" t="t" r="r" b="b"/>
            <a:pathLst>
              <a:path w="2109807" h="3221079">
                <a:moveTo>
                  <a:pt x="0" y="0"/>
                </a:moveTo>
                <a:lnTo>
                  <a:pt x="2109807" y="0"/>
                </a:lnTo>
                <a:lnTo>
                  <a:pt x="2109807" y="3221080"/>
                </a:lnTo>
                <a:lnTo>
                  <a:pt x="0" y="3221080"/>
                </a:lnTo>
                <a:lnTo>
                  <a:pt x="0" y="0"/>
                </a:lnTo>
                <a:close/>
              </a:path>
            </a:pathLst>
          </a:custGeom>
          <a:blipFill>
            <a:blip r:embed="rId4"/>
            <a:stretch>
              <a:fillRect/>
            </a:stretch>
          </a:blipFill>
        </p:spPr>
        <p:txBody>
          <a:bodyPr/>
          <a:lstStyle/>
          <a:p>
            <a:endParaRPr lang="en-US"/>
          </a:p>
        </p:txBody>
      </p:sp>
      <p:sp>
        <p:nvSpPr>
          <p:cNvPr id="17" name="Freeform 17"/>
          <p:cNvSpPr/>
          <p:nvPr/>
        </p:nvSpPr>
        <p:spPr>
          <a:xfrm>
            <a:off x="1704873" y="3626339"/>
            <a:ext cx="6127957" cy="2880140"/>
          </a:xfrm>
          <a:custGeom>
            <a:avLst/>
            <a:gdLst/>
            <a:ahLst/>
            <a:cxnLst/>
            <a:rect l="l" t="t" r="r" b="b"/>
            <a:pathLst>
              <a:path w="6127957" h="2880140">
                <a:moveTo>
                  <a:pt x="0" y="0"/>
                </a:moveTo>
                <a:lnTo>
                  <a:pt x="6127957" y="0"/>
                </a:lnTo>
                <a:lnTo>
                  <a:pt x="6127957" y="2880140"/>
                </a:lnTo>
                <a:lnTo>
                  <a:pt x="0" y="2880140"/>
                </a:lnTo>
                <a:lnTo>
                  <a:pt x="0" y="0"/>
                </a:lnTo>
                <a:close/>
              </a:path>
            </a:pathLst>
          </a:custGeom>
          <a:blipFill>
            <a:blip r:embed="rId5"/>
            <a:stretch>
              <a:fillRect/>
            </a:stretch>
          </a:blipFill>
        </p:spPr>
        <p:txBody>
          <a:bodyPr/>
          <a:lstStyle/>
          <a:p>
            <a:endParaRPr lang="en-US"/>
          </a:p>
        </p:txBody>
      </p:sp>
      <p:sp>
        <p:nvSpPr>
          <p:cNvPr id="18" name="TextBox 18"/>
          <p:cNvSpPr txBox="1"/>
          <p:nvPr/>
        </p:nvSpPr>
        <p:spPr>
          <a:xfrm>
            <a:off x="9718372" y="3359840"/>
            <a:ext cx="5371225" cy="1381887"/>
          </a:xfrm>
          <a:prstGeom prst="rect">
            <a:avLst/>
          </a:prstGeom>
        </p:spPr>
        <p:txBody>
          <a:bodyPr lIns="0" tIns="0" rIns="0" bIns="0" rtlCol="0" anchor="t">
            <a:spAutoFit/>
          </a:bodyPr>
          <a:lstStyle/>
          <a:p>
            <a:pPr algn="ctr">
              <a:lnSpc>
                <a:spcPts val="5333"/>
              </a:lnSpc>
            </a:pPr>
            <a:r>
              <a:rPr lang="en-US" sz="4199" b="1">
                <a:solidFill>
                  <a:srgbClr val="3B4C42"/>
                </a:solidFill>
                <a:latin typeface="Poppins Bold"/>
                <a:ea typeface="Poppins Bold"/>
                <a:cs typeface="Poppins Bold"/>
                <a:sym typeface="Poppins Bold"/>
              </a:rPr>
              <a:t>UPCOMING RCR WORKSHOPS</a:t>
            </a:r>
          </a:p>
        </p:txBody>
      </p:sp>
      <p:sp>
        <p:nvSpPr>
          <p:cNvPr id="19" name="TextBox 19"/>
          <p:cNvSpPr txBox="1"/>
          <p:nvPr/>
        </p:nvSpPr>
        <p:spPr>
          <a:xfrm>
            <a:off x="8760213" y="5262136"/>
            <a:ext cx="8285862" cy="1752601"/>
          </a:xfrm>
          <a:prstGeom prst="rect">
            <a:avLst/>
          </a:prstGeom>
        </p:spPr>
        <p:txBody>
          <a:bodyPr lIns="0" tIns="0" rIns="0" bIns="0" rtlCol="0" anchor="t">
            <a:spAutoFit/>
          </a:bodyPr>
          <a:lstStyle/>
          <a:p>
            <a:pPr algn="l">
              <a:lnSpc>
                <a:spcPts val="7349"/>
              </a:lnSpc>
            </a:pPr>
            <a:r>
              <a:rPr lang="en-US" sz="2999">
                <a:solidFill>
                  <a:srgbClr val="3B4C42"/>
                </a:solidFill>
                <a:latin typeface="Poppins"/>
                <a:ea typeface="Poppins"/>
                <a:cs typeface="Poppins"/>
                <a:sym typeface="Poppins"/>
              </a:rPr>
              <a:t>October 15th -  Export Control</a:t>
            </a:r>
          </a:p>
          <a:p>
            <a:pPr algn="l">
              <a:lnSpc>
                <a:spcPts val="7349"/>
              </a:lnSpc>
            </a:pPr>
            <a:r>
              <a:rPr lang="en-US" sz="2999">
                <a:solidFill>
                  <a:srgbClr val="3B4C42"/>
                </a:solidFill>
                <a:latin typeface="Poppins"/>
                <a:ea typeface="Poppins"/>
                <a:cs typeface="Poppins"/>
                <a:sym typeface="Poppins"/>
              </a:rPr>
              <a:t>Novemberᵗʰ – Animal Research &amp; Biosafety</a:t>
            </a:r>
          </a:p>
        </p:txBody>
      </p:sp>
      <p:grpSp>
        <p:nvGrpSpPr>
          <p:cNvPr id="20" name="Group 20"/>
          <p:cNvGrpSpPr/>
          <p:nvPr/>
        </p:nvGrpSpPr>
        <p:grpSpPr>
          <a:xfrm>
            <a:off x="14836146" y="1028700"/>
            <a:ext cx="2423154" cy="2423154"/>
            <a:chOff x="0" y="0"/>
            <a:chExt cx="3230872" cy="3230872"/>
          </a:xfrm>
        </p:grpSpPr>
        <p:sp>
          <p:nvSpPr>
            <p:cNvPr id="21" name="Freeform 21"/>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6"/>
              <a:stretch>
                <a:fillRect/>
              </a:stretch>
            </a:blipFill>
          </p:spPr>
          <p:txBody>
            <a:bodyPr/>
            <a:lstStyle/>
            <a:p>
              <a:endParaRPr lang="en-US"/>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rgbClr val="009E4B">
                <a:alpha val="100000"/>
              </a:srgbClr>
            </a:gs>
            <a:gs pos="100000">
              <a:srgbClr val="005B2C">
                <a:alpha val="100000"/>
              </a:srgbClr>
            </a:gs>
          </a:gsLst>
          <a:path path="circle">
            <a:fillToRect l="50000" t="50000" r="50000" b="50000"/>
          </a:path>
        </a:gradFill>
        <a:effectLst/>
      </p:bgPr>
    </p:bg>
    <p:spTree>
      <p:nvGrpSpPr>
        <p:cNvPr id="1" name=""/>
        <p:cNvGrpSpPr/>
        <p:nvPr/>
      </p:nvGrpSpPr>
      <p:grpSpPr>
        <a:xfrm>
          <a:off x="0" y="0"/>
          <a:ext cx="0" cy="0"/>
          <a:chOff x="0" y="0"/>
          <a:chExt cx="0" cy="0"/>
        </a:xfrm>
      </p:grpSpPr>
      <p:sp>
        <p:nvSpPr>
          <p:cNvPr id="2" name="Freeform 2"/>
          <p:cNvSpPr/>
          <p:nvPr/>
        </p:nvSpPr>
        <p:spPr>
          <a:xfrm>
            <a:off x="8727905" y="2150394"/>
            <a:ext cx="4568268" cy="4114800"/>
          </a:xfrm>
          <a:custGeom>
            <a:avLst/>
            <a:gdLst/>
            <a:ahLst/>
            <a:cxnLst/>
            <a:rect l="l" t="t" r="r" b="b"/>
            <a:pathLst>
              <a:path w="4568268" h="4114800">
                <a:moveTo>
                  <a:pt x="0" y="0"/>
                </a:moveTo>
                <a:lnTo>
                  <a:pt x="4568267" y="0"/>
                </a:lnTo>
                <a:lnTo>
                  <a:pt x="456826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3" name="Freeform 3"/>
          <p:cNvSpPr/>
          <p:nvPr/>
        </p:nvSpPr>
        <p:spPr>
          <a:xfrm rot="2015869">
            <a:off x="8425642" y="9023994"/>
            <a:ext cx="3001346" cy="2703418"/>
          </a:xfrm>
          <a:custGeom>
            <a:avLst/>
            <a:gdLst/>
            <a:ahLst/>
            <a:cxnLst/>
            <a:rect l="l" t="t" r="r" b="b"/>
            <a:pathLst>
              <a:path w="3001346" h="2703418">
                <a:moveTo>
                  <a:pt x="0" y="0"/>
                </a:moveTo>
                <a:lnTo>
                  <a:pt x="3001346" y="0"/>
                </a:lnTo>
                <a:lnTo>
                  <a:pt x="3001346" y="2703418"/>
                </a:lnTo>
                <a:lnTo>
                  <a:pt x="0" y="2703418"/>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4" name="Group 4"/>
          <p:cNvGrpSpPr/>
          <p:nvPr/>
        </p:nvGrpSpPr>
        <p:grpSpPr>
          <a:xfrm>
            <a:off x="9747283" y="0"/>
            <a:ext cx="8698393" cy="10400373"/>
            <a:chOff x="0" y="0"/>
            <a:chExt cx="8603361" cy="10286746"/>
          </a:xfrm>
        </p:grpSpPr>
        <p:sp>
          <p:nvSpPr>
            <p:cNvPr id="5" name="Freeform 5"/>
            <p:cNvSpPr/>
            <p:nvPr/>
          </p:nvSpPr>
          <p:spPr>
            <a:xfrm>
              <a:off x="-2794" y="-127"/>
              <a:ext cx="8606155" cy="10286873"/>
            </a:xfrm>
            <a:custGeom>
              <a:avLst/>
              <a:gdLst/>
              <a:ahLst/>
              <a:cxnLst/>
              <a:rect l="l" t="t" r="r" b="b"/>
              <a:pathLst>
                <a:path w="8606155" h="10286873">
                  <a:moveTo>
                    <a:pt x="8606155" y="10251440"/>
                  </a:moveTo>
                  <a:cubicBezTo>
                    <a:pt x="8606155" y="10284587"/>
                    <a:pt x="8595487" y="10286873"/>
                    <a:pt x="8567674" y="10286873"/>
                  </a:cubicBezTo>
                  <a:cubicBezTo>
                    <a:pt x="5713095" y="10286238"/>
                    <a:pt x="2858643" y="10286238"/>
                    <a:pt x="4064" y="10286238"/>
                  </a:cubicBezTo>
                  <a:cubicBezTo>
                    <a:pt x="0" y="10272395"/>
                    <a:pt x="6350" y="10259822"/>
                    <a:pt x="9271" y="10246995"/>
                  </a:cubicBezTo>
                  <a:cubicBezTo>
                    <a:pt x="134747" y="9685401"/>
                    <a:pt x="260350" y="9123934"/>
                    <a:pt x="386207" y="8562467"/>
                  </a:cubicBezTo>
                  <a:cubicBezTo>
                    <a:pt x="565658" y="7761986"/>
                    <a:pt x="745490" y="6961632"/>
                    <a:pt x="924814" y="6161151"/>
                  </a:cubicBezTo>
                  <a:cubicBezTo>
                    <a:pt x="1146302" y="5172583"/>
                    <a:pt x="1367282" y="4184015"/>
                    <a:pt x="1588643" y="3195574"/>
                  </a:cubicBezTo>
                  <a:cubicBezTo>
                    <a:pt x="1813560" y="2191385"/>
                    <a:pt x="2038604" y="1187323"/>
                    <a:pt x="2264156" y="183261"/>
                  </a:cubicBezTo>
                  <a:cubicBezTo>
                    <a:pt x="2277872" y="122174"/>
                    <a:pt x="2286635" y="59690"/>
                    <a:pt x="2308860" y="635"/>
                  </a:cubicBezTo>
                  <a:cubicBezTo>
                    <a:pt x="4395216" y="635"/>
                    <a:pt x="6481572" y="635"/>
                    <a:pt x="8567928" y="0"/>
                  </a:cubicBezTo>
                  <a:cubicBezTo>
                    <a:pt x="8596249" y="0"/>
                    <a:pt x="8605901" y="3429"/>
                    <a:pt x="8605901" y="35814"/>
                  </a:cubicBezTo>
                  <a:cubicBezTo>
                    <a:pt x="8605139" y="3441065"/>
                    <a:pt x="8605139" y="6846316"/>
                    <a:pt x="8606155" y="10251440"/>
                  </a:cubicBezTo>
                  <a:close/>
                </a:path>
              </a:pathLst>
            </a:custGeom>
            <a:blipFill>
              <a:blip r:embed="rId4"/>
              <a:stretch>
                <a:fillRect l="-155556" t="-85441" r="-124547"/>
              </a:stretch>
            </a:blipFill>
          </p:spPr>
          <p:txBody>
            <a:bodyPr/>
            <a:lstStyle/>
            <a:p>
              <a:endParaRPr lang="en-US"/>
            </a:p>
          </p:txBody>
        </p:sp>
      </p:grpSp>
      <p:sp>
        <p:nvSpPr>
          <p:cNvPr id="6" name="Freeform 6"/>
          <p:cNvSpPr/>
          <p:nvPr/>
        </p:nvSpPr>
        <p:spPr>
          <a:xfrm>
            <a:off x="1988686" y="3568969"/>
            <a:ext cx="2786876" cy="2510238"/>
          </a:xfrm>
          <a:custGeom>
            <a:avLst/>
            <a:gdLst/>
            <a:ahLst/>
            <a:cxnLst/>
            <a:rect l="l" t="t" r="r" b="b"/>
            <a:pathLst>
              <a:path w="2786876" h="2510238">
                <a:moveTo>
                  <a:pt x="0" y="0"/>
                </a:moveTo>
                <a:lnTo>
                  <a:pt x="2786876" y="0"/>
                </a:lnTo>
                <a:lnTo>
                  <a:pt x="2786876" y="2510237"/>
                </a:lnTo>
                <a:lnTo>
                  <a:pt x="0" y="2510237"/>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grpSp>
        <p:nvGrpSpPr>
          <p:cNvPr id="7" name="Group 7"/>
          <p:cNvGrpSpPr/>
          <p:nvPr/>
        </p:nvGrpSpPr>
        <p:grpSpPr>
          <a:xfrm>
            <a:off x="3197366" y="4096194"/>
            <a:ext cx="11893268" cy="2094611"/>
            <a:chOff x="0" y="0"/>
            <a:chExt cx="3132383" cy="551667"/>
          </a:xfrm>
        </p:grpSpPr>
        <p:sp>
          <p:nvSpPr>
            <p:cNvPr id="8" name="Freeform 8"/>
            <p:cNvSpPr/>
            <p:nvPr/>
          </p:nvSpPr>
          <p:spPr>
            <a:xfrm>
              <a:off x="0" y="0"/>
              <a:ext cx="3132383" cy="551667"/>
            </a:xfrm>
            <a:custGeom>
              <a:avLst/>
              <a:gdLst/>
              <a:ahLst/>
              <a:cxnLst/>
              <a:rect l="l" t="t" r="r" b="b"/>
              <a:pathLst>
                <a:path w="3132383" h="551667">
                  <a:moveTo>
                    <a:pt x="0" y="0"/>
                  </a:moveTo>
                  <a:lnTo>
                    <a:pt x="3132383" y="0"/>
                  </a:lnTo>
                  <a:lnTo>
                    <a:pt x="3132383" y="551667"/>
                  </a:lnTo>
                  <a:lnTo>
                    <a:pt x="0" y="551667"/>
                  </a:lnTo>
                  <a:close/>
                </a:path>
              </a:pathLst>
            </a:custGeom>
            <a:solidFill>
              <a:srgbClr val="FFFFFF"/>
            </a:solidFill>
          </p:spPr>
          <p:txBody>
            <a:bodyPr/>
            <a:lstStyle/>
            <a:p>
              <a:endParaRPr lang="en-US"/>
            </a:p>
          </p:txBody>
        </p:sp>
        <p:sp>
          <p:nvSpPr>
            <p:cNvPr id="9" name="TextBox 9"/>
            <p:cNvSpPr txBox="1"/>
            <p:nvPr/>
          </p:nvSpPr>
          <p:spPr>
            <a:xfrm>
              <a:off x="0" y="-19050"/>
              <a:ext cx="3132383" cy="570717"/>
            </a:xfrm>
            <a:prstGeom prst="rect">
              <a:avLst/>
            </a:prstGeom>
          </p:spPr>
          <p:txBody>
            <a:bodyPr lIns="50800" tIns="50800" rIns="50800" bIns="50800" rtlCol="0" anchor="ctr"/>
            <a:lstStyle/>
            <a:p>
              <a:pPr algn="ctr">
                <a:lnSpc>
                  <a:spcPts val="2859"/>
                </a:lnSpc>
              </a:pPr>
              <a:endParaRPr/>
            </a:p>
          </p:txBody>
        </p:sp>
      </p:grpSp>
      <p:grpSp>
        <p:nvGrpSpPr>
          <p:cNvPr id="10" name="Group 10"/>
          <p:cNvGrpSpPr/>
          <p:nvPr/>
        </p:nvGrpSpPr>
        <p:grpSpPr>
          <a:xfrm>
            <a:off x="0" y="0"/>
            <a:ext cx="2423154" cy="2423154"/>
            <a:chOff x="0" y="0"/>
            <a:chExt cx="3230872" cy="3230872"/>
          </a:xfrm>
        </p:grpSpPr>
        <p:sp>
          <p:nvSpPr>
            <p:cNvPr id="11" name="Freeform 11"/>
            <p:cNvSpPr/>
            <p:nvPr/>
          </p:nvSpPr>
          <p:spPr>
            <a:xfrm>
              <a:off x="0" y="0"/>
              <a:ext cx="3230880" cy="3230880"/>
            </a:xfrm>
            <a:custGeom>
              <a:avLst/>
              <a:gdLst/>
              <a:ahLst/>
              <a:cxnLst/>
              <a:rect l="l" t="t" r="r" b="b"/>
              <a:pathLst>
                <a:path w="3230880" h="3230880">
                  <a:moveTo>
                    <a:pt x="0" y="0"/>
                  </a:moveTo>
                  <a:lnTo>
                    <a:pt x="3230880" y="0"/>
                  </a:lnTo>
                  <a:lnTo>
                    <a:pt x="3230880" y="3230880"/>
                  </a:lnTo>
                  <a:lnTo>
                    <a:pt x="0" y="3230880"/>
                  </a:lnTo>
                  <a:lnTo>
                    <a:pt x="0" y="0"/>
                  </a:lnTo>
                  <a:close/>
                </a:path>
              </a:pathLst>
            </a:custGeom>
            <a:blipFill>
              <a:blip r:embed="rId5"/>
              <a:stretch>
                <a:fillRect/>
              </a:stretch>
            </a:blipFill>
          </p:spPr>
          <p:txBody>
            <a:bodyPr/>
            <a:lstStyle/>
            <a:p>
              <a:endParaRPr lang="en-US"/>
            </a:p>
          </p:txBody>
        </p:sp>
      </p:grpSp>
      <p:sp>
        <p:nvSpPr>
          <p:cNvPr id="12" name="AutoShape 12"/>
          <p:cNvSpPr/>
          <p:nvPr/>
        </p:nvSpPr>
        <p:spPr>
          <a:xfrm>
            <a:off x="2991240" y="8438445"/>
            <a:ext cx="5456007" cy="0"/>
          </a:xfrm>
          <a:prstGeom prst="line">
            <a:avLst/>
          </a:prstGeom>
          <a:ln w="66675" cap="flat">
            <a:solidFill>
              <a:srgbClr val="000000"/>
            </a:solidFill>
            <a:prstDash val="solid"/>
            <a:headEnd type="none" w="sm" len="sm"/>
            <a:tailEnd type="none" w="sm" len="sm"/>
          </a:ln>
        </p:spPr>
        <p:txBody>
          <a:bodyPr/>
          <a:lstStyle/>
          <a:p>
            <a:endParaRPr lang="en-US"/>
          </a:p>
        </p:txBody>
      </p:sp>
      <p:sp>
        <p:nvSpPr>
          <p:cNvPr id="13" name="TextBox 13"/>
          <p:cNvSpPr txBox="1"/>
          <p:nvPr/>
        </p:nvSpPr>
        <p:spPr>
          <a:xfrm>
            <a:off x="3382124" y="3979194"/>
            <a:ext cx="11523752" cy="2100013"/>
          </a:xfrm>
          <a:prstGeom prst="rect">
            <a:avLst/>
          </a:prstGeom>
        </p:spPr>
        <p:txBody>
          <a:bodyPr lIns="0" tIns="0" rIns="0" bIns="0" rtlCol="0" anchor="t">
            <a:spAutoFit/>
          </a:bodyPr>
          <a:lstStyle/>
          <a:p>
            <a:pPr algn="ctr">
              <a:lnSpc>
                <a:spcPts val="16975"/>
              </a:lnSpc>
            </a:pPr>
            <a:r>
              <a:rPr lang="en-US" sz="12300" spc="172">
                <a:solidFill>
                  <a:srgbClr val="040506"/>
                </a:solidFill>
                <a:latin typeface="Archivo Black"/>
                <a:ea typeface="Archivo Black"/>
                <a:cs typeface="Archivo Black"/>
                <a:sym typeface="Archivo Black"/>
              </a:rPr>
              <a:t>QUESTIONS?</a:t>
            </a:r>
          </a:p>
        </p:txBody>
      </p:sp>
      <p:sp>
        <p:nvSpPr>
          <p:cNvPr id="14" name="TextBox 14"/>
          <p:cNvSpPr txBox="1"/>
          <p:nvPr/>
        </p:nvSpPr>
        <p:spPr>
          <a:xfrm>
            <a:off x="3197366" y="6375019"/>
            <a:ext cx="6728949" cy="1815776"/>
          </a:xfrm>
          <a:prstGeom prst="rect">
            <a:avLst/>
          </a:prstGeom>
        </p:spPr>
        <p:txBody>
          <a:bodyPr lIns="0" tIns="0" rIns="0" bIns="0" rtlCol="0" anchor="t">
            <a:spAutoFit/>
          </a:bodyPr>
          <a:lstStyle/>
          <a:p>
            <a:pPr algn="l">
              <a:lnSpc>
                <a:spcPts val="3661"/>
              </a:lnSpc>
            </a:pPr>
            <a:r>
              <a:rPr lang="en-US" sz="2653" b="1" spc="140">
                <a:solidFill>
                  <a:srgbClr val="231F20"/>
                </a:solidFill>
                <a:latin typeface="Montserrat Bold"/>
                <a:ea typeface="Montserrat Bold"/>
                <a:cs typeface="Montserrat Bold"/>
                <a:sym typeface="Montserrat Bold"/>
              </a:rPr>
              <a:t>THANK YOU!</a:t>
            </a:r>
          </a:p>
          <a:p>
            <a:pPr algn="l">
              <a:lnSpc>
                <a:spcPts val="3661"/>
              </a:lnSpc>
            </a:pPr>
            <a:endParaRPr lang="en-US" sz="2653" b="1" spc="140">
              <a:solidFill>
                <a:srgbClr val="231F20"/>
              </a:solidFill>
              <a:latin typeface="Montserrat Bold"/>
              <a:ea typeface="Montserrat Bold"/>
              <a:cs typeface="Montserrat Bold"/>
              <a:sym typeface="Montserrat Bold"/>
            </a:endParaRPr>
          </a:p>
          <a:p>
            <a:pPr algn="l">
              <a:lnSpc>
                <a:spcPts val="3661"/>
              </a:lnSpc>
            </a:pPr>
            <a:r>
              <a:rPr lang="en-US" sz="2653" b="1" spc="140">
                <a:solidFill>
                  <a:srgbClr val="231F20"/>
                </a:solidFill>
                <a:latin typeface="Montserrat Bold"/>
                <a:ea typeface="Montserrat Bold"/>
                <a:cs typeface="Montserrat Bold"/>
                <a:sym typeface="Montserrat Bold"/>
              </a:rPr>
              <a:t>PhonE: 940-565-4643</a:t>
            </a:r>
          </a:p>
          <a:p>
            <a:pPr algn="l">
              <a:lnSpc>
                <a:spcPts val="3661"/>
              </a:lnSpc>
            </a:pPr>
            <a:r>
              <a:rPr lang="en-US" sz="2653" b="1" spc="140">
                <a:solidFill>
                  <a:srgbClr val="231F20"/>
                </a:solidFill>
                <a:latin typeface="Montserrat Bold"/>
                <a:ea typeface="Montserrat Bold"/>
                <a:cs typeface="Montserrat Bold"/>
                <a:sym typeface="Montserrat Bold"/>
              </a:rPr>
              <a:t>EMAIL: UNTCOI@UNT.EDU</a:t>
            </a:r>
          </a:p>
        </p:txBody>
      </p:sp>
      <p:sp>
        <p:nvSpPr>
          <p:cNvPr id="15" name="Freeform 15"/>
          <p:cNvSpPr/>
          <p:nvPr/>
        </p:nvSpPr>
        <p:spPr>
          <a:xfrm>
            <a:off x="-1577028" y="8252780"/>
            <a:ext cx="4774394" cy="4300465"/>
          </a:xfrm>
          <a:custGeom>
            <a:avLst/>
            <a:gdLst/>
            <a:ahLst/>
            <a:cxnLst/>
            <a:rect l="l" t="t" r="r" b="b"/>
            <a:pathLst>
              <a:path w="4774394" h="4300465">
                <a:moveTo>
                  <a:pt x="0" y="0"/>
                </a:moveTo>
                <a:lnTo>
                  <a:pt x="4774394" y="0"/>
                </a:lnTo>
                <a:lnTo>
                  <a:pt x="4774394" y="4300465"/>
                </a:lnTo>
                <a:lnTo>
                  <a:pt x="0" y="430046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Freeform 16"/>
          <p:cNvSpPr/>
          <p:nvPr/>
        </p:nvSpPr>
        <p:spPr>
          <a:xfrm>
            <a:off x="4277707" y="-3205031"/>
            <a:ext cx="4568268" cy="4114800"/>
          </a:xfrm>
          <a:custGeom>
            <a:avLst/>
            <a:gdLst/>
            <a:ahLst/>
            <a:cxnLst/>
            <a:rect l="l" t="t" r="r" b="b"/>
            <a:pathLst>
              <a:path w="4568268" h="4114800">
                <a:moveTo>
                  <a:pt x="0" y="0"/>
                </a:moveTo>
                <a:lnTo>
                  <a:pt x="4568267" y="0"/>
                </a:lnTo>
                <a:lnTo>
                  <a:pt x="4568267"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080A1C5619D774FB0A6CAAC42FAEC68" ma:contentTypeVersion="19" ma:contentTypeDescription="Create a new document." ma:contentTypeScope="" ma:versionID="4e766ca9d23eaf75c9abe3331194200e">
  <xsd:schema xmlns:xsd="http://www.w3.org/2001/XMLSchema" xmlns:xs="http://www.w3.org/2001/XMLSchema" xmlns:p="http://schemas.microsoft.com/office/2006/metadata/properties" xmlns:ns1="http://schemas.microsoft.com/sharepoint/v3" xmlns:ns2="998d7131-16a9-4ada-8185-97495aeeb649" xmlns:ns3="14996934-da95-4fdd-8e71-d3b67b28427a" targetNamespace="http://schemas.microsoft.com/office/2006/metadata/properties" ma:root="true" ma:fieldsID="24cebe91ba64a13888be06c7b1803eb8" ns1:_="" ns2:_="" ns3:_="">
    <xsd:import namespace="http://schemas.microsoft.com/sharepoint/v3"/>
    <xsd:import namespace="998d7131-16a9-4ada-8185-97495aeeb649"/>
    <xsd:import namespace="14996934-da95-4fdd-8e71-d3b67b28427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8d7131-16a9-4ada-8185-97495aeeb6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fe284ab-3129-4a4f-a33b-1446679d6377"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996934-da95-4fdd-8e71-d3b67b28427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5853fa8d-8a3f-4871-8be4-16392ca3eaf1}" ma:internalName="TaxCatchAll" ma:showField="CatchAllData" ma:web="14996934-da95-4fdd-8e71-d3b67b28427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14996934-da95-4fdd-8e71-d3b67b28427a" xsi:nil="true"/>
    <_ip_UnifiedCompliancePolicyProperties xmlns="http://schemas.microsoft.com/sharepoint/v3" xsi:nil="true"/>
    <lcf76f155ced4ddcb4097134ff3c332f xmlns="998d7131-16a9-4ada-8185-97495aeeb64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B1602963-6B98-45E8-A1D8-643CFF9569E1}"/>
</file>

<file path=customXml/itemProps2.xml><?xml version="1.0" encoding="utf-8"?>
<ds:datastoreItem xmlns:ds="http://schemas.openxmlformats.org/officeDocument/2006/customXml" ds:itemID="{40FCE500-18A1-4413-87ED-09F443D612D8}"/>
</file>

<file path=customXml/itemProps3.xml><?xml version="1.0" encoding="utf-8"?>
<ds:datastoreItem xmlns:ds="http://schemas.openxmlformats.org/officeDocument/2006/customXml" ds:itemID="{7E233216-89BD-471E-A49A-F0BBBE076AA8}"/>
</file>

<file path=docMetadata/LabelInfo.xml><?xml version="1.0" encoding="utf-8"?>
<clbl:labelList xmlns:clbl="http://schemas.microsoft.com/office/2020/mipLabelMetadata">
  <clbl:label id="{37f4b8a2-ad4f-41b5-9a91-284d2cc38f56}" enabled="1" method="Standard" siteId="{70de1992-07c6-480f-a318-a1afcba03983}" removed="0"/>
</clbl:labelList>
</file>

<file path=docProps/app.xml><?xml version="1.0" encoding="utf-8"?>
<Properties xmlns="http://schemas.openxmlformats.org/officeDocument/2006/extended-properties" xmlns:vt="http://schemas.openxmlformats.org/officeDocument/2006/docPropsVTypes">
  <TotalTime>1</TotalTime>
  <Words>1672</Words>
  <Application>Microsoft Office PowerPoint</Application>
  <PresentationFormat>Custom</PresentationFormat>
  <Paragraphs>280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Conflict of Interest &amp; International Affiliations February 4, 2025</dc:title>
  <cp:lastModifiedBy>Fernandez, Rodney</cp:lastModifiedBy>
  <cp:revision>2</cp:revision>
  <dcterms:created xsi:type="dcterms:W3CDTF">2006-08-16T00:00:00Z</dcterms:created>
  <dcterms:modified xsi:type="dcterms:W3CDTF">2025-10-13T14:32:25Z</dcterms:modified>
  <dc:identifier>DAG0HPqmM4k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0x010100B080A1C5619D774FB0A6CAAC42FAEC68</vt:lpwstr>
  </property>
</Properties>
</file>