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7" r:id="rId5"/>
    <p:sldId id="273" r:id="rId6"/>
    <p:sldId id="337" r:id="rId7"/>
    <p:sldId id="323" r:id="rId8"/>
    <p:sldId id="332" r:id="rId9"/>
    <p:sldId id="331" r:id="rId10"/>
    <p:sldId id="326" r:id="rId11"/>
    <p:sldId id="327" r:id="rId12"/>
    <p:sldId id="335" r:id="rId13"/>
    <p:sldId id="336" r:id="rId14"/>
    <p:sldId id="328" r:id="rId15"/>
    <p:sldId id="334" r:id="rId16"/>
    <p:sldId id="333" r:id="rId17"/>
    <p:sldId id="31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24"/>
    <a:srgbClr val="077B3B"/>
    <a:srgbClr val="00A651"/>
    <a:srgbClr val="00A44E"/>
    <a:srgbClr val="8AC44A"/>
    <a:srgbClr val="00853E"/>
    <a:srgbClr val="007B3B"/>
    <a:srgbClr val="079418"/>
    <a:srgbClr val="74C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3447" autoAdjust="0"/>
  </p:normalViewPr>
  <p:slideViewPr>
    <p:cSldViewPr snapToGrid="0" snapToObjects="1">
      <p:cViewPr varScale="1">
        <p:scale>
          <a:sx n="63" d="100"/>
          <a:sy n="63" d="100"/>
        </p:scale>
        <p:origin x="804" y="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69FC2-DFDE-4ED4-B3B9-21D38E6D1D9F}"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B173B-F9AE-4CD2-AF4D-FCB2C1644010}" type="slidenum">
              <a:rPr lang="en-US" smtClean="0"/>
              <a:t>‹#›</a:t>
            </a:fld>
            <a:endParaRPr lang="en-US"/>
          </a:p>
        </p:txBody>
      </p:sp>
    </p:spTree>
    <p:extLst>
      <p:ext uri="{BB962C8B-B14F-4D97-AF65-F5344CB8AC3E}">
        <p14:creationId xmlns:p14="http://schemas.microsoft.com/office/powerpoint/2010/main" val="256069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7C09-85A1-C347-BD36-1D230C772538}"/>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sz="2800" b="0" i="0" u="none" strike="noStrike" baseline="0" smtClean="0">
                <a:effectLst/>
                <a:latin typeface="Calibri Regular"/>
              </a:defRPr>
            </a:lvl1pPr>
          </a:lstStyle>
          <a:p>
            <a:pPr lvl="0">
              <a:spcBef>
                <a:spcPts val="1600"/>
              </a:spcBef>
            </a:pPr>
            <a:r>
              <a:rPr lang="en-US" b="0" i="0" u="none" strike="noStrike" dirty="0">
                <a:solidFill>
                  <a:srgbClr val="000000"/>
                </a:solidFill>
                <a:effectLst/>
                <a:latin typeface="Segoe UI"/>
              </a:rPr>
              <a:t>Slide Title Here</a:t>
            </a:r>
          </a:p>
        </p:txBody>
      </p:sp>
      <p:sp>
        <p:nvSpPr>
          <p:cNvPr id="10" name="Text Placeholder 9">
            <a:extLst>
              <a:ext uri="{FF2B5EF4-FFF2-40B4-BE49-F238E27FC236}">
                <a16:creationId xmlns:a16="http://schemas.microsoft.com/office/drawing/2014/main" id="{B68784AB-3752-A44B-9D82-F3D2CCF84DDE}"/>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tx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5" name="Oval 4">
            <a:extLst>
              <a:ext uri="{FF2B5EF4-FFF2-40B4-BE49-F238E27FC236}">
                <a16:creationId xmlns:a16="http://schemas.microsoft.com/office/drawing/2014/main" id="{A3C1BF43-167B-404A-8DED-4E203311E0FD}"/>
              </a:ext>
            </a:extLst>
          </p:cNvPr>
          <p:cNvSpPr/>
          <p:nvPr userDrawn="1"/>
        </p:nvSpPr>
        <p:spPr>
          <a:xfrm>
            <a:off x="4446928" y="763908"/>
            <a:ext cx="3237181" cy="3237181"/>
          </a:xfrm>
          <a:prstGeom prst="ellipse">
            <a:avLst/>
          </a:prstGeom>
          <a:solidFill>
            <a:srgbClr val="008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E6958F9-1290-544E-A4D9-C155090F0538}"/>
              </a:ext>
            </a:extLst>
          </p:cNvPr>
          <p:cNvPicPr>
            <a:picLocks noChangeAspect="1"/>
          </p:cNvPicPr>
          <p:nvPr userDrawn="1"/>
        </p:nvPicPr>
        <p:blipFill>
          <a:blip r:embed="rId2"/>
          <a:stretch>
            <a:fillRect/>
          </a:stretch>
        </p:blipFill>
        <p:spPr>
          <a:xfrm>
            <a:off x="4689346" y="1747341"/>
            <a:ext cx="2752344" cy="1270313"/>
          </a:xfrm>
          <a:prstGeom prst="rect">
            <a:avLst/>
          </a:prstGeom>
        </p:spPr>
      </p:pic>
    </p:spTree>
    <p:extLst>
      <p:ext uri="{BB962C8B-B14F-4D97-AF65-F5344CB8AC3E}">
        <p14:creationId xmlns:p14="http://schemas.microsoft.com/office/powerpoint/2010/main" val="135698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59F1FB-5E2C-514C-8EE1-7A1EB1EF3DF9}"/>
              </a:ext>
            </a:extLst>
          </p:cNvPr>
          <p:cNvSpPr/>
          <p:nvPr userDrawn="1"/>
        </p:nvSpPr>
        <p:spPr>
          <a:xfrm>
            <a:off x="0" y="0"/>
            <a:ext cx="12192000" cy="6858000"/>
          </a:xfrm>
          <a:prstGeom prst="rect">
            <a:avLst/>
          </a:prstGeom>
          <a:gradFill flip="none" rotWithShape="1">
            <a:gsLst>
              <a:gs pos="0">
                <a:srgbClr val="00A44E"/>
              </a:gs>
              <a:gs pos="100000">
                <a:srgbClr val="004A2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5">
            <a:extLst>
              <a:ext uri="{FF2B5EF4-FFF2-40B4-BE49-F238E27FC236}">
                <a16:creationId xmlns:a16="http://schemas.microsoft.com/office/drawing/2014/main" id="{D2C30F20-235F-174D-B487-D6643917E8A9}"/>
              </a:ext>
            </a:extLst>
          </p:cNvPr>
          <p:cNvSpPr>
            <a:spLocks noGrp="1"/>
          </p:cNvSpPr>
          <p:nvPr>
            <p:ph type="body" sz="quarter" idx="10" hasCustomPrompt="1"/>
          </p:nvPr>
        </p:nvSpPr>
        <p:spPr>
          <a:xfrm>
            <a:off x="3911599" y="4366579"/>
            <a:ext cx="4307841" cy="439101"/>
          </a:xfrm>
          <a:prstGeom prst="rect">
            <a:avLst/>
          </a:prstGeom>
        </p:spPr>
        <p:txBody>
          <a:bodyPr/>
          <a:lstStyle>
            <a:lvl1pPr marL="0" indent="0" algn="ctr">
              <a:buFontTx/>
              <a:buNone/>
              <a:defRPr lang="en-US" dirty="0" smtClean="0">
                <a:solidFill>
                  <a:schemeClr val="bg1"/>
                </a:solidFill>
              </a:defRPr>
            </a:lvl1pPr>
          </a:lstStyle>
          <a:p>
            <a:pPr lvl="0">
              <a:spcBef>
                <a:spcPts val="1600"/>
              </a:spcBef>
            </a:pPr>
            <a:r>
              <a:rPr lang="en-US" sz="2800" dirty="0"/>
              <a:t>Slide Title Here</a:t>
            </a:r>
            <a:endParaRPr lang="en-US" b="0" i="0" u="none" strike="noStrike" dirty="0">
              <a:solidFill>
                <a:srgbClr val="000000"/>
              </a:solidFill>
              <a:effectLst/>
              <a:latin typeface="Segoe UI"/>
            </a:endParaRPr>
          </a:p>
        </p:txBody>
      </p:sp>
      <p:sp>
        <p:nvSpPr>
          <p:cNvPr id="9" name="Text Placeholder 9">
            <a:extLst>
              <a:ext uri="{FF2B5EF4-FFF2-40B4-BE49-F238E27FC236}">
                <a16:creationId xmlns:a16="http://schemas.microsoft.com/office/drawing/2014/main" id="{0D4B792E-BBD3-EA46-9052-2846A6BC14B1}"/>
              </a:ext>
            </a:extLst>
          </p:cNvPr>
          <p:cNvSpPr>
            <a:spLocks noGrp="1"/>
          </p:cNvSpPr>
          <p:nvPr>
            <p:ph type="body" sz="quarter" idx="11" hasCustomPrompt="1"/>
          </p:nvPr>
        </p:nvSpPr>
        <p:spPr>
          <a:xfrm>
            <a:off x="3911600" y="5008563"/>
            <a:ext cx="4308475" cy="165576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lang="en-US" sz="1400" b="0" i="0" u="none" strike="noStrike" baseline="0" smtClean="0">
                <a:solidFill>
                  <a:schemeClr val="bg1"/>
                </a:solidFill>
                <a:effectLst/>
                <a:latin typeface="+mn-lt"/>
                <a:cs typeface="Calibri" panose="020F050202020403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1400" dirty="0" err="1"/>
              <a:t>Mauris</a:t>
            </a:r>
            <a:r>
              <a:rPr lang="en-US" sz="1400" dirty="0"/>
              <a:t> </a:t>
            </a:r>
            <a:r>
              <a:rPr lang="en-US" sz="1400" dirty="0" err="1"/>
              <a:t>accumsan</a:t>
            </a:r>
            <a:r>
              <a:rPr lang="en-US" sz="1400" dirty="0"/>
              <a:t> </a:t>
            </a:r>
            <a:r>
              <a:rPr lang="en-US" sz="1400" dirty="0" err="1"/>
              <a:t>purus</a:t>
            </a:r>
            <a:r>
              <a:rPr lang="en-US" sz="1400" dirty="0"/>
              <a:t> in </a:t>
            </a:r>
            <a:r>
              <a:rPr lang="en-US" sz="1400" dirty="0" err="1"/>
              <a:t>quam</a:t>
            </a:r>
            <a:r>
              <a:rPr lang="en-US" sz="1400" dirty="0"/>
              <a:t> </a:t>
            </a:r>
            <a:r>
              <a:rPr lang="en-US" sz="1400" dirty="0" err="1"/>
              <a:t>lobortis</a:t>
            </a:r>
            <a:r>
              <a:rPr lang="en-US" sz="1400" dirty="0"/>
              <a:t> pharetra. </a:t>
            </a:r>
            <a:r>
              <a:rPr lang="en-US" sz="1400" dirty="0" err="1"/>
              <a:t>Proin</a:t>
            </a:r>
            <a:r>
              <a:rPr lang="en-US" sz="1400" dirty="0"/>
              <a:t> sit </a:t>
            </a:r>
            <a:r>
              <a:rPr lang="en-US" sz="1400" dirty="0" err="1"/>
              <a:t>amet</a:t>
            </a:r>
            <a:r>
              <a:rPr lang="en-US" sz="1400" dirty="0"/>
              <a:t> </a:t>
            </a:r>
            <a:r>
              <a:rPr lang="en-US" sz="1400" dirty="0" err="1"/>
              <a:t>elementum</a:t>
            </a:r>
            <a:r>
              <a:rPr lang="en-US" sz="1400" dirty="0"/>
              <a:t> </a:t>
            </a:r>
            <a:r>
              <a:rPr lang="en-US" sz="1400" dirty="0" err="1"/>
              <a:t>turpis</a:t>
            </a:r>
            <a:r>
              <a:rPr lang="en-US" sz="1400" dirty="0"/>
              <a:t>. </a:t>
            </a:r>
            <a:r>
              <a:rPr lang="en-US" sz="1400" dirty="0" err="1"/>
              <a:t>Vivamus</a:t>
            </a:r>
            <a:r>
              <a:rPr lang="en-US" sz="1400" dirty="0"/>
              <a:t> </a:t>
            </a:r>
            <a:r>
              <a:rPr lang="en-US" sz="1400" dirty="0" err="1"/>
              <a:t>sodales</a:t>
            </a:r>
            <a:r>
              <a:rPr lang="en-US" sz="1400" dirty="0"/>
              <a:t> magna id pulvinar </a:t>
            </a:r>
            <a:r>
              <a:rPr lang="en-US" sz="1400" dirty="0" err="1"/>
              <a:t>pretium</a:t>
            </a:r>
            <a:r>
              <a:rPr lang="en-US" sz="1400" dirty="0"/>
              <a:t>. </a:t>
            </a:r>
            <a:r>
              <a:rPr lang="en-US" sz="1400" dirty="0" err="1"/>
              <a:t>Phasellus</a:t>
            </a:r>
            <a:r>
              <a:rPr lang="en-US" sz="1400" dirty="0"/>
              <a:t> porta ipsum </a:t>
            </a:r>
            <a:r>
              <a:rPr lang="en-US" sz="1400" dirty="0" err="1"/>
              <a:t>nec</a:t>
            </a:r>
            <a:r>
              <a:rPr lang="en-US" sz="1400" dirty="0"/>
              <a:t> </a:t>
            </a:r>
            <a:r>
              <a:rPr lang="en-US" sz="1400" dirty="0" err="1"/>
              <a:t>euismod</a:t>
            </a:r>
            <a:r>
              <a:rPr lang="en-US" sz="1400" dirty="0"/>
              <a:t> </a:t>
            </a:r>
            <a:r>
              <a:rPr lang="en-US" sz="1400" dirty="0" err="1"/>
              <a:t>tincidunt</a:t>
            </a:r>
            <a:r>
              <a:rPr lang="en-US" sz="1400" dirty="0"/>
              <a:t>. </a:t>
            </a:r>
            <a:r>
              <a:rPr lang="en-US" sz="1400" dirty="0" err="1"/>
              <a:t>Aliquam</a:t>
            </a:r>
            <a:r>
              <a:rPr lang="en-US" sz="1400" dirty="0"/>
              <a:t> </a:t>
            </a:r>
            <a:r>
              <a:rPr lang="en-US" sz="1400" dirty="0" err="1"/>
              <a:t>ultrices</a:t>
            </a:r>
            <a:r>
              <a:rPr lang="en-US" sz="1400" dirty="0"/>
              <a:t>, </a:t>
            </a:r>
            <a:r>
              <a:rPr lang="en-US" sz="1400" dirty="0" err="1"/>
              <a:t>justo</a:t>
            </a:r>
            <a:r>
              <a:rPr lang="en-US" sz="1400" dirty="0"/>
              <a:t> </a:t>
            </a:r>
            <a:r>
              <a:rPr lang="en-US" sz="1400" dirty="0" err="1"/>
              <a:t>quis</a:t>
            </a:r>
            <a:r>
              <a:rPr lang="en-US" sz="1400" dirty="0"/>
              <a:t> semper</a:t>
            </a:r>
            <a:endParaRPr lang="en-US" dirty="0">
              <a:solidFill>
                <a:srgbClr val="000000"/>
              </a:solidFill>
              <a:effectLst/>
              <a:latin typeface="Helvetica" pitchFamily="2" charset="0"/>
            </a:endParaRPr>
          </a:p>
        </p:txBody>
      </p:sp>
      <p:sp>
        <p:nvSpPr>
          <p:cNvPr id="6" name="Oval 5">
            <a:extLst>
              <a:ext uri="{FF2B5EF4-FFF2-40B4-BE49-F238E27FC236}">
                <a16:creationId xmlns:a16="http://schemas.microsoft.com/office/drawing/2014/main" id="{0583217F-EF53-454B-993D-E0F772248784}"/>
              </a:ext>
            </a:extLst>
          </p:cNvPr>
          <p:cNvSpPr/>
          <p:nvPr userDrawn="1"/>
        </p:nvSpPr>
        <p:spPr>
          <a:xfrm>
            <a:off x="4446683" y="695669"/>
            <a:ext cx="3237181" cy="32371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3ED3F9B-EE06-3047-9AAE-7CF23F171A05}"/>
              </a:ext>
            </a:extLst>
          </p:cNvPr>
          <p:cNvPicPr>
            <a:picLocks noChangeAspect="1"/>
          </p:cNvPicPr>
          <p:nvPr userDrawn="1"/>
        </p:nvPicPr>
        <p:blipFill>
          <a:blip r:embed="rId2"/>
          <a:stretch>
            <a:fillRect/>
          </a:stretch>
        </p:blipFill>
        <p:spPr>
          <a:xfrm>
            <a:off x="4692681" y="1680755"/>
            <a:ext cx="2745184" cy="1267007"/>
          </a:xfrm>
          <a:prstGeom prst="rect">
            <a:avLst/>
          </a:prstGeom>
        </p:spPr>
      </p:pic>
    </p:spTree>
    <p:extLst>
      <p:ext uri="{BB962C8B-B14F-4D97-AF65-F5344CB8AC3E}">
        <p14:creationId xmlns:p14="http://schemas.microsoft.com/office/powerpoint/2010/main" val="56018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C5E821-9602-8B43-B24F-C0C7DEF06399}"/>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lvl1pPr>
          </a:lstStyle>
          <a:p>
            <a:pPr lvl="0"/>
            <a:r>
              <a:rPr lang="en-US" dirty="0"/>
              <a:t>Very Large Headline Here</a:t>
            </a:r>
          </a:p>
        </p:txBody>
      </p:sp>
      <p:sp>
        <p:nvSpPr>
          <p:cNvPr id="9" name="Text Placeholder 3">
            <a:extLst>
              <a:ext uri="{FF2B5EF4-FFF2-40B4-BE49-F238E27FC236}">
                <a16:creationId xmlns:a16="http://schemas.microsoft.com/office/drawing/2014/main" id="{F6C1644D-226D-1A4D-8637-0158912CDBED}"/>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5" name="Picture 4" descr="A close up of a sign&#10;&#10;Description automatically generated">
            <a:extLst>
              <a:ext uri="{FF2B5EF4-FFF2-40B4-BE49-F238E27FC236}">
                <a16:creationId xmlns:a16="http://schemas.microsoft.com/office/drawing/2014/main" id="{477DB744-F5DA-4B4B-B306-566B72C09107}"/>
              </a:ext>
            </a:extLst>
          </p:cNvPr>
          <p:cNvPicPr>
            <a:picLocks noChangeAspect="1"/>
          </p:cNvPicPr>
          <p:nvPr userDrawn="1"/>
        </p:nvPicPr>
        <p:blipFill>
          <a:blip r:embed="rId2"/>
          <a:stretch>
            <a:fillRect/>
          </a:stretch>
        </p:blipFill>
        <p:spPr>
          <a:xfrm>
            <a:off x="7999476" y="0"/>
            <a:ext cx="4192524" cy="914400"/>
          </a:xfrm>
          <a:prstGeom prst="rect">
            <a:avLst/>
          </a:prstGeom>
        </p:spPr>
      </p:pic>
    </p:spTree>
    <p:extLst>
      <p:ext uri="{BB962C8B-B14F-4D97-AF65-F5344CB8AC3E}">
        <p14:creationId xmlns:p14="http://schemas.microsoft.com/office/powerpoint/2010/main" val="3536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77B3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C9595-0EA3-D84B-B804-E01A3FC5DA6A}"/>
              </a:ext>
            </a:extLst>
          </p:cNvPr>
          <p:cNvPicPr>
            <a:picLocks noChangeAspect="1"/>
          </p:cNvPicPr>
          <p:nvPr userDrawn="1"/>
        </p:nvPicPr>
        <p:blipFill>
          <a:blip r:embed="rId2"/>
          <a:srcRect/>
          <a:stretch/>
        </p:blipFill>
        <p:spPr>
          <a:xfrm>
            <a:off x="8351239" y="0"/>
            <a:ext cx="3840761" cy="873442"/>
          </a:xfrm>
          <a:prstGeom prst="rect">
            <a:avLst/>
          </a:prstGeom>
        </p:spPr>
      </p:pic>
      <p:sp>
        <p:nvSpPr>
          <p:cNvPr id="5" name="Text Placeholder 3">
            <a:extLst>
              <a:ext uri="{FF2B5EF4-FFF2-40B4-BE49-F238E27FC236}">
                <a16:creationId xmlns:a16="http://schemas.microsoft.com/office/drawing/2014/main" id="{4D028BE1-628E-C845-BC44-E884D945FA28}"/>
              </a:ext>
            </a:extLst>
          </p:cNvPr>
          <p:cNvSpPr>
            <a:spLocks noGrp="1"/>
          </p:cNvSpPr>
          <p:nvPr>
            <p:ph type="body" sz="quarter" idx="10" hasCustomPrompt="1"/>
          </p:nvPr>
        </p:nvSpPr>
        <p:spPr>
          <a:xfrm>
            <a:off x="2092325" y="2631759"/>
            <a:ext cx="8667750" cy="873442"/>
          </a:xfrm>
          <a:prstGeom prst="rect">
            <a:avLst/>
          </a:prstGeom>
        </p:spPr>
        <p:txBody>
          <a:bodyPr/>
          <a:lstStyle>
            <a:lvl1pPr marL="0" indent="0">
              <a:buNone/>
              <a:defRPr sz="6000">
                <a:solidFill>
                  <a:schemeClr val="bg1"/>
                </a:solidFill>
              </a:defRPr>
            </a:lvl1pPr>
          </a:lstStyle>
          <a:p>
            <a:pPr lvl="0"/>
            <a:r>
              <a:rPr lang="en-US" dirty="0"/>
              <a:t>Very Large Headline Here</a:t>
            </a:r>
          </a:p>
        </p:txBody>
      </p:sp>
      <p:sp>
        <p:nvSpPr>
          <p:cNvPr id="6" name="Text Placeholder 3">
            <a:extLst>
              <a:ext uri="{FF2B5EF4-FFF2-40B4-BE49-F238E27FC236}">
                <a16:creationId xmlns:a16="http://schemas.microsoft.com/office/drawing/2014/main" id="{DF02F72D-84BA-CE4B-9DF3-FC49E4CE2E0E}"/>
              </a:ext>
            </a:extLst>
          </p:cNvPr>
          <p:cNvSpPr>
            <a:spLocks noGrp="1"/>
          </p:cNvSpPr>
          <p:nvPr>
            <p:ph type="body" sz="quarter" idx="11" hasCustomPrompt="1"/>
          </p:nvPr>
        </p:nvSpPr>
        <p:spPr>
          <a:xfrm>
            <a:off x="2092325" y="3637598"/>
            <a:ext cx="8667750" cy="2448241"/>
          </a:xfrm>
          <a:prstGeom prst="rect">
            <a:avLst/>
          </a:prstGeom>
        </p:spPr>
        <p:txBody>
          <a:bodyPr/>
          <a:lstStyle>
            <a:lvl1pPr marL="0" indent="0">
              <a:buNone/>
              <a:defRPr sz="180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92183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56D0D23-7F98-C641-88F6-FE6D8AEF7B11}"/>
              </a:ext>
            </a:extLst>
          </p:cNvPr>
          <p:cNvSpPr>
            <a:spLocks noGrp="1"/>
          </p:cNvSpPr>
          <p:nvPr>
            <p:ph type="body" sz="quarter" idx="10" hasCustomPrompt="1"/>
          </p:nvPr>
        </p:nvSpPr>
        <p:spPr>
          <a:xfrm>
            <a:off x="2895283" y="1778318"/>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0" name="Text Placeholder 5">
            <a:extLst>
              <a:ext uri="{FF2B5EF4-FFF2-40B4-BE49-F238E27FC236}">
                <a16:creationId xmlns:a16="http://schemas.microsoft.com/office/drawing/2014/main" id="{618F94F7-6A0C-4842-97A6-ACC772E67945}"/>
              </a:ext>
            </a:extLst>
          </p:cNvPr>
          <p:cNvSpPr>
            <a:spLocks noGrp="1"/>
          </p:cNvSpPr>
          <p:nvPr>
            <p:ph type="body" sz="quarter" idx="11" hasCustomPrompt="1"/>
          </p:nvPr>
        </p:nvSpPr>
        <p:spPr>
          <a:xfrm>
            <a:off x="2895283" y="2133600"/>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pic>
        <p:nvPicPr>
          <p:cNvPr id="15" name="Picture 14">
            <a:extLst>
              <a:ext uri="{FF2B5EF4-FFF2-40B4-BE49-F238E27FC236}">
                <a16:creationId xmlns:a16="http://schemas.microsoft.com/office/drawing/2014/main" id="{7FAA48E5-92BB-6946-953B-AC27C5395327}"/>
              </a:ext>
            </a:extLst>
          </p:cNvPr>
          <p:cNvPicPr>
            <a:picLocks noChangeAspect="1"/>
          </p:cNvPicPr>
          <p:nvPr userDrawn="1"/>
        </p:nvPicPr>
        <p:blipFill rotWithShape="1">
          <a:blip r:embed="rId2"/>
          <a:srcRect r="8282"/>
          <a:stretch/>
        </p:blipFill>
        <p:spPr>
          <a:xfrm>
            <a:off x="9783730" y="0"/>
            <a:ext cx="2408270" cy="1634057"/>
          </a:xfrm>
          <a:prstGeom prst="rect">
            <a:avLst/>
          </a:prstGeom>
        </p:spPr>
      </p:pic>
      <p:sp>
        <p:nvSpPr>
          <p:cNvPr id="17" name="Text Placeholder 16">
            <a:extLst>
              <a:ext uri="{FF2B5EF4-FFF2-40B4-BE49-F238E27FC236}">
                <a16:creationId xmlns:a16="http://schemas.microsoft.com/office/drawing/2014/main" id="{A7C738E9-0CF9-D840-A14B-E1FACA560A98}"/>
              </a:ext>
            </a:extLst>
          </p:cNvPr>
          <p:cNvSpPr>
            <a:spLocks noGrp="1"/>
          </p:cNvSpPr>
          <p:nvPr>
            <p:ph type="body" sz="quarter" idx="16" hasCustomPrompt="1"/>
          </p:nvPr>
        </p:nvSpPr>
        <p:spPr>
          <a:xfrm>
            <a:off x="2021205" y="1589881"/>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19" name="Text Placeholder 16">
            <a:extLst>
              <a:ext uri="{FF2B5EF4-FFF2-40B4-BE49-F238E27FC236}">
                <a16:creationId xmlns:a16="http://schemas.microsoft.com/office/drawing/2014/main" id="{FEBC0744-1C0D-8A4E-9A74-5B20FDEC0832}"/>
              </a:ext>
            </a:extLst>
          </p:cNvPr>
          <p:cNvSpPr>
            <a:spLocks noGrp="1"/>
          </p:cNvSpPr>
          <p:nvPr>
            <p:ph type="body" sz="quarter" idx="17" hasCustomPrompt="1"/>
          </p:nvPr>
        </p:nvSpPr>
        <p:spPr>
          <a:xfrm>
            <a:off x="2021205" y="3367431"/>
            <a:ext cx="732155" cy="732155"/>
          </a:xfrm>
          <a:prstGeom prst="ellipse">
            <a:avLst/>
          </a:prstGeom>
          <a:solidFill>
            <a:srgbClr val="007B3B"/>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0" name="Text Placeholder 16">
            <a:extLst>
              <a:ext uri="{FF2B5EF4-FFF2-40B4-BE49-F238E27FC236}">
                <a16:creationId xmlns:a16="http://schemas.microsoft.com/office/drawing/2014/main" id="{F2A377BB-0714-DD4C-80FE-85B366A98F25}"/>
              </a:ext>
            </a:extLst>
          </p:cNvPr>
          <p:cNvSpPr>
            <a:spLocks noGrp="1"/>
          </p:cNvSpPr>
          <p:nvPr>
            <p:ph type="body" sz="quarter" idx="18" hasCustomPrompt="1"/>
          </p:nvPr>
        </p:nvSpPr>
        <p:spPr>
          <a:xfrm>
            <a:off x="2031047" y="5095108"/>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sp>
        <p:nvSpPr>
          <p:cNvPr id="21" name="Text Placeholder 5">
            <a:extLst>
              <a:ext uri="{FF2B5EF4-FFF2-40B4-BE49-F238E27FC236}">
                <a16:creationId xmlns:a16="http://schemas.microsoft.com/office/drawing/2014/main" id="{00BB2566-BA77-DA4D-8AE9-AB7266B6FDB2}"/>
              </a:ext>
            </a:extLst>
          </p:cNvPr>
          <p:cNvSpPr>
            <a:spLocks noGrp="1"/>
          </p:cNvSpPr>
          <p:nvPr>
            <p:ph type="body" sz="quarter" idx="19" hasCustomPrompt="1"/>
          </p:nvPr>
        </p:nvSpPr>
        <p:spPr>
          <a:xfrm>
            <a:off x="2895283" y="3531104"/>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2" name="Text Placeholder 5">
            <a:extLst>
              <a:ext uri="{FF2B5EF4-FFF2-40B4-BE49-F238E27FC236}">
                <a16:creationId xmlns:a16="http://schemas.microsoft.com/office/drawing/2014/main" id="{B58912CC-E0BC-BC43-8A1E-EE3F00B3B169}"/>
              </a:ext>
            </a:extLst>
          </p:cNvPr>
          <p:cNvSpPr>
            <a:spLocks noGrp="1"/>
          </p:cNvSpPr>
          <p:nvPr>
            <p:ph type="body" sz="quarter" idx="20" hasCustomPrompt="1"/>
          </p:nvPr>
        </p:nvSpPr>
        <p:spPr>
          <a:xfrm>
            <a:off x="2895283" y="3886386"/>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5">
            <a:extLst>
              <a:ext uri="{FF2B5EF4-FFF2-40B4-BE49-F238E27FC236}">
                <a16:creationId xmlns:a16="http://schemas.microsoft.com/office/drawing/2014/main" id="{4BF3DBAD-AE6F-A742-B177-934C84760CFB}"/>
              </a:ext>
            </a:extLst>
          </p:cNvPr>
          <p:cNvSpPr>
            <a:spLocks noGrp="1"/>
          </p:cNvSpPr>
          <p:nvPr>
            <p:ph type="body" sz="quarter" idx="21" hasCustomPrompt="1"/>
          </p:nvPr>
        </p:nvSpPr>
        <p:spPr>
          <a:xfrm>
            <a:off x="2895283" y="5289897"/>
            <a:ext cx="4176077" cy="35528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4" name="Text Placeholder 5">
            <a:extLst>
              <a:ext uri="{FF2B5EF4-FFF2-40B4-BE49-F238E27FC236}">
                <a16:creationId xmlns:a16="http://schemas.microsoft.com/office/drawing/2014/main" id="{A5F64050-BBE0-6141-A55E-19C9B49423FA}"/>
              </a:ext>
            </a:extLst>
          </p:cNvPr>
          <p:cNvSpPr>
            <a:spLocks noGrp="1"/>
          </p:cNvSpPr>
          <p:nvPr>
            <p:ph type="body" sz="quarter" idx="22" hasCustomPrompt="1"/>
          </p:nvPr>
        </p:nvSpPr>
        <p:spPr>
          <a:xfrm>
            <a:off x="2895283" y="5645179"/>
            <a:ext cx="5679757" cy="853440"/>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2895283" y="737685"/>
            <a:ext cx="5974397" cy="421163"/>
          </a:xfrm>
          <a:prstGeom prst="rect">
            <a:avLst/>
          </a:prstGeo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Tree>
    <p:extLst>
      <p:ext uri="{BB962C8B-B14F-4D97-AF65-F5344CB8AC3E}">
        <p14:creationId xmlns:p14="http://schemas.microsoft.com/office/powerpoint/2010/main" val="324318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5" name="Text Placeholder 5">
            <a:extLst>
              <a:ext uri="{FF2B5EF4-FFF2-40B4-BE49-F238E27FC236}">
                <a16:creationId xmlns:a16="http://schemas.microsoft.com/office/drawing/2014/main" id="{210D1966-0F17-4F47-A1D0-2100A95FD57A}"/>
              </a:ext>
            </a:extLst>
          </p:cNvPr>
          <p:cNvSpPr>
            <a:spLocks noGrp="1"/>
          </p:cNvSpPr>
          <p:nvPr>
            <p:ph type="body" sz="quarter" idx="23" hasCustomPrompt="1"/>
          </p:nvPr>
        </p:nvSpPr>
        <p:spPr>
          <a:xfrm>
            <a:off x="492284" y="1486747"/>
            <a:ext cx="7107396" cy="1751515"/>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a:t>
            </a:r>
          </a:p>
        </p:txBody>
      </p:sp>
      <p:sp>
        <p:nvSpPr>
          <p:cNvPr id="13" name="Text Placeholder 5">
            <a:extLst>
              <a:ext uri="{FF2B5EF4-FFF2-40B4-BE49-F238E27FC236}">
                <a16:creationId xmlns:a16="http://schemas.microsoft.com/office/drawing/2014/main" id="{7DA05E9A-A537-F34A-ABA1-52DBF38C407D}"/>
              </a:ext>
            </a:extLst>
          </p:cNvPr>
          <p:cNvSpPr>
            <a:spLocks noGrp="1"/>
          </p:cNvSpPr>
          <p:nvPr>
            <p:ph type="body" sz="quarter" idx="24" hasCustomPrompt="1"/>
          </p:nvPr>
        </p:nvSpPr>
        <p:spPr>
          <a:xfrm>
            <a:off x="340767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14" name="Text Placeholder 5">
            <a:extLst>
              <a:ext uri="{FF2B5EF4-FFF2-40B4-BE49-F238E27FC236}">
                <a16:creationId xmlns:a16="http://schemas.microsoft.com/office/drawing/2014/main" id="{117DC69A-FED7-9149-B451-D971805BAEC7}"/>
              </a:ext>
            </a:extLst>
          </p:cNvPr>
          <p:cNvSpPr>
            <a:spLocks noGrp="1"/>
          </p:cNvSpPr>
          <p:nvPr>
            <p:ph type="body" sz="quarter" idx="25" hasCustomPrompt="1"/>
          </p:nvPr>
        </p:nvSpPr>
        <p:spPr>
          <a:xfrm>
            <a:off x="340767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16" name="Text Placeholder 16">
            <a:extLst>
              <a:ext uri="{FF2B5EF4-FFF2-40B4-BE49-F238E27FC236}">
                <a16:creationId xmlns:a16="http://schemas.microsoft.com/office/drawing/2014/main" id="{C375D517-4746-E942-9E60-0A18D5CA6FDD}"/>
              </a:ext>
            </a:extLst>
          </p:cNvPr>
          <p:cNvSpPr>
            <a:spLocks noGrp="1"/>
          </p:cNvSpPr>
          <p:nvPr>
            <p:ph type="body" sz="quarter" idx="26" hasCustomPrompt="1"/>
          </p:nvPr>
        </p:nvSpPr>
        <p:spPr>
          <a:xfrm>
            <a:off x="340767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2</a:t>
            </a:r>
          </a:p>
        </p:txBody>
      </p:sp>
      <p:sp>
        <p:nvSpPr>
          <p:cNvPr id="28" name="Text Placeholder 5">
            <a:extLst>
              <a:ext uri="{FF2B5EF4-FFF2-40B4-BE49-F238E27FC236}">
                <a16:creationId xmlns:a16="http://schemas.microsoft.com/office/drawing/2014/main" id="{2385BFDE-CF4D-4F49-8049-ABD9DB742C8E}"/>
              </a:ext>
            </a:extLst>
          </p:cNvPr>
          <p:cNvSpPr>
            <a:spLocks noGrp="1"/>
          </p:cNvSpPr>
          <p:nvPr>
            <p:ph type="body" sz="quarter" idx="30" hasCustomPrompt="1"/>
          </p:nvPr>
        </p:nvSpPr>
        <p:spPr>
          <a:xfrm>
            <a:off x="492284"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29" name="Text Placeholder 5">
            <a:extLst>
              <a:ext uri="{FF2B5EF4-FFF2-40B4-BE49-F238E27FC236}">
                <a16:creationId xmlns:a16="http://schemas.microsoft.com/office/drawing/2014/main" id="{DCFE16C2-82E9-8740-8C87-20DB3E132035}"/>
              </a:ext>
            </a:extLst>
          </p:cNvPr>
          <p:cNvSpPr>
            <a:spLocks noGrp="1"/>
          </p:cNvSpPr>
          <p:nvPr>
            <p:ph type="body" sz="quarter" idx="31" hasCustomPrompt="1"/>
          </p:nvPr>
        </p:nvSpPr>
        <p:spPr>
          <a:xfrm>
            <a:off x="492284"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0" name="Text Placeholder 16">
            <a:extLst>
              <a:ext uri="{FF2B5EF4-FFF2-40B4-BE49-F238E27FC236}">
                <a16:creationId xmlns:a16="http://schemas.microsoft.com/office/drawing/2014/main" id="{0FDC6856-C94B-2044-A250-C8197993944A}"/>
              </a:ext>
            </a:extLst>
          </p:cNvPr>
          <p:cNvSpPr>
            <a:spLocks noGrp="1"/>
          </p:cNvSpPr>
          <p:nvPr>
            <p:ph type="body" sz="quarter" idx="32" hasCustomPrompt="1"/>
          </p:nvPr>
        </p:nvSpPr>
        <p:spPr>
          <a:xfrm>
            <a:off x="492284"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1</a:t>
            </a:r>
          </a:p>
        </p:txBody>
      </p:sp>
      <p:sp>
        <p:nvSpPr>
          <p:cNvPr id="31" name="Text Placeholder 5">
            <a:extLst>
              <a:ext uri="{FF2B5EF4-FFF2-40B4-BE49-F238E27FC236}">
                <a16:creationId xmlns:a16="http://schemas.microsoft.com/office/drawing/2014/main" id="{1B3DAE5D-32C0-1D43-8236-574C048D0FE6}"/>
              </a:ext>
            </a:extLst>
          </p:cNvPr>
          <p:cNvSpPr>
            <a:spLocks noGrp="1"/>
          </p:cNvSpPr>
          <p:nvPr>
            <p:ph type="body" sz="quarter" idx="33" hasCustomPrompt="1"/>
          </p:nvPr>
        </p:nvSpPr>
        <p:spPr>
          <a:xfrm>
            <a:off x="9395988"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2" name="Text Placeholder 5">
            <a:extLst>
              <a:ext uri="{FF2B5EF4-FFF2-40B4-BE49-F238E27FC236}">
                <a16:creationId xmlns:a16="http://schemas.microsoft.com/office/drawing/2014/main" id="{245E4E13-C49D-BF4A-985A-3B95BE7906D1}"/>
              </a:ext>
            </a:extLst>
          </p:cNvPr>
          <p:cNvSpPr>
            <a:spLocks noGrp="1"/>
          </p:cNvSpPr>
          <p:nvPr>
            <p:ph type="body" sz="quarter" idx="34" hasCustomPrompt="1"/>
          </p:nvPr>
        </p:nvSpPr>
        <p:spPr>
          <a:xfrm>
            <a:off x="9395988"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3" name="Text Placeholder 16">
            <a:extLst>
              <a:ext uri="{FF2B5EF4-FFF2-40B4-BE49-F238E27FC236}">
                <a16:creationId xmlns:a16="http://schemas.microsoft.com/office/drawing/2014/main" id="{B4724838-E9BD-BB48-A347-3D9240219B5D}"/>
              </a:ext>
            </a:extLst>
          </p:cNvPr>
          <p:cNvSpPr>
            <a:spLocks noGrp="1"/>
          </p:cNvSpPr>
          <p:nvPr>
            <p:ph type="body" sz="quarter" idx="35" hasCustomPrompt="1"/>
          </p:nvPr>
        </p:nvSpPr>
        <p:spPr>
          <a:xfrm>
            <a:off x="9395988"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4</a:t>
            </a:r>
          </a:p>
        </p:txBody>
      </p:sp>
      <p:sp>
        <p:nvSpPr>
          <p:cNvPr id="34" name="Text Placeholder 5">
            <a:extLst>
              <a:ext uri="{FF2B5EF4-FFF2-40B4-BE49-F238E27FC236}">
                <a16:creationId xmlns:a16="http://schemas.microsoft.com/office/drawing/2014/main" id="{501F45E9-39DB-414E-9EEB-1E6ECD1FA8D4}"/>
              </a:ext>
            </a:extLst>
          </p:cNvPr>
          <p:cNvSpPr>
            <a:spLocks noGrp="1"/>
          </p:cNvSpPr>
          <p:nvPr>
            <p:ph type="body" sz="quarter" idx="36" hasCustomPrompt="1"/>
          </p:nvPr>
        </p:nvSpPr>
        <p:spPr>
          <a:xfrm>
            <a:off x="6424559" y="4740462"/>
            <a:ext cx="2174875" cy="355282"/>
          </a:xfrm>
          <a:prstGeom prst="rect">
            <a:avLst/>
          </a:prstGeom>
        </p:spPr>
        <p:txBody>
          <a:bodyPr/>
          <a:lstStyle>
            <a:lvl1pPr marL="0" indent="0">
              <a:buNone/>
              <a:defRPr sz="2000" b="1" i="0">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Header Goes Here</a:t>
            </a:r>
          </a:p>
        </p:txBody>
      </p:sp>
      <p:sp>
        <p:nvSpPr>
          <p:cNvPr id="35" name="Text Placeholder 5">
            <a:extLst>
              <a:ext uri="{FF2B5EF4-FFF2-40B4-BE49-F238E27FC236}">
                <a16:creationId xmlns:a16="http://schemas.microsoft.com/office/drawing/2014/main" id="{0A5A593D-C0FD-4E46-82D5-69FF869316B4}"/>
              </a:ext>
            </a:extLst>
          </p:cNvPr>
          <p:cNvSpPr>
            <a:spLocks noGrp="1"/>
          </p:cNvSpPr>
          <p:nvPr>
            <p:ph type="body" sz="quarter" idx="37" hasCustomPrompt="1"/>
          </p:nvPr>
        </p:nvSpPr>
        <p:spPr>
          <a:xfrm>
            <a:off x="6424559" y="5095744"/>
            <a:ext cx="2002155" cy="1294896"/>
          </a:xfrm>
          <a:prstGeom prst="rect">
            <a:avLst/>
          </a:prstGeom>
        </p:spPr>
        <p:txBody>
          <a:bodyPr/>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a:t>
            </a:r>
          </a:p>
        </p:txBody>
      </p:sp>
      <p:sp>
        <p:nvSpPr>
          <p:cNvPr id="36" name="Text Placeholder 16">
            <a:extLst>
              <a:ext uri="{FF2B5EF4-FFF2-40B4-BE49-F238E27FC236}">
                <a16:creationId xmlns:a16="http://schemas.microsoft.com/office/drawing/2014/main" id="{25A718CA-3C44-754A-B2CC-F173F1B2E238}"/>
              </a:ext>
            </a:extLst>
          </p:cNvPr>
          <p:cNvSpPr>
            <a:spLocks noGrp="1"/>
          </p:cNvSpPr>
          <p:nvPr>
            <p:ph type="body" sz="quarter" idx="38" hasCustomPrompt="1"/>
          </p:nvPr>
        </p:nvSpPr>
        <p:spPr>
          <a:xfrm>
            <a:off x="6424559" y="3854476"/>
            <a:ext cx="732155" cy="732155"/>
          </a:xfrm>
          <a:prstGeom prst="ellipse">
            <a:avLst/>
          </a:prstGeom>
          <a:solidFill>
            <a:srgbClr val="00A44E"/>
          </a:solidFill>
        </p:spPr>
        <p:txBody>
          <a:bodyPr anchor="ctr"/>
          <a:lstStyle>
            <a:lvl1pPr marL="0" indent="0" algn="ctr">
              <a:buFontTx/>
              <a:buNone/>
              <a:defRPr b="0" i="0">
                <a:solidFill>
                  <a:schemeClr val="bg1"/>
                </a:solidFill>
                <a:latin typeface="Calibri" panose="020F0502020204030204" pitchFamily="34" charset="0"/>
                <a:cs typeface="Calibri" panose="020F0502020204030204" pitchFamily="34" charset="0"/>
              </a:defRPr>
            </a:lvl1pPr>
          </a:lstStyle>
          <a:p>
            <a:pPr lvl="0"/>
            <a:r>
              <a:rPr lang="en-US" dirty="0"/>
              <a:t>3</a:t>
            </a:r>
          </a:p>
        </p:txBody>
      </p:sp>
      <p:pic>
        <p:nvPicPr>
          <p:cNvPr id="18" name="Picture 17">
            <a:extLst>
              <a:ext uri="{FF2B5EF4-FFF2-40B4-BE49-F238E27FC236}">
                <a16:creationId xmlns:a16="http://schemas.microsoft.com/office/drawing/2014/main" id="{BD5C5AA7-0F01-4D9E-8DA3-91A261108C8D}"/>
              </a:ext>
            </a:extLst>
          </p:cNvPr>
          <p:cNvPicPr>
            <a:picLocks noChangeAspect="1"/>
          </p:cNvPicPr>
          <p:nvPr userDrawn="1"/>
        </p:nvPicPr>
        <p:blipFill rotWithShape="1">
          <a:blip r:embed="rId2"/>
          <a:srcRect r="8282"/>
          <a:stretch/>
        </p:blipFill>
        <p:spPr>
          <a:xfrm>
            <a:off x="9783730" y="0"/>
            <a:ext cx="2408270" cy="1634057"/>
          </a:xfrm>
          <a:prstGeom prst="rect">
            <a:avLst/>
          </a:prstGeom>
        </p:spPr>
      </p:pic>
    </p:spTree>
    <p:extLst>
      <p:ext uri="{BB962C8B-B14F-4D97-AF65-F5344CB8AC3E}">
        <p14:creationId xmlns:p14="http://schemas.microsoft.com/office/powerpoint/2010/main" val="16651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3526"/>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49" r:id="rId4"/>
    <p:sldLayoutId id="2147483652"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mailto:oric@unt.ed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1794C-526F-A443-A4BE-0FD55700BF21}"/>
              </a:ext>
            </a:extLst>
          </p:cNvPr>
          <p:cNvSpPr>
            <a:spLocks noGrp="1"/>
          </p:cNvSpPr>
          <p:nvPr>
            <p:ph type="body" sz="quarter" idx="10"/>
          </p:nvPr>
        </p:nvSpPr>
        <p:spPr>
          <a:xfrm>
            <a:off x="706120" y="4366579"/>
            <a:ext cx="10779760" cy="439101"/>
          </a:xfrm>
        </p:spPr>
        <p:txBody>
          <a:bodyPr/>
          <a:lstStyle/>
          <a:p>
            <a:r>
              <a:rPr lang="en-US" sz="4000" dirty="0"/>
              <a:t>Export Control at UNT</a:t>
            </a:r>
          </a:p>
        </p:txBody>
      </p:sp>
      <p:sp>
        <p:nvSpPr>
          <p:cNvPr id="3" name="Text Placeholder 2">
            <a:extLst>
              <a:ext uri="{FF2B5EF4-FFF2-40B4-BE49-F238E27FC236}">
                <a16:creationId xmlns:a16="http://schemas.microsoft.com/office/drawing/2014/main" id="{5CD9700E-C830-D34E-8837-2592101D204B}"/>
              </a:ext>
            </a:extLst>
          </p:cNvPr>
          <p:cNvSpPr>
            <a:spLocks noGrp="1"/>
          </p:cNvSpPr>
          <p:nvPr>
            <p:ph type="body" sz="quarter" idx="11"/>
          </p:nvPr>
        </p:nvSpPr>
        <p:spPr>
          <a:xfrm>
            <a:off x="2757055" y="5008563"/>
            <a:ext cx="6677891" cy="1655762"/>
          </a:xfrm>
        </p:spPr>
        <p:txBody>
          <a:bodyPr/>
          <a:lstStyle/>
          <a:p>
            <a:r>
              <a:rPr lang="en-US" sz="2400" b="1" dirty="0"/>
              <a:t>Office of Research Integrity &amp; Compliance</a:t>
            </a:r>
          </a:p>
          <a:p>
            <a:endParaRPr lang="en-US" b="1" dirty="0"/>
          </a:p>
          <a:p>
            <a:endParaRPr lang="en-US" dirty="0"/>
          </a:p>
        </p:txBody>
      </p:sp>
    </p:spTree>
    <p:extLst>
      <p:ext uri="{BB962C8B-B14F-4D97-AF65-F5344CB8AC3E}">
        <p14:creationId xmlns:p14="http://schemas.microsoft.com/office/powerpoint/2010/main" val="1484135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15D9A-E5B9-0570-DDD5-27E74539AA77}"/>
              </a:ext>
            </a:extLst>
          </p:cNvPr>
          <p:cNvSpPr>
            <a:spLocks noGrp="1"/>
          </p:cNvSpPr>
          <p:nvPr>
            <p:ph type="body" sz="quarter" idx="10"/>
          </p:nvPr>
        </p:nvSpPr>
        <p:spPr>
          <a:xfrm>
            <a:off x="2092325" y="1035369"/>
            <a:ext cx="8667750" cy="873442"/>
          </a:xfrm>
        </p:spPr>
        <p:txBody>
          <a:bodyPr/>
          <a:lstStyle/>
          <a:p>
            <a:r>
              <a:rPr lang="en-US" dirty="0"/>
              <a:t>Exclusions</a:t>
            </a:r>
          </a:p>
        </p:txBody>
      </p:sp>
      <p:sp>
        <p:nvSpPr>
          <p:cNvPr id="3" name="Text Placeholder 2">
            <a:extLst>
              <a:ext uri="{FF2B5EF4-FFF2-40B4-BE49-F238E27FC236}">
                <a16:creationId xmlns:a16="http://schemas.microsoft.com/office/drawing/2014/main" id="{A4B7359F-04F1-2CE4-D041-1D892BFCBCAD}"/>
              </a:ext>
            </a:extLst>
          </p:cNvPr>
          <p:cNvSpPr>
            <a:spLocks noGrp="1"/>
          </p:cNvSpPr>
          <p:nvPr>
            <p:ph type="body" sz="quarter" idx="11"/>
          </p:nvPr>
        </p:nvSpPr>
        <p:spPr>
          <a:xfrm>
            <a:off x="1685925" y="2071370"/>
            <a:ext cx="8667750" cy="3906520"/>
          </a:xfrm>
        </p:spPr>
        <p:txBody>
          <a:bodyPr/>
          <a:lstStyle/>
          <a:p>
            <a:pPr lvl="0" defTabSz="457200">
              <a:lnSpc>
                <a:spcPct val="100000"/>
              </a:lnSpc>
              <a:spcBef>
                <a:spcPct val="20000"/>
              </a:spcBef>
              <a:buClr>
                <a:srgbClr val="30ACEC">
                  <a:lumMod val="75000"/>
                </a:srgbClr>
              </a:buClr>
              <a:buSzPct val="145000"/>
              <a:defRPr/>
            </a:pPr>
            <a:r>
              <a:rPr lang="en-US" altLang="en-US" sz="1600" dirty="0">
                <a:solidFill>
                  <a:prstClr val="black"/>
                </a:solidFill>
                <a:latin typeface="Corbel" panose="020B0503020204020204"/>
              </a:rPr>
              <a:t>What is required to be considered fundamental research:</a:t>
            </a:r>
          </a:p>
          <a:p>
            <a:pPr lvl="0" defTabSz="457200">
              <a:lnSpc>
                <a:spcPct val="100000"/>
              </a:lnSpc>
              <a:spcBef>
                <a:spcPct val="20000"/>
              </a:spcBef>
              <a:buClr>
                <a:srgbClr val="30ACEC">
                  <a:lumMod val="75000"/>
                </a:srgbClr>
              </a:buClr>
              <a:buSzPct val="145000"/>
              <a:defRPr/>
            </a:pPr>
            <a:endParaRPr lang="en-US" altLang="en-US" sz="1600" dirty="0">
              <a:solidFill>
                <a:prstClr val="black"/>
              </a:solidFill>
              <a:latin typeface="Corbel" panose="020B0503020204020204"/>
            </a:endParaRP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Be basic or </a:t>
            </a:r>
            <a:r>
              <a:rPr lang="en-US" altLang="en-US" sz="1600" b="1" dirty="0">
                <a:solidFill>
                  <a:prstClr val="black"/>
                </a:solidFill>
                <a:latin typeface="Corbel" panose="020B0503020204020204"/>
              </a:rPr>
              <a:t>applied research </a:t>
            </a:r>
            <a:r>
              <a:rPr lang="en-US" altLang="en-US" sz="1600" dirty="0">
                <a:solidFill>
                  <a:prstClr val="black"/>
                </a:solidFill>
                <a:latin typeface="Corbel" panose="020B0503020204020204"/>
              </a:rPr>
              <a:t>in engineering or science </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Be conducted within the United States </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Have </a:t>
            </a:r>
            <a:r>
              <a:rPr lang="en-US" altLang="en-US" sz="1600" b="1" dirty="0">
                <a:solidFill>
                  <a:prstClr val="black"/>
                </a:solidFill>
                <a:latin typeface="Corbel" panose="020B0503020204020204"/>
              </a:rPr>
              <a:t>no publication restrictions</a:t>
            </a:r>
            <a:r>
              <a:rPr lang="en-US" altLang="en-US" sz="1600" dirty="0">
                <a:solidFill>
                  <a:prstClr val="black"/>
                </a:solidFill>
                <a:latin typeface="Corbel" panose="020B0503020204020204"/>
              </a:rPr>
              <a:t> other than a limited review </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Have </a:t>
            </a:r>
            <a:r>
              <a:rPr lang="en-US" altLang="en-US" sz="1600" b="1" dirty="0">
                <a:solidFill>
                  <a:prstClr val="black"/>
                </a:solidFill>
                <a:latin typeface="Corbel" panose="020B0503020204020204"/>
              </a:rPr>
              <a:t>no sponsor restrictions </a:t>
            </a:r>
            <a:r>
              <a:rPr lang="en-US" altLang="en-US" sz="1600" dirty="0">
                <a:solidFill>
                  <a:prstClr val="black"/>
                </a:solidFill>
                <a:latin typeface="Corbel" panose="020B0503020204020204"/>
              </a:rPr>
              <a:t>on the nationality of personnel who can be involved in the research </a:t>
            </a:r>
          </a:p>
          <a:p>
            <a:pPr marL="182880" lvl="0" indent="-182880" defTabSz="457200">
              <a:lnSpc>
                <a:spcPct val="100000"/>
              </a:lnSpc>
              <a:spcBef>
                <a:spcPct val="20000"/>
              </a:spcBef>
              <a:buClr>
                <a:srgbClr val="30ACEC">
                  <a:lumMod val="75000"/>
                </a:srgbClr>
              </a:buClr>
              <a:buSzPct val="145000"/>
              <a:buFont typeface="Arial"/>
              <a:buChar char="•"/>
              <a:defRPr/>
            </a:pPr>
            <a:r>
              <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rPr>
              <a:t>Must be </a:t>
            </a:r>
            <a:r>
              <a:rPr kumimoji="0" lang="en-US" altLang="en-US" sz="1600" b="1" i="0" u="none" strike="noStrike" kern="1200" cap="none" spc="0" normalizeH="0" baseline="0" noProof="0" dirty="0">
                <a:ln>
                  <a:noFill/>
                </a:ln>
                <a:solidFill>
                  <a:prstClr val="black"/>
                </a:solidFill>
                <a:effectLst/>
                <a:uLnTx/>
                <a:uFillTx/>
                <a:latin typeface="Corbel" panose="020B0503020204020204"/>
                <a:ea typeface="+mn-ea"/>
                <a:cs typeface="+mn-cs"/>
              </a:rPr>
              <a:t>public domain </a:t>
            </a:r>
            <a:r>
              <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rPr>
              <a:t>or on track to be public</a:t>
            </a:r>
            <a:r>
              <a:rPr kumimoji="0" lang="en-US" altLang="en-US" sz="1600" b="0" i="0" u="none" strike="noStrike" kern="1200" cap="none" spc="0" normalizeH="0" noProof="0" dirty="0">
                <a:ln>
                  <a:noFill/>
                </a:ln>
                <a:solidFill>
                  <a:prstClr val="black"/>
                </a:solidFill>
                <a:effectLst/>
                <a:uLnTx/>
                <a:uFillTx/>
                <a:latin typeface="Corbel" panose="020B0503020204020204"/>
                <a:ea typeface="+mn-ea"/>
                <a:cs typeface="+mn-cs"/>
              </a:rPr>
              <a:t> domain</a:t>
            </a:r>
            <a:endPar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0386736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70BB1-12BD-57C3-8457-08BC3EFC53D8}"/>
              </a:ext>
            </a:extLst>
          </p:cNvPr>
          <p:cNvSpPr>
            <a:spLocks noGrp="1"/>
          </p:cNvSpPr>
          <p:nvPr>
            <p:ph type="body" sz="quarter" idx="10"/>
          </p:nvPr>
        </p:nvSpPr>
        <p:spPr>
          <a:xfrm>
            <a:off x="2092325" y="878206"/>
            <a:ext cx="8667750" cy="873442"/>
          </a:xfrm>
        </p:spPr>
        <p:txBody>
          <a:bodyPr/>
          <a:lstStyle/>
          <a:p>
            <a:r>
              <a:rPr lang="en-US" sz="4000" dirty="0"/>
              <a:t>Deemed Export Risk</a:t>
            </a:r>
          </a:p>
        </p:txBody>
      </p:sp>
      <p:sp>
        <p:nvSpPr>
          <p:cNvPr id="3" name="Text Placeholder 2">
            <a:extLst>
              <a:ext uri="{FF2B5EF4-FFF2-40B4-BE49-F238E27FC236}">
                <a16:creationId xmlns:a16="http://schemas.microsoft.com/office/drawing/2014/main" id="{C7AD0607-DC19-9375-7D27-FC604401A6D8}"/>
              </a:ext>
            </a:extLst>
          </p:cNvPr>
          <p:cNvSpPr>
            <a:spLocks noGrp="1"/>
          </p:cNvSpPr>
          <p:nvPr>
            <p:ph type="body" sz="quarter" idx="11"/>
          </p:nvPr>
        </p:nvSpPr>
        <p:spPr>
          <a:xfrm>
            <a:off x="2092325" y="1431608"/>
            <a:ext cx="8667750" cy="2448241"/>
          </a:xfrm>
        </p:spPr>
        <p:txBody>
          <a:bodyPr/>
          <a:lstStyle/>
          <a:p>
            <a:pPr eaLnBrk="1" hangingPunct="1"/>
            <a:r>
              <a:rPr lang="en-US" altLang="en-US" sz="2200" dirty="0"/>
              <a:t>What is a Deemed Export?</a:t>
            </a:r>
          </a:p>
          <a:p>
            <a:pPr lvl="1" eaLnBrk="1" hangingPunct="1"/>
            <a:r>
              <a:rPr lang="en-US" altLang="en-US" dirty="0"/>
              <a:t>Any release of technology or source code subject to the EAR/ITAR to a foreign national</a:t>
            </a:r>
          </a:p>
          <a:p>
            <a:pPr lvl="1" eaLnBrk="1" hangingPunct="1"/>
            <a:r>
              <a:rPr lang="en-US" altLang="en-US" dirty="0"/>
              <a:t>Such release is deemed to be an export to the home country or countries of the foreign national</a:t>
            </a:r>
          </a:p>
          <a:p>
            <a:pPr lvl="1" eaLnBrk="1" hangingPunct="1"/>
            <a:r>
              <a:rPr lang="en-US" altLang="en-US" dirty="0"/>
              <a:t>What does “release” mean? </a:t>
            </a:r>
          </a:p>
          <a:p>
            <a:pPr lvl="2" eaLnBrk="1" hangingPunct="1"/>
            <a:r>
              <a:rPr lang="en-US" altLang="en-US" sz="1800" dirty="0"/>
              <a:t>Visual inspection by foreign nationals of U.S.-origin equipment and facilities </a:t>
            </a:r>
          </a:p>
          <a:p>
            <a:pPr lvl="2" eaLnBrk="1" hangingPunct="1"/>
            <a:r>
              <a:rPr lang="en-US" altLang="en-US" sz="1800" dirty="0"/>
              <a:t>Oral exchanges of information in the United States</a:t>
            </a:r>
          </a:p>
          <a:p>
            <a:pPr lvl="2" eaLnBrk="1" hangingPunct="1"/>
            <a:r>
              <a:rPr lang="en-US" altLang="en-US" sz="1800" dirty="0"/>
              <a:t>The application of  personal knowledge or technical experience acquired in the United States – i.e. training</a:t>
            </a:r>
          </a:p>
          <a:p>
            <a:pPr eaLnBrk="1" hangingPunct="1"/>
            <a:r>
              <a:rPr lang="en-US" altLang="en-US" sz="2200" dirty="0"/>
              <a:t>What Technology? </a:t>
            </a:r>
          </a:p>
          <a:p>
            <a:pPr lvl="1"/>
            <a:r>
              <a:rPr lang="en-US" altLang="en-US" sz="2100" dirty="0"/>
              <a:t>All technology except: </a:t>
            </a:r>
          </a:p>
          <a:p>
            <a:pPr lvl="2"/>
            <a:r>
              <a:rPr lang="en-US" altLang="en-US" sz="1800" dirty="0"/>
              <a:t>Technology under the jurisdiction of another agency</a:t>
            </a:r>
          </a:p>
          <a:p>
            <a:pPr lvl="2"/>
            <a:r>
              <a:rPr lang="en-US" altLang="en-US" sz="1800" dirty="0"/>
              <a:t>Printed books </a:t>
            </a:r>
          </a:p>
          <a:p>
            <a:pPr lvl="2"/>
            <a:r>
              <a:rPr lang="en-US" altLang="en-US" sz="1800" dirty="0"/>
              <a:t>Publicly available technology</a:t>
            </a:r>
          </a:p>
          <a:p>
            <a:pPr lvl="2"/>
            <a:r>
              <a:rPr lang="en-US" altLang="en-US" sz="1800" dirty="0"/>
              <a:t>Technology that arises during or results from fundamental research</a:t>
            </a:r>
          </a:p>
          <a:p>
            <a:endParaRPr lang="en-US" dirty="0"/>
          </a:p>
        </p:txBody>
      </p:sp>
    </p:spTree>
    <p:extLst>
      <p:ext uri="{BB962C8B-B14F-4D97-AF65-F5344CB8AC3E}">
        <p14:creationId xmlns:p14="http://schemas.microsoft.com/office/powerpoint/2010/main" val="380713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E0CC3-1764-D7C7-A7E0-525341885174}"/>
              </a:ext>
            </a:extLst>
          </p:cNvPr>
          <p:cNvSpPr>
            <a:spLocks noGrp="1"/>
          </p:cNvSpPr>
          <p:nvPr>
            <p:ph type="body" sz="quarter" idx="10"/>
          </p:nvPr>
        </p:nvSpPr>
        <p:spPr>
          <a:xfrm>
            <a:off x="2092325" y="1049657"/>
            <a:ext cx="8667750" cy="873442"/>
          </a:xfrm>
        </p:spPr>
        <p:txBody>
          <a:bodyPr/>
          <a:lstStyle/>
          <a:p>
            <a:r>
              <a:rPr lang="en-US" sz="3600" dirty="0"/>
              <a:t>Consequences for Violations</a:t>
            </a:r>
          </a:p>
        </p:txBody>
      </p:sp>
      <p:sp>
        <p:nvSpPr>
          <p:cNvPr id="3" name="Text Placeholder 2">
            <a:extLst>
              <a:ext uri="{FF2B5EF4-FFF2-40B4-BE49-F238E27FC236}">
                <a16:creationId xmlns:a16="http://schemas.microsoft.com/office/drawing/2014/main" id="{EA19A159-AF31-A668-6D4F-41795A038135}"/>
              </a:ext>
            </a:extLst>
          </p:cNvPr>
          <p:cNvSpPr>
            <a:spLocks noGrp="1"/>
          </p:cNvSpPr>
          <p:nvPr>
            <p:ph type="body" sz="quarter" idx="11"/>
          </p:nvPr>
        </p:nvSpPr>
        <p:spPr>
          <a:xfrm>
            <a:off x="2000885" y="1731647"/>
            <a:ext cx="8667750" cy="2448241"/>
          </a:xfrm>
        </p:spPr>
        <p:txBody>
          <a:bodyPr/>
          <a:lstStyle/>
          <a:p>
            <a:r>
              <a:rPr lang="en-US" dirty="0"/>
              <a:t>Violations</a:t>
            </a:r>
          </a:p>
          <a:p>
            <a:r>
              <a:rPr lang="en-US" dirty="0"/>
              <a:t>ITAR/EAR violations may result in civil and/or criminal penalties, including fines and debarment </a:t>
            </a:r>
          </a:p>
          <a:p>
            <a:r>
              <a:rPr lang="en-US" dirty="0"/>
              <a:t>The Directorate of Defense Trade Controls (DDTC)/Bureau of Industry &amp; Security (BIS) is responsible for civil enforcement of the regulations, while the Department of Justice handles criminal matters.</a:t>
            </a:r>
          </a:p>
          <a:p>
            <a:r>
              <a:rPr lang="en-US" dirty="0"/>
              <a:t>Compliance oversight, and the loss of business opportunities.</a:t>
            </a:r>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5AA5451F-416E-ED8B-EEB5-F52A8CD204A4}"/>
              </a:ext>
            </a:extLst>
          </p:cNvPr>
          <p:cNvPicPr>
            <a:picLocks noChangeAspect="1"/>
          </p:cNvPicPr>
          <p:nvPr/>
        </p:nvPicPr>
        <p:blipFill>
          <a:blip r:embed="rId2"/>
          <a:stretch>
            <a:fillRect/>
          </a:stretch>
        </p:blipFill>
        <p:spPr>
          <a:xfrm>
            <a:off x="2092325" y="4027815"/>
            <a:ext cx="6389162" cy="2688569"/>
          </a:xfrm>
          <a:prstGeom prst="rect">
            <a:avLst/>
          </a:prstGeom>
        </p:spPr>
      </p:pic>
    </p:spTree>
    <p:extLst>
      <p:ext uri="{BB962C8B-B14F-4D97-AF65-F5344CB8AC3E}">
        <p14:creationId xmlns:p14="http://schemas.microsoft.com/office/powerpoint/2010/main" val="230036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E0CC3-1764-D7C7-A7E0-525341885174}"/>
              </a:ext>
            </a:extLst>
          </p:cNvPr>
          <p:cNvSpPr>
            <a:spLocks noGrp="1"/>
          </p:cNvSpPr>
          <p:nvPr>
            <p:ph type="body" sz="quarter" idx="10"/>
          </p:nvPr>
        </p:nvSpPr>
        <p:spPr>
          <a:xfrm>
            <a:off x="2092325" y="1758317"/>
            <a:ext cx="8667750" cy="873442"/>
          </a:xfrm>
        </p:spPr>
        <p:txBody>
          <a:bodyPr/>
          <a:lstStyle/>
          <a:p>
            <a:r>
              <a:rPr lang="en-US" dirty="0"/>
              <a:t>Export Control at UNT</a:t>
            </a:r>
          </a:p>
        </p:txBody>
      </p:sp>
      <p:sp>
        <p:nvSpPr>
          <p:cNvPr id="3" name="Text Placeholder 2">
            <a:extLst>
              <a:ext uri="{FF2B5EF4-FFF2-40B4-BE49-F238E27FC236}">
                <a16:creationId xmlns:a16="http://schemas.microsoft.com/office/drawing/2014/main" id="{EA19A159-AF31-A668-6D4F-41795A038135}"/>
              </a:ext>
            </a:extLst>
          </p:cNvPr>
          <p:cNvSpPr>
            <a:spLocks noGrp="1"/>
          </p:cNvSpPr>
          <p:nvPr>
            <p:ph type="body" sz="quarter" idx="11"/>
          </p:nvPr>
        </p:nvSpPr>
        <p:spPr>
          <a:xfrm>
            <a:off x="2092325" y="2680337"/>
            <a:ext cx="8667750" cy="3023233"/>
          </a:xfrm>
        </p:spPr>
        <p:txBody>
          <a:bodyPr/>
          <a:lstStyle/>
          <a:p>
            <a:r>
              <a:rPr lang="en-US" dirty="0"/>
              <a:t>Research Security and Export Control Officer in the Research Integrity and Compliance office of the Division of Research and Innovation.</a:t>
            </a:r>
          </a:p>
          <a:p>
            <a:r>
              <a:rPr lang="en-US" dirty="0"/>
              <a:t>International Travel Device Checklists</a:t>
            </a:r>
          </a:p>
          <a:p>
            <a:pPr marL="285750" indent="-285750">
              <a:buFont typeface="Arial" panose="020B0604020202020204" pitchFamily="34" charset="0"/>
              <a:buChar char="•"/>
            </a:pPr>
            <a:r>
              <a:rPr lang="en-US" dirty="0"/>
              <a:t>Export Control works with International Risk Control Coordinator to ensure foreign travel is compliant with institutional and federal policy</a:t>
            </a:r>
          </a:p>
          <a:p>
            <a:r>
              <a:rPr lang="en-US" dirty="0"/>
              <a:t>Loaner Laptops</a:t>
            </a:r>
          </a:p>
          <a:p>
            <a:r>
              <a:rPr lang="en-US" dirty="0"/>
              <a:t>Technology Control plans</a:t>
            </a:r>
          </a:p>
          <a:p>
            <a:r>
              <a:rPr lang="en-US" dirty="0"/>
              <a:t>Export Control Training available- Live/ Recorded, CITI Modules</a:t>
            </a:r>
          </a:p>
          <a:p>
            <a:r>
              <a:rPr lang="en-US" dirty="0"/>
              <a:t>International Compliance Coordination Committee</a:t>
            </a:r>
          </a:p>
          <a:p>
            <a:pPr marL="285750" indent="-285750">
              <a:buFont typeface="Arial" panose="020B0604020202020204" pitchFamily="34" charset="0"/>
              <a:buChar char="•"/>
            </a:pPr>
            <a:r>
              <a:rPr lang="en-US" dirty="0"/>
              <a:t> Quarterly and ad hoc meetings take place to discuss policy and other compliance issues</a:t>
            </a:r>
          </a:p>
          <a:p>
            <a:endParaRPr lang="en-US" dirty="0"/>
          </a:p>
        </p:txBody>
      </p:sp>
    </p:spTree>
    <p:extLst>
      <p:ext uri="{BB962C8B-B14F-4D97-AF65-F5344CB8AC3E}">
        <p14:creationId xmlns:p14="http://schemas.microsoft.com/office/powerpoint/2010/main" val="3278688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038341-3380-1845-A1F6-15BA8BC96522}"/>
              </a:ext>
            </a:extLst>
          </p:cNvPr>
          <p:cNvSpPr>
            <a:spLocks noGrp="1"/>
          </p:cNvSpPr>
          <p:nvPr>
            <p:ph type="body" sz="quarter" idx="10"/>
          </p:nvPr>
        </p:nvSpPr>
        <p:spPr>
          <a:xfrm>
            <a:off x="4052084" y="1758317"/>
            <a:ext cx="4087832" cy="873442"/>
          </a:xfrm>
        </p:spPr>
        <p:txBody>
          <a:bodyPr/>
          <a:lstStyle/>
          <a:p>
            <a:pPr algn="ctr"/>
            <a:r>
              <a:rPr lang="en-US" dirty="0"/>
              <a:t>Questions?</a:t>
            </a:r>
          </a:p>
        </p:txBody>
      </p:sp>
      <p:sp>
        <p:nvSpPr>
          <p:cNvPr id="3" name="Text Placeholder 2">
            <a:extLst>
              <a:ext uri="{FF2B5EF4-FFF2-40B4-BE49-F238E27FC236}">
                <a16:creationId xmlns:a16="http://schemas.microsoft.com/office/drawing/2014/main" id="{480ABBD2-EAB7-6247-94FA-1605DD9749AC}"/>
              </a:ext>
            </a:extLst>
          </p:cNvPr>
          <p:cNvSpPr>
            <a:spLocks noGrp="1"/>
          </p:cNvSpPr>
          <p:nvPr>
            <p:ph type="body" sz="quarter" idx="11"/>
          </p:nvPr>
        </p:nvSpPr>
        <p:spPr>
          <a:xfrm>
            <a:off x="1762125" y="3637598"/>
            <a:ext cx="8667750" cy="2448241"/>
          </a:xfrm>
        </p:spPr>
        <p:txBody>
          <a:bodyPr/>
          <a:lstStyle/>
          <a:p>
            <a:pPr algn="ctr"/>
            <a:r>
              <a:rPr lang="en-US" sz="2400" dirty="0"/>
              <a:t>THANK YOU!</a:t>
            </a:r>
          </a:p>
          <a:p>
            <a:pPr algn="ctr"/>
            <a:endParaRPr lang="en-US" sz="2400" dirty="0"/>
          </a:p>
          <a:p>
            <a:pPr algn="ctr"/>
            <a:r>
              <a:rPr lang="en-US" sz="2400" dirty="0"/>
              <a:t>Phone: 940-565-4658</a:t>
            </a:r>
          </a:p>
          <a:p>
            <a:pPr algn="ctr"/>
            <a:r>
              <a:rPr lang="en-US" sz="2400" dirty="0"/>
              <a:t>Email: </a:t>
            </a:r>
            <a:r>
              <a:rPr lang="en-US" sz="2400" dirty="0">
                <a:hlinkClick r:id="rId2">
                  <a:extLst>
                    <a:ext uri="{A12FA001-AC4F-418D-AE19-62706E023703}">
                      <ahyp:hlinkClr xmlns:ahyp="http://schemas.microsoft.com/office/drawing/2018/hyperlinkcolor" val="tx"/>
                    </a:ext>
                  </a:extLst>
                </a:hlinkClick>
              </a:rPr>
              <a:t>oric@unt.edu</a:t>
            </a:r>
            <a:endParaRPr lang="en-US" sz="2400" dirty="0"/>
          </a:p>
          <a:p>
            <a:pPr algn="ctr"/>
            <a:r>
              <a:rPr lang="en-US" sz="2400" dirty="0"/>
              <a:t>Margaret.cochran@unt.edu</a:t>
            </a:r>
          </a:p>
        </p:txBody>
      </p:sp>
    </p:spTree>
    <p:extLst>
      <p:ext uri="{BB962C8B-B14F-4D97-AF65-F5344CB8AC3E}">
        <p14:creationId xmlns:p14="http://schemas.microsoft.com/office/powerpoint/2010/main" val="126166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1DA38A6-9995-44CD-8E2B-50808FCB2571}"/>
              </a:ext>
            </a:extLst>
          </p:cNvPr>
          <p:cNvSpPr/>
          <p:nvPr/>
        </p:nvSpPr>
        <p:spPr>
          <a:xfrm>
            <a:off x="3981450" y="1695450"/>
            <a:ext cx="2828925" cy="552450"/>
          </a:xfrm>
          <a:prstGeom prst="roundRect">
            <a:avLst/>
          </a:prstGeom>
          <a:solidFill>
            <a:srgbClr val="004A24"/>
          </a:solidFill>
          <a:ln>
            <a:solidFill>
              <a:srgbClr val="077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Integrity and Compliance</a:t>
            </a:r>
          </a:p>
        </p:txBody>
      </p:sp>
      <p:sp>
        <p:nvSpPr>
          <p:cNvPr id="11" name="Rectangle: Rounded Corners 10">
            <a:extLst>
              <a:ext uri="{FF2B5EF4-FFF2-40B4-BE49-F238E27FC236}">
                <a16:creationId xmlns:a16="http://schemas.microsoft.com/office/drawing/2014/main" id="{4E844D4B-D99B-4AA3-B0CC-4805AA49C34F}"/>
              </a:ext>
            </a:extLst>
          </p:cNvPr>
          <p:cNvSpPr/>
          <p:nvPr/>
        </p:nvSpPr>
        <p:spPr>
          <a:xfrm>
            <a:off x="200025"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Christina Cantu</a:t>
            </a:r>
          </a:p>
          <a:p>
            <a:pPr algn="ctr"/>
            <a:r>
              <a:rPr lang="en-US" sz="1400" dirty="0"/>
              <a:t>Sr. Administrative Associate</a:t>
            </a:r>
          </a:p>
        </p:txBody>
      </p:sp>
      <p:sp>
        <p:nvSpPr>
          <p:cNvPr id="15" name="Rectangle: Rounded Corners 14">
            <a:extLst>
              <a:ext uri="{FF2B5EF4-FFF2-40B4-BE49-F238E27FC236}">
                <a16:creationId xmlns:a16="http://schemas.microsoft.com/office/drawing/2014/main" id="{CF482C88-CFF8-496E-9A93-BCFD26A98FE2}"/>
              </a:ext>
            </a:extLst>
          </p:cNvPr>
          <p:cNvSpPr/>
          <p:nvPr/>
        </p:nvSpPr>
        <p:spPr>
          <a:xfrm>
            <a:off x="3000374"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Hannah Snowberger</a:t>
            </a:r>
          </a:p>
          <a:p>
            <a:pPr algn="ctr"/>
            <a:r>
              <a:rPr lang="en-US" sz="1400" dirty="0"/>
              <a:t>Sr. Research Compliance Analyst</a:t>
            </a:r>
          </a:p>
        </p:txBody>
      </p:sp>
      <p:sp>
        <p:nvSpPr>
          <p:cNvPr id="16" name="Rectangle: Rounded Corners 15">
            <a:extLst>
              <a:ext uri="{FF2B5EF4-FFF2-40B4-BE49-F238E27FC236}">
                <a16:creationId xmlns:a16="http://schemas.microsoft.com/office/drawing/2014/main" id="{55DC66AB-F8D9-494E-9A96-9DC668B47F1F}"/>
              </a:ext>
            </a:extLst>
          </p:cNvPr>
          <p:cNvSpPr/>
          <p:nvPr/>
        </p:nvSpPr>
        <p:spPr>
          <a:xfrm>
            <a:off x="5800723" y="5067301"/>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Autumn Pinckard</a:t>
            </a:r>
          </a:p>
          <a:p>
            <a:pPr algn="ctr"/>
            <a:r>
              <a:rPr lang="en-US" sz="1400" dirty="0"/>
              <a:t>Research Compliance Manager</a:t>
            </a:r>
          </a:p>
        </p:txBody>
      </p:sp>
      <p:sp>
        <p:nvSpPr>
          <p:cNvPr id="17" name="Rectangle: Rounded Corners 16">
            <a:extLst>
              <a:ext uri="{FF2B5EF4-FFF2-40B4-BE49-F238E27FC236}">
                <a16:creationId xmlns:a16="http://schemas.microsoft.com/office/drawing/2014/main" id="{1DE641BC-4D11-4C23-8B51-D1C5D9EA69F2}"/>
              </a:ext>
            </a:extLst>
          </p:cNvPr>
          <p:cNvSpPr/>
          <p:nvPr/>
        </p:nvSpPr>
        <p:spPr>
          <a:xfrm>
            <a:off x="8601072" y="5057775"/>
            <a:ext cx="2676523" cy="476250"/>
          </a:xfrm>
          <a:prstGeom prst="roundRect">
            <a:avLst/>
          </a:prstGeom>
          <a:solidFill>
            <a:srgbClr val="077B3B"/>
          </a:solidFill>
          <a:ln>
            <a:solidFill>
              <a:srgbClr val="004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Sarah Romack</a:t>
            </a:r>
          </a:p>
          <a:p>
            <a:pPr algn="ctr"/>
            <a:r>
              <a:rPr lang="en-US" sz="1400" dirty="0"/>
              <a:t>Research Compliance Analyst</a:t>
            </a:r>
          </a:p>
        </p:txBody>
      </p:sp>
      <p:sp>
        <p:nvSpPr>
          <p:cNvPr id="18" name="Rectangle 17">
            <a:extLst>
              <a:ext uri="{FF2B5EF4-FFF2-40B4-BE49-F238E27FC236}">
                <a16:creationId xmlns:a16="http://schemas.microsoft.com/office/drawing/2014/main" id="{7BAC7BDB-92FA-4CCF-BB03-0FAC74EBB3EE}"/>
              </a:ext>
            </a:extLst>
          </p:cNvPr>
          <p:cNvSpPr/>
          <p:nvPr/>
        </p:nvSpPr>
        <p:spPr>
          <a:xfrm>
            <a:off x="200025" y="5372101"/>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Operations</a:t>
            </a:r>
          </a:p>
          <a:p>
            <a:pPr algn="ctr"/>
            <a:endParaRPr lang="en-US" sz="1600" dirty="0">
              <a:solidFill>
                <a:srgbClr val="004A24"/>
              </a:solidFill>
            </a:endParaRPr>
          </a:p>
        </p:txBody>
      </p:sp>
      <p:sp>
        <p:nvSpPr>
          <p:cNvPr id="19" name="Rectangle 18">
            <a:extLst>
              <a:ext uri="{FF2B5EF4-FFF2-40B4-BE49-F238E27FC236}">
                <a16:creationId xmlns:a16="http://schemas.microsoft.com/office/drawing/2014/main" id="{65DE3831-6C8B-4F49-ABC0-38BF69772776}"/>
              </a:ext>
            </a:extLst>
          </p:cNvPr>
          <p:cNvSpPr/>
          <p:nvPr/>
        </p:nvSpPr>
        <p:spPr>
          <a:xfrm>
            <a:off x="3023752" y="5231129"/>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p:txBody>
      </p:sp>
      <p:sp>
        <p:nvSpPr>
          <p:cNvPr id="20" name="Rectangle 19">
            <a:extLst>
              <a:ext uri="{FF2B5EF4-FFF2-40B4-BE49-F238E27FC236}">
                <a16:creationId xmlns:a16="http://schemas.microsoft.com/office/drawing/2014/main" id="{9B35371D-6F01-4123-B883-FF5F6A987481}"/>
              </a:ext>
            </a:extLst>
          </p:cNvPr>
          <p:cNvSpPr/>
          <p:nvPr/>
        </p:nvSpPr>
        <p:spPr>
          <a:xfrm>
            <a:off x="5750499" y="5236843"/>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IACUC</a:t>
            </a:r>
          </a:p>
        </p:txBody>
      </p:sp>
      <p:sp>
        <p:nvSpPr>
          <p:cNvPr id="21" name="Rectangle 20">
            <a:extLst>
              <a:ext uri="{FF2B5EF4-FFF2-40B4-BE49-F238E27FC236}">
                <a16:creationId xmlns:a16="http://schemas.microsoft.com/office/drawing/2014/main" id="{19090266-ABD0-47FF-BA32-23ECDCD5B069}"/>
              </a:ext>
            </a:extLst>
          </p:cNvPr>
          <p:cNvSpPr/>
          <p:nvPr/>
        </p:nvSpPr>
        <p:spPr>
          <a:xfrm>
            <a:off x="8601066" y="5208268"/>
            <a:ext cx="2676523" cy="103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COI</a:t>
            </a:r>
          </a:p>
        </p:txBody>
      </p:sp>
      <p:sp>
        <p:nvSpPr>
          <p:cNvPr id="22" name="Rectangle 21">
            <a:extLst>
              <a:ext uri="{FF2B5EF4-FFF2-40B4-BE49-F238E27FC236}">
                <a16:creationId xmlns:a16="http://schemas.microsoft.com/office/drawing/2014/main" id="{C34E4BAD-F8B1-403E-AA7A-EF540309AD6B}"/>
              </a:ext>
            </a:extLst>
          </p:cNvPr>
          <p:cNvSpPr/>
          <p:nvPr/>
        </p:nvSpPr>
        <p:spPr>
          <a:xfrm>
            <a:off x="4518422" y="3257549"/>
            <a:ext cx="1840705" cy="13049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4A24"/>
                </a:solidFill>
              </a:rPr>
              <a:t>IRB</a:t>
            </a:r>
          </a:p>
          <a:p>
            <a:pPr algn="ctr"/>
            <a:r>
              <a:rPr lang="en-US" sz="1600" dirty="0">
                <a:solidFill>
                  <a:srgbClr val="004A24"/>
                </a:solidFill>
              </a:rPr>
              <a:t>COI</a:t>
            </a:r>
          </a:p>
          <a:p>
            <a:pPr algn="ctr"/>
            <a:r>
              <a:rPr lang="en-US" sz="1600" dirty="0">
                <a:solidFill>
                  <a:srgbClr val="004A24"/>
                </a:solidFill>
              </a:rPr>
              <a:t>IACUC</a:t>
            </a:r>
          </a:p>
          <a:p>
            <a:pPr algn="ctr"/>
            <a:r>
              <a:rPr lang="en-US" sz="1600" dirty="0">
                <a:solidFill>
                  <a:srgbClr val="004A24"/>
                </a:solidFill>
              </a:rPr>
              <a:t>Export Control</a:t>
            </a:r>
          </a:p>
          <a:p>
            <a:pPr algn="ctr"/>
            <a:r>
              <a:rPr lang="en-US" sz="1600" dirty="0">
                <a:solidFill>
                  <a:srgbClr val="004A24"/>
                </a:solidFill>
              </a:rPr>
              <a:t>RCR</a:t>
            </a:r>
          </a:p>
        </p:txBody>
      </p:sp>
      <p:sp>
        <p:nvSpPr>
          <p:cNvPr id="25" name="Arrow: Down 24">
            <a:extLst>
              <a:ext uri="{FF2B5EF4-FFF2-40B4-BE49-F238E27FC236}">
                <a16:creationId xmlns:a16="http://schemas.microsoft.com/office/drawing/2014/main" id="{788D2A79-6846-4F3A-BC8A-9C0C6B7D9341}"/>
              </a:ext>
            </a:extLst>
          </p:cNvPr>
          <p:cNvSpPr/>
          <p:nvPr/>
        </p:nvSpPr>
        <p:spPr>
          <a:xfrm>
            <a:off x="5267325" y="995363"/>
            <a:ext cx="142875" cy="676274"/>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BD85FDFD-F1E3-4FD5-A856-0CCEAF4A1640}"/>
              </a:ext>
            </a:extLst>
          </p:cNvPr>
          <p:cNvSpPr/>
          <p:nvPr/>
        </p:nvSpPr>
        <p:spPr>
          <a:xfrm>
            <a:off x="5257797" y="2274571"/>
            <a:ext cx="152403" cy="495299"/>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22B3DA06-267F-4941-975A-5D500A163495}"/>
              </a:ext>
            </a:extLst>
          </p:cNvPr>
          <p:cNvSpPr/>
          <p:nvPr/>
        </p:nvSpPr>
        <p:spPr>
          <a:xfrm rot="20648629">
            <a:off x="6680687" y="3152941"/>
            <a:ext cx="144263"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E1EF4194-FBAA-4A47-BEF7-E14FD4E40CA0}"/>
              </a:ext>
            </a:extLst>
          </p:cNvPr>
          <p:cNvSpPr/>
          <p:nvPr/>
        </p:nvSpPr>
        <p:spPr>
          <a:xfrm rot="18604270">
            <a:off x="7640077" y="2420136"/>
            <a:ext cx="159893"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B8D028B0-D37E-418D-BD56-218A933A951C}"/>
              </a:ext>
            </a:extLst>
          </p:cNvPr>
          <p:cNvSpPr/>
          <p:nvPr/>
        </p:nvSpPr>
        <p:spPr>
          <a:xfrm rot="2777240">
            <a:off x="3202748" y="2307286"/>
            <a:ext cx="153404" cy="3180730"/>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1760D95D-F64A-42B2-BF13-25EF19ACF7A6}"/>
              </a:ext>
            </a:extLst>
          </p:cNvPr>
          <p:cNvSpPr/>
          <p:nvPr/>
        </p:nvSpPr>
        <p:spPr>
          <a:xfrm rot="714516">
            <a:off x="3949242" y="3114392"/>
            <a:ext cx="159689" cy="1951188"/>
          </a:xfrm>
          <a:prstGeom prst="downArrow">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911A63A-726C-4226-A061-6A0870FA33B7}"/>
              </a:ext>
            </a:extLst>
          </p:cNvPr>
          <p:cNvSpPr/>
          <p:nvPr/>
        </p:nvSpPr>
        <p:spPr>
          <a:xfrm>
            <a:off x="4133850" y="2752724"/>
            <a:ext cx="2514600" cy="476250"/>
          </a:xfrm>
          <a:prstGeom prst="roundRect">
            <a:avLst/>
          </a:prstGeom>
          <a:solidFill>
            <a:srgbClr val="077B3B"/>
          </a:solidFill>
          <a:ln>
            <a:solidFill>
              <a:srgbClr val="00A4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Jamie Peno</a:t>
            </a:r>
          </a:p>
          <a:p>
            <a:pPr algn="ctr"/>
            <a:r>
              <a:rPr lang="en-US" sz="1400" dirty="0"/>
              <a:t>Assistant Vice President- RIC</a:t>
            </a:r>
          </a:p>
        </p:txBody>
      </p:sp>
      <p:sp>
        <p:nvSpPr>
          <p:cNvPr id="6" name="Rectangle: Rounded Corners 5">
            <a:extLst>
              <a:ext uri="{FF2B5EF4-FFF2-40B4-BE49-F238E27FC236}">
                <a16:creationId xmlns:a16="http://schemas.microsoft.com/office/drawing/2014/main" id="{672138EF-7E09-4A2F-AD35-F982B510B7BA}"/>
              </a:ext>
            </a:extLst>
          </p:cNvPr>
          <p:cNvSpPr/>
          <p:nvPr/>
        </p:nvSpPr>
        <p:spPr>
          <a:xfrm>
            <a:off x="3381375" y="390525"/>
            <a:ext cx="4019550" cy="619125"/>
          </a:xfrm>
          <a:prstGeom prst="roundRect">
            <a:avLst/>
          </a:prstGeom>
          <a:solidFill>
            <a:srgbClr val="004A24"/>
          </a:solidFill>
          <a:ln>
            <a:solidFill>
              <a:srgbClr val="077B3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Division of</a:t>
            </a:r>
          </a:p>
          <a:p>
            <a:pPr algn="ctr"/>
            <a:r>
              <a:rPr lang="en-US" sz="2000" dirty="0"/>
              <a:t>Research and Innovation</a:t>
            </a:r>
          </a:p>
        </p:txBody>
      </p:sp>
      <p:pic>
        <p:nvPicPr>
          <p:cNvPr id="2" name="Picture 1">
            <a:extLst>
              <a:ext uri="{FF2B5EF4-FFF2-40B4-BE49-F238E27FC236}">
                <a16:creationId xmlns:a16="http://schemas.microsoft.com/office/drawing/2014/main" id="{4D458989-B98F-4D65-B808-019BF82B38AB}"/>
              </a:ext>
            </a:extLst>
          </p:cNvPr>
          <p:cNvPicPr>
            <a:picLocks noChangeAspect="1"/>
          </p:cNvPicPr>
          <p:nvPr/>
        </p:nvPicPr>
        <p:blipFill>
          <a:blip r:embed="rId2"/>
          <a:stretch>
            <a:fillRect/>
          </a:stretch>
        </p:blipFill>
        <p:spPr>
          <a:xfrm>
            <a:off x="0" y="-1"/>
            <a:ext cx="12192000" cy="6858001"/>
          </a:xfrm>
          <a:prstGeom prst="rect">
            <a:avLst/>
          </a:prstGeom>
        </p:spPr>
      </p:pic>
      <p:pic>
        <p:nvPicPr>
          <p:cNvPr id="4" name="Picture 3">
            <a:extLst>
              <a:ext uri="{FF2B5EF4-FFF2-40B4-BE49-F238E27FC236}">
                <a16:creationId xmlns:a16="http://schemas.microsoft.com/office/drawing/2014/main" id="{11A8BC5C-B7F8-FFF4-A14E-916F2CD2B440}"/>
              </a:ext>
            </a:extLst>
          </p:cNvPr>
          <p:cNvPicPr>
            <a:picLocks noChangeAspect="1"/>
          </p:cNvPicPr>
          <p:nvPr/>
        </p:nvPicPr>
        <p:blipFill>
          <a:blip r:embed="rId3"/>
          <a:stretch>
            <a:fillRect/>
          </a:stretch>
        </p:blipFill>
        <p:spPr>
          <a:xfrm>
            <a:off x="0" y="4761"/>
            <a:ext cx="12192000" cy="6849779"/>
          </a:xfrm>
          <a:prstGeom prst="rect">
            <a:avLst/>
          </a:prstGeom>
        </p:spPr>
      </p:pic>
      <p:pic>
        <p:nvPicPr>
          <p:cNvPr id="5" name="Picture 4">
            <a:extLst>
              <a:ext uri="{FF2B5EF4-FFF2-40B4-BE49-F238E27FC236}">
                <a16:creationId xmlns:a16="http://schemas.microsoft.com/office/drawing/2014/main" id="{A70E5B28-F410-5982-6FB7-81E8E7341470}"/>
              </a:ext>
            </a:extLst>
          </p:cNvPr>
          <p:cNvPicPr>
            <a:picLocks noChangeAspect="1"/>
          </p:cNvPicPr>
          <p:nvPr/>
        </p:nvPicPr>
        <p:blipFill>
          <a:blip r:embed="rId4"/>
          <a:stretch>
            <a:fillRect/>
          </a:stretch>
        </p:blipFill>
        <p:spPr>
          <a:xfrm>
            <a:off x="12682" y="57204"/>
            <a:ext cx="12191950" cy="6849779"/>
          </a:xfrm>
          <a:prstGeom prst="rect">
            <a:avLst/>
          </a:prstGeom>
        </p:spPr>
      </p:pic>
    </p:spTree>
    <p:extLst>
      <p:ext uri="{BB962C8B-B14F-4D97-AF65-F5344CB8AC3E}">
        <p14:creationId xmlns:p14="http://schemas.microsoft.com/office/powerpoint/2010/main" val="62133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6" grpId="0" animBg="1"/>
      <p:bldP spid="17" grpId="0" animBg="1"/>
      <p:bldP spid="18" grpId="0"/>
      <p:bldP spid="19" grpId="0"/>
      <p:bldP spid="20" grpId="0"/>
      <p:bldP spid="21" grpId="0"/>
      <p:bldP spid="22" grpId="0" animBg="1"/>
      <p:bldP spid="25" grpId="0" animBg="1"/>
      <p:bldP spid="26" grpId="0" animBg="1"/>
      <p:bldP spid="27" grpId="0" animBg="1"/>
      <p:bldP spid="28" grpId="0" animBg="1"/>
      <p:bldP spid="29" grpId="0" animBg="1"/>
      <p:bldP spid="30" grpId="0" animBg="1"/>
      <p:bldP spid="10"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4B3173-4F05-75FE-C3A3-FDDA58B52EE7}"/>
              </a:ext>
            </a:extLst>
          </p:cNvPr>
          <p:cNvSpPr>
            <a:spLocks noGrp="1"/>
          </p:cNvSpPr>
          <p:nvPr>
            <p:ph type="body" sz="quarter" idx="10"/>
          </p:nvPr>
        </p:nvSpPr>
        <p:spPr>
          <a:xfrm>
            <a:off x="2092325" y="1408749"/>
            <a:ext cx="8667750" cy="873442"/>
          </a:xfrm>
        </p:spPr>
        <p:txBody>
          <a:bodyPr/>
          <a:lstStyle/>
          <a:p>
            <a:r>
              <a:rPr lang="en-US" sz="3600" dirty="0"/>
              <a:t>What we will Cover:</a:t>
            </a:r>
          </a:p>
        </p:txBody>
      </p:sp>
      <p:sp>
        <p:nvSpPr>
          <p:cNvPr id="3" name="Text Placeholder 2">
            <a:extLst>
              <a:ext uri="{FF2B5EF4-FFF2-40B4-BE49-F238E27FC236}">
                <a16:creationId xmlns:a16="http://schemas.microsoft.com/office/drawing/2014/main" id="{4D5966C5-1E5E-421C-C583-8D864A51A7FA}"/>
              </a:ext>
            </a:extLst>
          </p:cNvPr>
          <p:cNvSpPr>
            <a:spLocks noGrp="1"/>
          </p:cNvSpPr>
          <p:nvPr>
            <p:ph type="body" sz="quarter" idx="11"/>
          </p:nvPr>
        </p:nvSpPr>
        <p:spPr>
          <a:xfrm>
            <a:off x="2092325" y="2139157"/>
            <a:ext cx="8667750" cy="4238783"/>
          </a:xfrm>
        </p:spPr>
        <p:txBody>
          <a:bodyPr/>
          <a:lstStyle/>
          <a:p>
            <a:r>
              <a:rPr lang="en-US" dirty="0"/>
              <a:t>Terms</a:t>
            </a:r>
          </a:p>
          <a:p>
            <a:r>
              <a:rPr lang="en-US" dirty="0"/>
              <a:t>What is export control?</a:t>
            </a:r>
          </a:p>
          <a:p>
            <a:r>
              <a:rPr lang="en-US" dirty="0"/>
              <a:t>What is an export?</a:t>
            </a:r>
          </a:p>
          <a:p>
            <a:r>
              <a:rPr lang="en-US" dirty="0"/>
              <a:t>Fundamental Research Exclusion</a:t>
            </a:r>
          </a:p>
          <a:p>
            <a:r>
              <a:rPr lang="en-US" dirty="0"/>
              <a:t>Exclusions</a:t>
            </a:r>
          </a:p>
          <a:p>
            <a:r>
              <a:rPr lang="en-US" dirty="0"/>
              <a:t>ITAR definition</a:t>
            </a:r>
          </a:p>
          <a:p>
            <a:r>
              <a:rPr lang="en-US" dirty="0"/>
              <a:t>EAR definition</a:t>
            </a:r>
          </a:p>
          <a:p>
            <a:r>
              <a:rPr lang="en-US" dirty="0"/>
              <a:t>Deemed export risk</a:t>
            </a:r>
          </a:p>
          <a:p>
            <a:r>
              <a:rPr lang="en-US" dirty="0"/>
              <a:t>Consequences for violations</a:t>
            </a:r>
          </a:p>
          <a:p>
            <a:r>
              <a:rPr lang="en-US" dirty="0"/>
              <a:t>Export control at UNT</a:t>
            </a:r>
          </a:p>
          <a:p>
            <a:r>
              <a:rPr lang="en-US" dirty="0"/>
              <a:t>Resources</a:t>
            </a:r>
          </a:p>
          <a:p>
            <a:endParaRPr lang="en-US" dirty="0"/>
          </a:p>
        </p:txBody>
      </p:sp>
    </p:spTree>
    <p:extLst>
      <p:ext uri="{BB962C8B-B14F-4D97-AF65-F5344CB8AC3E}">
        <p14:creationId xmlns:p14="http://schemas.microsoft.com/office/powerpoint/2010/main" val="415566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049783-B54C-9542-9EA4-63127633209A}"/>
              </a:ext>
            </a:extLst>
          </p:cNvPr>
          <p:cNvSpPr>
            <a:spLocks noGrp="1"/>
          </p:cNvSpPr>
          <p:nvPr>
            <p:ph type="body" sz="quarter" idx="10"/>
          </p:nvPr>
        </p:nvSpPr>
        <p:spPr>
          <a:xfrm>
            <a:off x="514350" y="525303"/>
            <a:ext cx="7534275" cy="411957"/>
          </a:xfrm>
        </p:spPr>
        <p:txBody>
          <a:bodyPr/>
          <a:lstStyle/>
          <a:p>
            <a:r>
              <a:rPr lang="en-US" sz="3200" b="1" dirty="0">
                <a:solidFill>
                  <a:srgbClr val="004A24"/>
                </a:solidFill>
              </a:rPr>
              <a:t>Terms</a:t>
            </a:r>
          </a:p>
        </p:txBody>
      </p:sp>
      <p:sp>
        <p:nvSpPr>
          <p:cNvPr id="3" name="Text Placeholder 2">
            <a:extLst>
              <a:ext uri="{FF2B5EF4-FFF2-40B4-BE49-F238E27FC236}">
                <a16:creationId xmlns:a16="http://schemas.microsoft.com/office/drawing/2014/main" id="{AB20CFD3-EF8F-CC48-9055-35CF7CBAE710}"/>
              </a:ext>
            </a:extLst>
          </p:cNvPr>
          <p:cNvSpPr>
            <a:spLocks noGrp="1"/>
          </p:cNvSpPr>
          <p:nvPr>
            <p:ph type="body" sz="quarter" idx="11"/>
          </p:nvPr>
        </p:nvSpPr>
        <p:spPr>
          <a:xfrm>
            <a:off x="615950" y="1266826"/>
            <a:ext cx="11423649" cy="5347334"/>
          </a:xfrm>
        </p:spPr>
        <p:txBody>
          <a:bodyPr/>
          <a:lstStyle/>
          <a:p>
            <a:pPr marL="182880" indent="-137160" eaLnBrk="1" fontAlgn="auto" hangingPunct="1">
              <a:spcAft>
                <a:spcPts val="0"/>
              </a:spcAft>
              <a:buClr>
                <a:schemeClr val="accent1">
                  <a:lumMod val="75000"/>
                </a:schemeClr>
              </a:buClr>
              <a:defRPr/>
            </a:pPr>
            <a:r>
              <a:rPr lang="en-US" altLang="en-US" sz="2600" dirty="0"/>
              <a:t>International Traffic in Arms Regulations (ITAR)</a:t>
            </a:r>
          </a:p>
          <a:p>
            <a:pPr lvl="1" indent="-137160" eaLnBrk="1" fontAlgn="auto" hangingPunct="1">
              <a:buClr>
                <a:schemeClr val="accent1">
                  <a:lumMod val="75000"/>
                </a:schemeClr>
              </a:buClr>
              <a:defRPr/>
            </a:pPr>
            <a:r>
              <a:rPr lang="en-US" altLang="en-US" sz="1600" dirty="0"/>
              <a:t>Directorate of Defense Trade Controls (DDTC) under Department of State (DoS)</a:t>
            </a:r>
          </a:p>
          <a:p>
            <a:pPr lvl="1" indent="-137160" eaLnBrk="1" fontAlgn="auto" hangingPunct="1">
              <a:buClr>
                <a:schemeClr val="accent1">
                  <a:lumMod val="75000"/>
                </a:schemeClr>
              </a:buClr>
              <a:defRPr/>
            </a:pPr>
            <a:r>
              <a:rPr lang="en-US" altLang="en-US" sz="1600" dirty="0"/>
              <a:t>United States Munitions List (USML)</a:t>
            </a:r>
          </a:p>
          <a:p>
            <a:pPr lvl="1" indent="-137160" eaLnBrk="1" fontAlgn="auto" hangingPunct="1">
              <a:buClr>
                <a:schemeClr val="accent1">
                  <a:lumMod val="75000"/>
                </a:schemeClr>
              </a:buClr>
              <a:defRPr/>
            </a:pPr>
            <a:r>
              <a:rPr lang="en-US" altLang="en-US" sz="1600" dirty="0"/>
              <a:t>Regulates the export of military grade services, software, and data.</a:t>
            </a:r>
          </a:p>
          <a:p>
            <a:pPr marL="182880" indent="-137160" eaLnBrk="1" fontAlgn="auto" hangingPunct="1">
              <a:spcAft>
                <a:spcPts val="0"/>
              </a:spcAft>
              <a:buClr>
                <a:schemeClr val="accent1">
                  <a:lumMod val="75000"/>
                </a:schemeClr>
              </a:buClr>
              <a:defRPr/>
            </a:pPr>
            <a:r>
              <a:rPr lang="en-US" altLang="en-US" sz="2600" dirty="0"/>
              <a:t>Export Administration Regulations (EAR)</a:t>
            </a:r>
          </a:p>
          <a:p>
            <a:pPr lvl="1" indent="-137160" eaLnBrk="1" fontAlgn="auto" hangingPunct="1">
              <a:buClr>
                <a:schemeClr val="accent1">
                  <a:lumMod val="75000"/>
                </a:schemeClr>
              </a:buClr>
              <a:defRPr/>
            </a:pPr>
            <a:r>
              <a:rPr lang="en-US" altLang="en-US" sz="1600" dirty="0"/>
              <a:t>Bureau of Industry and Security (BIS) under Department of Commerce (</a:t>
            </a:r>
            <a:r>
              <a:rPr lang="en-US" altLang="en-US" sz="1600" dirty="0" err="1"/>
              <a:t>DoC</a:t>
            </a:r>
            <a:r>
              <a:rPr lang="en-US" altLang="en-US" sz="1600" dirty="0"/>
              <a:t>)</a:t>
            </a:r>
          </a:p>
          <a:p>
            <a:pPr lvl="1" indent="-137160" eaLnBrk="1" fontAlgn="auto" hangingPunct="1">
              <a:buClr>
                <a:schemeClr val="accent1">
                  <a:lumMod val="75000"/>
                </a:schemeClr>
              </a:buClr>
              <a:defRPr/>
            </a:pPr>
            <a:r>
              <a:rPr lang="en-US" altLang="en-US" sz="1600" dirty="0"/>
              <a:t>Export Control Classification Number (ECCN) –Specific category of controlled product</a:t>
            </a:r>
          </a:p>
          <a:p>
            <a:pPr lvl="1" indent="-137160" eaLnBrk="1" fontAlgn="auto" hangingPunct="1">
              <a:buClr>
                <a:schemeClr val="accent1">
                  <a:lumMod val="75000"/>
                </a:schemeClr>
              </a:buClr>
              <a:defRPr/>
            </a:pPr>
            <a:r>
              <a:rPr lang="en-US" altLang="en-US" sz="1600" dirty="0"/>
              <a:t>EAR99- Broader category for NLR goods</a:t>
            </a:r>
          </a:p>
          <a:p>
            <a:pPr lvl="1" indent="-137160" eaLnBrk="1" fontAlgn="auto" hangingPunct="1">
              <a:buClr>
                <a:schemeClr val="accent1">
                  <a:lumMod val="75000"/>
                </a:schemeClr>
              </a:buClr>
              <a:defRPr/>
            </a:pPr>
            <a:r>
              <a:rPr lang="en-US" altLang="en-US" sz="1600" dirty="0"/>
              <a:t>Regulates a broader range of items than ITAR, including commercial and Dual-use technologies</a:t>
            </a:r>
          </a:p>
          <a:p>
            <a:pPr marL="182880" indent="-137160">
              <a:spcAft>
                <a:spcPts val="0"/>
              </a:spcAft>
              <a:buClr>
                <a:schemeClr val="accent1">
                  <a:lumMod val="75000"/>
                </a:schemeClr>
              </a:buClr>
              <a:defRPr/>
            </a:pPr>
            <a:r>
              <a:rPr lang="en-US" altLang="zh-CN" sz="2600" dirty="0"/>
              <a:t>Office of Foreign Assets Control</a:t>
            </a:r>
            <a:r>
              <a:rPr lang="en-US" altLang="en-US" sz="2600" dirty="0"/>
              <a:t> (OFAC)</a:t>
            </a:r>
          </a:p>
          <a:p>
            <a:pPr lvl="1" indent="-137160">
              <a:buClr>
                <a:schemeClr val="accent1">
                  <a:lumMod val="75000"/>
                </a:schemeClr>
              </a:buClr>
              <a:defRPr/>
            </a:pPr>
            <a:r>
              <a:rPr lang="en-US" altLang="en-US" sz="1600" dirty="0"/>
              <a:t>Department of Treasury (DoT) </a:t>
            </a:r>
          </a:p>
          <a:p>
            <a:pPr lvl="1" indent="-137160">
              <a:buClr>
                <a:schemeClr val="accent1">
                  <a:lumMod val="75000"/>
                </a:schemeClr>
              </a:buClr>
              <a:defRPr/>
            </a:pPr>
            <a:r>
              <a:rPr lang="en-US" altLang="en-US" sz="1600" dirty="0"/>
              <a:t>Specially Designated Nationals List (SDN)</a:t>
            </a:r>
          </a:p>
          <a:p>
            <a:pPr lvl="1" indent="-137160">
              <a:buClr>
                <a:schemeClr val="accent1">
                  <a:lumMod val="75000"/>
                </a:schemeClr>
              </a:buClr>
              <a:defRPr/>
            </a:pPr>
            <a:r>
              <a:rPr lang="en-US" altLang="en-US" sz="1600" dirty="0"/>
              <a:t>Sanctions</a:t>
            </a:r>
          </a:p>
          <a:p>
            <a:pPr marL="182880" indent="-137160" eaLnBrk="1" fontAlgn="auto" hangingPunct="1">
              <a:spcAft>
                <a:spcPts val="0"/>
              </a:spcAft>
              <a:buClr>
                <a:schemeClr val="accent1">
                  <a:lumMod val="75000"/>
                </a:schemeClr>
              </a:buClr>
              <a:defRPr/>
            </a:pPr>
            <a:r>
              <a:rPr lang="en-US" altLang="en-US" sz="2600" dirty="0"/>
              <a:t>Controlled Unclassified Information (CUI)</a:t>
            </a:r>
          </a:p>
          <a:p>
            <a:pPr lvl="1" indent="-137160" eaLnBrk="1" fontAlgn="auto" hangingPunct="1">
              <a:buClr>
                <a:schemeClr val="accent1">
                  <a:lumMod val="75000"/>
                </a:schemeClr>
              </a:buClr>
              <a:defRPr/>
            </a:pPr>
            <a:r>
              <a:rPr lang="en-US" sz="1600" dirty="0"/>
              <a:t>Information that does not meet the criteria for classification, but that still must be protected. CUI is information that is created or possessed by the US government or by other entities on its behalf.</a:t>
            </a:r>
          </a:p>
          <a:p>
            <a:pPr lvl="1" indent="0">
              <a:buNone/>
            </a:pPr>
            <a:endParaRPr lang="en-US" sz="3000" dirty="0"/>
          </a:p>
          <a:p>
            <a:pPr lvl="1" indent="0">
              <a:buNone/>
            </a:pPr>
            <a:endParaRPr lang="en-US" sz="3000" dirty="0"/>
          </a:p>
        </p:txBody>
      </p:sp>
    </p:spTree>
    <p:extLst>
      <p:ext uri="{BB962C8B-B14F-4D97-AF65-F5344CB8AC3E}">
        <p14:creationId xmlns:p14="http://schemas.microsoft.com/office/powerpoint/2010/main" val="249152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15D9A-E5B9-0570-DDD5-27E74539AA77}"/>
              </a:ext>
            </a:extLst>
          </p:cNvPr>
          <p:cNvSpPr>
            <a:spLocks noGrp="1"/>
          </p:cNvSpPr>
          <p:nvPr>
            <p:ph type="body" sz="quarter" idx="10"/>
          </p:nvPr>
        </p:nvSpPr>
        <p:spPr>
          <a:xfrm>
            <a:off x="1685925" y="1165860"/>
            <a:ext cx="8667750" cy="873442"/>
          </a:xfrm>
        </p:spPr>
        <p:txBody>
          <a:bodyPr/>
          <a:lstStyle/>
          <a:p>
            <a:r>
              <a:rPr lang="en-US" altLang="en-US" sz="3200" dirty="0"/>
              <a:t>International Traffic in Arms Regulations</a:t>
            </a:r>
            <a:br>
              <a:rPr lang="en-US" altLang="en-US" sz="3200" dirty="0"/>
            </a:br>
            <a:r>
              <a:rPr lang="en-US" altLang="en-US" sz="3200" dirty="0"/>
              <a:t>(ITAR) </a:t>
            </a:r>
            <a:endParaRPr lang="en-US" sz="3200" dirty="0"/>
          </a:p>
        </p:txBody>
      </p:sp>
      <p:sp>
        <p:nvSpPr>
          <p:cNvPr id="3" name="Text Placeholder 2">
            <a:extLst>
              <a:ext uri="{FF2B5EF4-FFF2-40B4-BE49-F238E27FC236}">
                <a16:creationId xmlns:a16="http://schemas.microsoft.com/office/drawing/2014/main" id="{A4B7359F-04F1-2CE4-D041-1D892BFCBCAD}"/>
              </a:ext>
            </a:extLst>
          </p:cNvPr>
          <p:cNvSpPr>
            <a:spLocks noGrp="1"/>
          </p:cNvSpPr>
          <p:nvPr>
            <p:ph type="body" sz="quarter" idx="11"/>
          </p:nvPr>
        </p:nvSpPr>
        <p:spPr>
          <a:xfrm>
            <a:off x="1685925" y="2064702"/>
            <a:ext cx="8667750" cy="2877820"/>
          </a:xfrm>
        </p:spPr>
        <p:txBody>
          <a:bodyPr/>
          <a:lstStyle/>
          <a:p>
            <a:pPr eaLnBrk="1" fontAlgn="auto" hangingPunct="1">
              <a:spcBef>
                <a:spcPts val="0"/>
              </a:spcBef>
              <a:spcAft>
                <a:spcPts val="0"/>
              </a:spcAft>
              <a:defRPr/>
            </a:pPr>
            <a:r>
              <a:rPr lang="en-US" sz="1800" b="1" dirty="0">
                <a:latin typeface="+mj-lt"/>
                <a:ea typeface="+mj-ea"/>
                <a:cs typeface="+mj-cs"/>
              </a:rPr>
              <a:t>Department of State, Directorate of Defense Trade Controls (DDTC)</a:t>
            </a:r>
          </a:p>
          <a:p>
            <a:pPr eaLnBrk="1" fontAlgn="auto" hangingPunct="1">
              <a:spcBef>
                <a:spcPts val="0"/>
              </a:spcBef>
              <a:spcAft>
                <a:spcPts val="0"/>
              </a:spcAft>
              <a:defRPr/>
            </a:pPr>
            <a:endParaRPr lang="en-US" sz="1800" dirty="0">
              <a:ea typeface="+mj-ea"/>
              <a:cs typeface="+mj-cs"/>
            </a:endParaRPr>
          </a:p>
          <a:p>
            <a:pPr marL="342900" indent="-342900" eaLnBrk="1" fontAlgn="auto" hangingPunct="1">
              <a:spcBef>
                <a:spcPts val="0"/>
              </a:spcBef>
              <a:spcAft>
                <a:spcPts val="0"/>
              </a:spcAft>
              <a:buFontTx/>
              <a:buChar char="-"/>
              <a:defRPr/>
            </a:pPr>
            <a:r>
              <a:rPr lang="en-US" sz="2400" dirty="0">
                <a:ea typeface="+mj-ea"/>
                <a:cs typeface="+mj-cs"/>
              </a:rPr>
              <a:t>Has primacy over all export regulations </a:t>
            </a:r>
          </a:p>
          <a:p>
            <a:pPr marL="342900" indent="-342900" eaLnBrk="1" fontAlgn="auto" hangingPunct="1">
              <a:spcBef>
                <a:spcPts val="0"/>
              </a:spcBef>
              <a:spcAft>
                <a:spcPts val="0"/>
              </a:spcAft>
              <a:buFontTx/>
              <a:buChar char="-"/>
              <a:defRPr/>
            </a:pPr>
            <a:endParaRPr lang="en-US" dirty="0">
              <a:ea typeface="+mj-ea"/>
              <a:cs typeface="+mj-cs"/>
            </a:endParaRPr>
          </a:p>
          <a:p>
            <a:pPr marL="342900" indent="-342900" eaLnBrk="1" fontAlgn="auto" hangingPunct="1">
              <a:spcBef>
                <a:spcPts val="0"/>
              </a:spcBef>
              <a:spcAft>
                <a:spcPts val="0"/>
              </a:spcAft>
              <a:buFontTx/>
              <a:buChar char="-"/>
              <a:defRPr/>
            </a:pPr>
            <a:r>
              <a:rPr lang="en-US" sz="2400" dirty="0">
                <a:ea typeface="+mj-ea"/>
                <a:cs typeface="+mj-cs"/>
              </a:rPr>
              <a:t>Methods for exporting legally: </a:t>
            </a:r>
          </a:p>
          <a:p>
            <a:pPr marL="1028700" lvl="1" indent="-342900">
              <a:spcBef>
                <a:spcPts val="0"/>
              </a:spcBef>
              <a:buFontTx/>
              <a:buChar char="-"/>
              <a:defRPr/>
            </a:pPr>
            <a:r>
              <a:rPr lang="en-US" dirty="0">
                <a:ea typeface="+mj-ea"/>
                <a:cs typeface="+mj-cs"/>
              </a:rPr>
              <a:t>Export License</a:t>
            </a:r>
          </a:p>
          <a:p>
            <a:pPr marL="1028700" lvl="1" indent="-342900">
              <a:spcBef>
                <a:spcPts val="0"/>
              </a:spcBef>
              <a:buFontTx/>
              <a:buChar char="-"/>
              <a:defRPr/>
            </a:pPr>
            <a:r>
              <a:rPr lang="en-US" dirty="0">
                <a:ea typeface="+mj-ea"/>
                <a:cs typeface="+mj-cs"/>
              </a:rPr>
              <a:t>Agreement</a:t>
            </a:r>
          </a:p>
          <a:p>
            <a:pPr marL="1028700" lvl="1" indent="-342900">
              <a:spcBef>
                <a:spcPts val="0"/>
              </a:spcBef>
              <a:buFontTx/>
              <a:buChar char="-"/>
              <a:defRPr/>
            </a:pPr>
            <a:r>
              <a:rPr lang="en-US" dirty="0">
                <a:ea typeface="+mj-ea"/>
                <a:cs typeface="+mj-cs"/>
              </a:rPr>
              <a:t>Technical Assistance Agreement (TAA)</a:t>
            </a:r>
          </a:p>
          <a:p>
            <a:pPr marL="1028700" lvl="1" indent="-342900">
              <a:spcBef>
                <a:spcPts val="0"/>
              </a:spcBef>
              <a:buFontTx/>
              <a:buChar char="-"/>
              <a:defRPr/>
            </a:pPr>
            <a:r>
              <a:rPr lang="en-US" dirty="0">
                <a:ea typeface="+mj-ea"/>
                <a:cs typeface="+mj-cs"/>
              </a:rPr>
              <a:t>Exemption ( AKA: Waiver)</a:t>
            </a:r>
          </a:p>
          <a:p>
            <a:pPr marL="0" indent="0">
              <a:spcAft>
                <a:spcPts val="0"/>
              </a:spcAft>
              <a:buFont typeface="Arial" panose="020B0604020202020204" pitchFamily="34" charset="0"/>
              <a:buNone/>
              <a:defRPr/>
            </a:pPr>
            <a:r>
              <a:rPr lang="en-US" altLang="en-US" sz="2000" dirty="0"/>
              <a:t>Example: Airbus agreed to settle 75 charges of violations of the ITAR by its subsidiaries.  Jan 27, 2020</a:t>
            </a:r>
          </a:p>
          <a:p>
            <a:pPr marL="0" indent="0">
              <a:spcAft>
                <a:spcPts val="0"/>
              </a:spcAft>
              <a:buFont typeface="Arial" panose="020B0604020202020204" pitchFamily="34" charset="0"/>
              <a:buNone/>
              <a:defRPr/>
            </a:pPr>
            <a:r>
              <a:rPr lang="en-US" altLang="en-US" sz="2000" dirty="0"/>
              <a:t>- O</a:t>
            </a:r>
            <a:r>
              <a:rPr lang="en-US" sz="2000" dirty="0"/>
              <a:t>mitted material facts regarding the payment of commissions, fees, or political contributions paid</a:t>
            </a:r>
          </a:p>
          <a:p>
            <a:pPr marL="0" indent="0">
              <a:spcAft>
                <a:spcPts val="0"/>
              </a:spcAft>
              <a:buNone/>
              <a:defRPr/>
            </a:pPr>
            <a:r>
              <a:rPr lang="en-US" altLang="en-US" sz="2000" dirty="0"/>
              <a:t>- Unauthorized reexport of ITAR technology. Result: </a:t>
            </a:r>
            <a:r>
              <a:rPr lang="en-US" sz="2000" dirty="0"/>
              <a:t>$10,000,000, fine</a:t>
            </a:r>
            <a:endParaRPr lang="en-US" altLang="en-US" sz="2000" dirty="0"/>
          </a:p>
          <a:p>
            <a:pPr marL="1028700" lvl="1" indent="-342900">
              <a:spcBef>
                <a:spcPts val="0"/>
              </a:spcBef>
              <a:buFontTx/>
              <a:buChar char="-"/>
              <a:defRPr/>
            </a:pPr>
            <a:endParaRPr lang="en-US" dirty="0">
              <a:solidFill>
                <a:schemeClr val="tx2"/>
              </a:solidFill>
              <a:latin typeface="+mj-lt"/>
              <a:ea typeface="+mj-ea"/>
              <a:cs typeface="+mj-cs"/>
            </a:endParaRPr>
          </a:p>
          <a:p>
            <a:pPr marL="1028700" lvl="1" indent="-342900">
              <a:spcBef>
                <a:spcPts val="0"/>
              </a:spcBef>
              <a:buFontTx/>
              <a:buChar char="-"/>
              <a:defRPr/>
            </a:pPr>
            <a:endParaRPr lang="en-US" dirty="0">
              <a:solidFill>
                <a:schemeClr val="tx2"/>
              </a:solidFill>
              <a:latin typeface="+mj-lt"/>
              <a:ea typeface="+mj-ea"/>
              <a:cs typeface="+mj-cs"/>
            </a:endParaRPr>
          </a:p>
          <a:p>
            <a:pPr marL="1028700" lvl="1" indent="-342900">
              <a:spcBef>
                <a:spcPts val="0"/>
              </a:spcBef>
              <a:buFontTx/>
              <a:buChar char="-"/>
              <a:defRPr/>
            </a:pPr>
            <a:endParaRPr lang="en-US" dirty="0">
              <a:solidFill>
                <a:schemeClr val="tx2"/>
              </a:solidFill>
              <a:latin typeface="+mj-lt"/>
              <a:ea typeface="+mj-ea"/>
              <a:cs typeface="+mj-cs"/>
            </a:endParaRPr>
          </a:p>
          <a:p>
            <a:endParaRPr lang="en-US" dirty="0"/>
          </a:p>
        </p:txBody>
      </p:sp>
    </p:spTree>
    <p:extLst>
      <p:ext uri="{BB962C8B-B14F-4D97-AF65-F5344CB8AC3E}">
        <p14:creationId xmlns:p14="http://schemas.microsoft.com/office/powerpoint/2010/main" val="4770147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15D9A-E5B9-0570-DDD5-27E74539AA77}"/>
              </a:ext>
            </a:extLst>
          </p:cNvPr>
          <p:cNvSpPr>
            <a:spLocks noGrp="1"/>
          </p:cNvSpPr>
          <p:nvPr>
            <p:ph type="body" sz="quarter" idx="10"/>
          </p:nvPr>
        </p:nvSpPr>
        <p:spPr>
          <a:xfrm>
            <a:off x="2092325" y="1158718"/>
            <a:ext cx="8667750" cy="873442"/>
          </a:xfrm>
        </p:spPr>
        <p:txBody>
          <a:bodyPr/>
          <a:lstStyle/>
          <a:p>
            <a:r>
              <a:rPr lang="en-US" sz="3200" dirty="0"/>
              <a:t>Export Administration Regulations (EAR)</a:t>
            </a:r>
          </a:p>
        </p:txBody>
      </p:sp>
      <p:sp>
        <p:nvSpPr>
          <p:cNvPr id="3" name="Text Placeholder 2">
            <a:extLst>
              <a:ext uri="{FF2B5EF4-FFF2-40B4-BE49-F238E27FC236}">
                <a16:creationId xmlns:a16="http://schemas.microsoft.com/office/drawing/2014/main" id="{A4B7359F-04F1-2CE4-D041-1D892BFCBCAD}"/>
              </a:ext>
            </a:extLst>
          </p:cNvPr>
          <p:cNvSpPr>
            <a:spLocks noGrp="1"/>
          </p:cNvSpPr>
          <p:nvPr>
            <p:ph type="body" sz="quarter" idx="11"/>
          </p:nvPr>
        </p:nvSpPr>
        <p:spPr>
          <a:xfrm>
            <a:off x="1685925" y="1680210"/>
            <a:ext cx="8667750" cy="3582351"/>
          </a:xfrm>
        </p:spPr>
        <p:txBody>
          <a:bodyPr/>
          <a:lstStyle/>
          <a:p>
            <a:pPr algn="ctr" eaLnBrk="1" fontAlgn="auto" hangingPunct="1">
              <a:spcBef>
                <a:spcPts val="0"/>
              </a:spcBef>
              <a:spcAft>
                <a:spcPts val="0"/>
              </a:spcAft>
              <a:defRPr/>
            </a:pPr>
            <a:r>
              <a:rPr lang="en-US" sz="1800" dirty="0">
                <a:solidFill>
                  <a:schemeClr val="tx2"/>
                </a:solidFill>
                <a:latin typeface="+mj-lt"/>
                <a:ea typeface="+mj-ea"/>
                <a:cs typeface="+mj-cs"/>
              </a:rPr>
              <a:t>Department of Commerce</a:t>
            </a:r>
          </a:p>
          <a:p>
            <a:pPr algn="ctr" eaLnBrk="1" fontAlgn="auto" hangingPunct="1">
              <a:spcBef>
                <a:spcPts val="0"/>
              </a:spcBef>
              <a:spcAft>
                <a:spcPts val="0"/>
              </a:spcAft>
              <a:defRPr/>
            </a:pPr>
            <a:r>
              <a:rPr lang="en-US" sz="1800" dirty="0">
                <a:solidFill>
                  <a:schemeClr val="tx2"/>
                </a:solidFill>
                <a:latin typeface="+mj-lt"/>
                <a:ea typeface="+mj-ea"/>
                <a:cs typeface="+mj-cs"/>
              </a:rPr>
              <a:t>Bureau of Industry and Security (BIS) </a:t>
            </a:r>
          </a:p>
          <a:p>
            <a:pPr marL="0" indent="0" eaLnBrk="1" fontAlgn="auto" hangingPunct="1">
              <a:spcAft>
                <a:spcPts val="0"/>
              </a:spcAft>
              <a:buClr>
                <a:schemeClr val="accent1">
                  <a:lumMod val="75000"/>
                </a:schemeClr>
              </a:buClr>
              <a:buFont typeface="Arial" panose="020B0604020202020204" pitchFamily="34" charset="0"/>
              <a:buNone/>
              <a:defRPr/>
            </a:pPr>
            <a:r>
              <a:rPr lang="en-US" altLang="en-US" sz="1800" u="sng" dirty="0"/>
              <a:t>Methods for Exporting Legally</a:t>
            </a:r>
          </a:p>
          <a:p>
            <a:pPr marL="182880" indent="-137160" eaLnBrk="1" fontAlgn="auto" hangingPunct="1">
              <a:spcAft>
                <a:spcPts val="0"/>
              </a:spcAft>
              <a:buClr>
                <a:schemeClr val="accent1">
                  <a:lumMod val="75000"/>
                </a:schemeClr>
              </a:buClr>
              <a:defRPr/>
            </a:pPr>
            <a:r>
              <a:rPr lang="en-US" altLang="en-US" sz="1800" dirty="0"/>
              <a:t>No License Required (NLR) – also applies to EU regulations</a:t>
            </a:r>
          </a:p>
          <a:p>
            <a:pPr marL="182880" indent="-137160" eaLnBrk="1" fontAlgn="auto" hangingPunct="1">
              <a:spcAft>
                <a:spcPts val="0"/>
              </a:spcAft>
              <a:buClr>
                <a:schemeClr val="accent1">
                  <a:lumMod val="75000"/>
                </a:schemeClr>
              </a:buClr>
              <a:defRPr/>
            </a:pPr>
            <a:r>
              <a:rPr lang="en-US" altLang="en-US" sz="1800" dirty="0"/>
              <a:t>Export License</a:t>
            </a:r>
          </a:p>
          <a:p>
            <a:pPr marL="182880" indent="-137160" eaLnBrk="1" fontAlgn="auto" hangingPunct="1">
              <a:spcAft>
                <a:spcPts val="0"/>
              </a:spcAft>
              <a:buClr>
                <a:schemeClr val="accent1">
                  <a:lumMod val="75000"/>
                </a:schemeClr>
              </a:buClr>
              <a:defRPr/>
            </a:pPr>
            <a:r>
              <a:rPr lang="en-US" altLang="en-US" sz="1800" dirty="0"/>
              <a:t>Exception (a.k.a. waiver)</a:t>
            </a:r>
          </a:p>
          <a:p>
            <a:pPr marL="182880" indent="-137160" eaLnBrk="1" fontAlgn="auto" hangingPunct="1">
              <a:spcAft>
                <a:spcPts val="0"/>
              </a:spcAft>
              <a:buClr>
                <a:schemeClr val="accent1">
                  <a:lumMod val="75000"/>
                </a:schemeClr>
              </a:buClr>
              <a:defRPr/>
            </a:pPr>
            <a:endParaRPr lang="en-US" dirty="0">
              <a:solidFill>
                <a:schemeClr val="tx2"/>
              </a:solidFill>
              <a:latin typeface="+mj-lt"/>
              <a:ea typeface="+mj-ea"/>
              <a:cs typeface="+mj-cs"/>
            </a:endParaRPr>
          </a:p>
          <a:p>
            <a:pPr marL="0" indent="0">
              <a:spcAft>
                <a:spcPts val="0"/>
              </a:spcAft>
              <a:buFont typeface="Arial" panose="020B0604020202020204" pitchFamily="34" charset="0"/>
              <a:buNone/>
              <a:defRPr/>
            </a:pPr>
            <a:r>
              <a:rPr lang="en-US" altLang="en-US" sz="1800" i="1" dirty="0"/>
              <a:t>Example: Nordic Maritime Pte. Ltd. (Nordic), and its Chairman, Morten </a:t>
            </a:r>
            <a:r>
              <a:rPr lang="en-US" altLang="en-US" sz="1800" i="1" dirty="0" err="1"/>
              <a:t>Innhaug</a:t>
            </a:r>
            <a:endParaRPr lang="en-US" altLang="en-US" sz="1800" i="1" dirty="0"/>
          </a:p>
          <a:p>
            <a:pPr marL="0" indent="0">
              <a:spcAft>
                <a:spcPts val="0"/>
              </a:spcAft>
              <a:buFont typeface="Arial" panose="020B0604020202020204" pitchFamily="34" charset="0"/>
              <a:buNone/>
              <a:defRPr/>
            </a:pPr>
            <a:r>
              <a:rPr lang="en-US" altLang="en-US" sz="1800" i="1" dirty="0"/>
              <a:t>(</a:t>
            </a:r>
            <a:r>
              <a:rPr lang="en-US" altLang="en-US" sz="1800" i="1" dirty="0" err="1"/>
              <a:t>Innhaug</a:t>
            </a:r>
            <a:r>
              <a:rPr lang="en-US" altLang="en-US" sz="1800" i="1" dirty="0"/>
              <a:t>) – March 11, 2020</a:t>
            </a:r>
          </a:p>
          <a:p>
            <a:pPr>
              <a:spcAft>
                <a:spcPts val="0"/>
              </a:spcAft>
              <a:buFontTx/>
              <a:buChar char="-"/>
              <a:defRPr/>
            </a:pPr>
            <a:r>
              <a:rPr lang="en-US" altLang="en-US" sz="1800" i="1" dirty="0"/>
              <a:t>Illegal reexport of controlled undersea surveying equipment to Iran for use in surveying an Iranian oil field</a:t>
            </a:r>
          </a:p>
          <a:p>
            <a:pPr marL="0" indent="0">
              <a:spcAft>
                <a:spcPts val="0"/>
              </a:spcAft>
              <a:buNone/>
              <a:defRPr/>
            </a:pPr>
            <a:r>
              <a:rPr lang="en-US" altLang="en-US" sz="1800" i="1" dirty="0"/>
              <a:t>Result: </a:t>
            </a:r>
          </a:p>
          <a:p>
            <a:pPr>
              <a:spcAft>
                <a:spcPts val="0"/>
              </a:spcAft>
              <a:buFontTx/>
              <a:buChar char="-"/>
              <a:defRPr/>
            </a:pPr>
            <a:r>
              <a:rPr lang="en-US" altLang="en-US" sz="1800" i="1" dirty="0"/>
              <a:t>Denying the export privileges of both Nordic and </a:t>
            </a:r>
            <a:r>
              <a:rPr lang="en-US" altLang="en-US" sz="1800" i="1" dirty="0" err="1"/>
              <a:t>Innhaug</a:t>
            </a:r>
            <a:r>
              <a:rPr lang="en-US" altLang="en-US" sz="1800" i="1" dirty="0"/>
              <a:t> for 15 years</a:t>
            </a:r>
          </a:p>
          <a:p>
            <a:pPr>
              <a:spcAft>
                <a:spcPts val="0"/>
              </a:spcAft>
              <a:buFontTx/>
              <a:buChar char="-"/>
              <a:defRPr/>
            </a:pPr>
            <a:r>
              <a:rPr lang="en-US" altLang="en-US" sz="1800" i="1" dirty="0"/>
              <a:t>$31,425,760 civil monetary penalty</a:t>
            </a:r>
          </a:p>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512539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F02E0A-9ED2-B002-491C-610AF1AB337B}"/>
              </a:ext>
            </a:extLst>
          </p:cNvPr>
          <p:cNvSpPr>
            <a:spLocks noGrp="1"/>
          </p:cNvSpPr>
          <p:nvPr>
            <p:ph type="body" sz="quarter" idx="10"/>
          </p:nvPr>
        </p:nvSpPr>
        <p:spPr>
          <a:xfrm>
            <a:off x="2173605" y="1095377"/>
            <a:ext cx="8667750" cy="873442"/>
          </a:xfrm>
        </p:spPr>
        <p:txBody>
          <a:bodyPr/>
          <a:lstStyle/>
          <a:p>
            <a:r>
              <a:rPr lang="en-US" dirty="0"/>
              <a:t>What is Export Control?</a:t>
            </a:r>
          </a:p>
        </p:txBody>
      </p:sp>
      <p:sp>
        <p:nvSpPr>
          <p:cNvPr id="3" name="Text Placeholder 2">
            <a:extLst>
              <a:ext uri="{FF2B5EF4-FFF2-40B4-BE49-F238E27FC236}">
                <a16:creationId xmlns:a16="http://schemas.microsoft.com/office/drawing/2014/main" id="{04E30278-0A9C-5243-BC34-5F82401E0C29}"/>
              </a:ext>
            </a:extLst>
          </p:cNvPr>
          <p:cNvSpPr>
            <a:spLocks noGrp="1"/>
          </p:cNvSpPr>
          <p:nvPr>
            <p:ph type="body" sz="quarter" idx="11"/>
          </p:nvPr>
        </p:nvSpPr>
        <p:spPr>
          <a:xfrm>
            <a:off x="1919605" y="2205990"/>
            <a:ext cx="8667750" cy="3920490"/>
          </a:xfrm>
        </p:spPr>
        <p:txBody>
          <a:bodyPr/>
          <a:lstStyle/>
          <a:p>
            <a:r>
              <a:rPr lang="en-US" dirty="0"/>
              <a:t>Export controls are a set of regulations that govern the transfer of controlled items or information to foreign nationals, countries, and entities. </a:t>
            </a:r>
          </a:p>
          <a:p>
            <a:endParaRPr lang="en-US" dirty="0"/>
          </a:p>
          <a:p>
            <a:r>
              <a:rPr lang="en-US" dirty="0"/>
              <a:t>Samples, substances, data, and information can all be considered exports.</a:t>
            </a:r>
          </a:p>
          <a:p>
            <a:endParaRPr lang="en-US" dirty="0"/>
          </a:p>
          <a:p>
            <a:r>
              <a:rPr lang="en-US" dirty="0"/>
              <a:t>Exporting something can mean sharing it with a foreign national. </a:t>
            </a:r>
          </a:p>
          <a:p>
            <a:endParaRPr lang="en-US" dirty="0"/>
          </a:p>
          <a:p>
            <a:r>
              <a:rPr lang="en-US" dirty="0"/>
              <a:t>Something DOES NOT HAVE TO LEAVE THE UNITED STATES to be considered a deemed export. </a:t>
            </a:r>
          </a:p>
          <a:p>
            <a:r>
              <a:rPr lang="en-US" dirty="0"/>
              <a:t>Export Controls are U.S. laws and regulations that regulate and restrict the release of critical U.S. technology, information, and training to foreign nationals, within the United States, and foreign countries for reasons of foreign policy and national security.</a:t>
            </a:r>
            <a:br>
              <a:rPr lang="en-US" dirty="0"/>
            </a:br>
            <a:endParaRPr lang="en-US" dirty="0"/>
          </a:p>
          <a:p>
            <a:endParaRPr lang="en-US" dirty="0"/>
          </a:p>
        </p:txBody>
      </p:sp>
    </p:spTree>
    <p:extLst>
      <p:ext uri="{BB962C8B-B14F-4D97-AF65-F5344CB8AC3E}">
        <p14:creationId xmlns:p14="http://schemas.microsoft.com/office/powerpoint/2010/main" val="158994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15D9A-E5B9-0570-DDD5-27E74539AA77}"/>
              </a:ext>
            </a:extLst>
          </p:cNvPr>
          <p:cNvSpPr>
            <a:spLocks noGrp="1"/>
          </p:cNvSpPr>
          <p:nvPr>
            <p:ph type="body" sz="quarter" idx="10"/>
          </p:nvPr>
        </p:nvSpPr>
        <p:spPr>
          <a:xfrm>
            <a:off x="2092325" y="1035369"/>
            <a:ext cx="8667750" cy="873442"/>
          </a:xfrm>
        </p:spPr>
        <p:txBody>
          <a:bodyPr/>
          <a:lstStyle/>
          <a:p>
            <a:r>
              <a:rPr lang="en-US" dirty="0"/>
              <a:t>What is </a:t>
            </a:r>
            <a:r>
              <a:rPr lang="en-US"/>
              <a:t>an Export</a:t>
            </a:r>
            <a:r>
              <a:rPr lang="en-US" dirty="0"/>
              <a:t>?</a:t>
            </a:r>
          </a:p>
        </p:txBody>
      </p:sp>
      <p:sp>
        <p:nvSpPr>
          <p:cNvPr id="3" name="Text Placeholder 2">
            <a:extLst>
              <a:ext uri="{FF2B5EF4-FFF2-40B4-BE49-F238E27FC236}">
                <a16:creationId xmlns:a16="http://schemas.microsoft.com/office/drawing/2014/main" id="{A4B7359F-04F1-2CE4-D041-1D892BFCBCAD}"/>
              </a:ext>
            </a:extLst>
          </p:cNvPr>
          <p:cNvSpPr>
            <a:spLocks noGrp="1"/>
          </p:cNvSpPr>
          <p:nvPr>
            <p:ph type="body" sz="quarter" idx="11"/>
          </p:nvPr>
        </p:nvSpPr>
        <p:spPr>
          <a:xfrm>
            <a:off x="1685925" y="2071370"/>
            <a:ext cx="8667750" cy="2448241"/>
          </a:xfrm>
        </p:spPr>
        <p:txBody>
          <a:bodyPr/>
          <a:lstStyle/>
          <a:p>
            <a:pPr marR="0" lvl="0" algn="l" defTabSz="457200" rtl="0" eaLnBrk="1" fontAlgn="auto" latinLnBrk="0" hangingPunct="1">
              <a:lnSpc>
                <a:spcPct val="100000"/>
              </a:lnSpc>
              <a:spcBef>
                <a:spcPct val="20000"/>
              </a:spcBef>
              <a:spcAft>
                <a:spcPts val="0"/>
              </a:spcAft>
              <a:buClr>
                <a:srgbClr val="30ACEC">
                  <a:lumMod val="75000"/>
                </a:srgbClr>
              </a:buClr>
              <a:buSzPct val="145000"/>
              <a:tabLst/>
              <a:defRPr/>
            </a:pPr>
            <a:r>
              <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rPr>
              <a:t>Any item that is sent from the U.S. to a foreign destination</a:t>
            </a:r>
          </a:p>
          <a:p>
            <a:pPr marL="274320" marR="0" lvl="1" indent="0" algn="l" defTabSz="457200" rtl="0" eaLnBrk="1" fontAlgn="auto" latinLnBrk="0" hangingPunct="1">
              <a:lnSpc>
                <a:spcPct val="100000"/>
              </a:lnSpc>
              <a:spcBef>
                <a:spcPct val="20000"/>
              </a:spcBef>
              <a:spcAft>
                <a:spcPts val="600"/>
              </a:spcAft>
              <a:buClr>
                <a:srgbClr val="30ACEC">
                  <a:lumMod val="75000"/>
                </a:srgbClr>
              </a:buClr>
              <a:buSzPct val="145000"/>
              <a:buFont typeface="Wingdings" panose="05000000000000000000" pitchFamily="2" charset="2"/>
              <a:buNone/>
              <a:tabLst/>
              <a:defRPr/>
            </a:pPr>
            <a:endPar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R="0" lvl="0" algn="l" defTabSz="457200" rtl="0" eaLnBrk="1" fontAlgn="auto" latinLnBrk="0" hangingPunct="1">
              <a:lnSpc>
                <a:spcPct val="100000"/>
              </a:lnSpc>
              <a:spcBef>
                <a:spcPct val="20000"/>
              </a:spcBef>
              <a:spcAft>
                <a:spcPts val="0"/>
              </a:spcAft>
              <a:buClr>
                <a:srgbClr val="30ACEC">
                  <a:lumMod val="75000"/>
                </a:srgbClr>
              </a:buClr>
              <a:buSzPct val="145000"/>
              <a:tabLst/>
              <a:defRPr/>
            </a:pPr>
            <a:r>
              <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rPr>
              <a:t>Sharing controlled technology/source code to a foreign national in the U.S. is a “deemed” export to the country of the foreign national.</a:t>
            </a:r>
          </a:p>
          <a:p>
            <a:pPr marL="182880" marR="0" lvl="0" indent="-182880" algn="l" defTabSz="457200" rtl="0" eaLnBrk="1" fontAlgn="auto" latinLnBrk="0" hangingPunct="1">
              <a:lnSpc>
                <a:spcPct val="100000"/>
              </a:lnSpc>
              <a:spcBef>
                <a:spcPct val="20000"/>
              </a:spcBef>
              <a:spcAft>
                <a:spcPts val="0"/>
              </a:spcAft>
              <a:buClr>
                <a:srgbClr val="30ACEC">
                  <a:lumMod val="75000"/>
                </a:srgbClr>
              </a:buClr>
              <a:buSzPct val="145000"/>
              <a:buFont typeface="Arial"/>
              <a:buChar char="•"/>
              <a:tabLst/>
              <a:defRPr/>
            </a:pPr>
            <a:endPar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R="0" lvl="0" algn="l" defTabSz="457200" rtl="0" eaLnBrk="1" fontAlgn="auto" latinLnBrk="0" hangingPunct="1">
              <a:lnSpc>
                <a:spcPct val="100000"/>
              </a:lnSpc>
              <a:spcBef>
                <a:spcPct val="20000"/>
              </a:spcBef>
              <a:spcAft>
                <a:spcPts val="0"/>
              </a:spcAft>
              <a:buClr>
                <a:srgbClr val="30ACEC">
                  <a:lumMod val="75000"/>
                </a:srgbClr>
              </a:buClr>
              <a:buSzPct val="145000"/>
              <a:tabLst/>
              <a:defRPr/>
            </a:pPr>
            <a:r>
              <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rPr>
              <a:t>Export includes items transferred to a U.S. subsidiary and/or U.S. government installation in a foreign country (such as a military base)</a:t>
            </a:r>
          </a:p>
          <a:p>
            <a:pPr marL="182880" marR="0" lvl="0" indent="-182880" algn="l" defTabSz="457200" rtl="0" eaLnBrk="1" fontAlgn="auto" latinLnBrk="0" hangingPunct="1">
              <a:lnSpc>
                <a:spcPct val="100000"/>
              </a:lnSpc>
              <a:spcBef>
                <a:spcPct val="20000"/>
              </a:spcBef>
              <a:spcAft>
                <a:spcPts val="0"/>
              </a:spcAft>
              <a:buClr>
                <a:srgbClr val="30ACEC">
                  <a:lumMod val="75000"/>
                </a:srgbClr>
              </a:buClr>
              <a:buSzPct val="145000"/>
              <a:buFont typeface="Arial"/>
              <a:buChar char="•"/>
              <a:tabLst/>
              <a:defRPr/>
            </a:pPr>
            <a:endPar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R="0" lvl="0" algn="l" defTabSz="457200" rtl="0" eaLnBrk="1" fontAlgn="auto" latinLnBrk="0" hangingPunct="1">
              <a:lnSpc>
                <a:spcPct val="100000"/>
              </a:lnSpc>
              <a:spcBef>
                <a:spcPct val="20000"/>
              </a:spcBef>
              <a:spcAft>
                <a:spcPts val="0"/>
              </a:spcAft>
              <a:buClr>
                <a:srgbClr val="30ACEC">
                  <a:lumMod val="75000"/>
                </a:srgbClr>
              </a:buClr>
              <a:buSzPct val="145000"/>
              <a:tabLst/>
              <a:defRPr/>
            </a:pPr>
            <a:r>
              <a:rPr kumimoji="0" lang="en-US" altLang="en-US" sz="1800" b="0" i="0" u="none" strike="noStrike" kern="1200" cap="none" spc="0" normalizeH="0" baseline="0" noProof="0" dirty="0">
                <a:ln>
                  <a:noFill/>
                </a:ln>
                <a:solidFill>
                  <a:prstClr val="black"/>
                </a:solidFill>
                <a:effectLst/>
                <a:uLnTx/>
                <a:uFillTx/>
                <a:latin typeface="Corbel" panose="020B0503020204020204"/>
                <a:ea typeface="+mn-ea"/>
                <a:cs typeface="+mn-cs"/>
              </a:rPr>
              <a:t>Methods of Export</a:t>
            </a:r>
            <a:endPar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742950" marR="0" lvl="1" indent="-18288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rPr>
              <a:t>Software uploaded to or downloaded from an Internet site</a:t>
            </a:r>
          </a:p>
          <a:p>
            <a:pPr marL="742950" marR="0" lvl="1" indent="-18288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rPr>
              <a:t>Mail, hand carried on a plane, fax</a:t>
            </a:r>
          </a:p>
          <a:p>
            <a:pPr marL="742950" marR="0" lvl="1" indent="-18288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r>
              <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rPr>
              <a:t>Technology discussed via email or during a phone conversation</a:t>
            </a:r>
          </a:p>
        </p:txBody>
      </p:sp>
    </p:spTree>
    <p:extLst>
      <p:ext uri="{BB962C8B-B14F-4D97-AF65-F5344CB8AC3E}">
        <p14:creationId xmlns:p14="http://schemas.microsoft.com/office/powerpoint/2010/main" val="357777672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15D9A-E5B9-0570-DDD5-27E74539AA77}"/>
              </a:ext>
            </a:extLst>
          </p:cNvPr>
          <p:cNvSpPr>
            <a:spLocks noGrp="1"/>
          </p:cNvSpPr>
          <p:nvPr>
            <p:ph type="body" sz="quarter" idx="10"/>
          </p:nvPr>
        </p:nvSpPr>
        <p:spPr>
          <a:xfrm>
            <a:off x="1783080" y="1035369"/>
            <a:ext cx="8976995" cy="873442"/>
          </a:xfrm>
        </p:spPr>
        <p:txBody>
          <a:bodyPr/>
          <a:lstStyle/>
          <a:p>
            <a:r>
              <a:rPr lang="en-US" sz="3600" dirty="0"/>
              <a:t>Fundamental Research Exclusion</a:t>
            </a:r>
          </a:p>
        </p:txBody>
      </p:sp>
      <p:sp>
        <p:nvSpPr>
          <p:cNvPr id="3" name="Text Placeholder 2">
            <a:extLst>
              <a:ext uri="{FF2B5EF4-FFF2-40B4-BE49-F238E27FC236}">
                <a16:creationId xmlns:a16="http://schemas.microsoft.com/office/drawing/2014/main" id="{A4B7359F-04F1-2CE4-D041-1D892BFCBCAD}"/>
              </a:ext>
            </a:extLst>
          </p:cNvPr>
          <p:cNvSpPr>
            <a:spLocks noGrp="1"/>
          </p:cNvSpPr>
          <p:nvPr>
            <p:ph type="body" sz="quarter" idx="11"/>
          </p:nvPr>
        </p:nvSpPr>
        <p:spPr>
          <a:xfrm>
            <a:off x="1685925" y="2071370"/>
            <a:ext cx="8667750" cy="3906520"/>
          </a:xfrm>
        </p:spPr>
        <p:txBody>
          <a:bodyPr/>
          <a:lstStyle/>
          <a:p>
            <a:pPr lvl="0" defTabSz="457200">
              <a:lnSpc>
                <a:spcPct val="100000"/>
              </a:lnSpc>
              <a:spcBef>
                <a:spcPct val="20000"/>
              </a:spcBef>
              <a:buClr>
                <a:srgbClr val="30ACEC">
                  <a:lumMod val="75000"/>
                </a:srgbClr>
              </a:buClr>
              <a:buSzPct val="145000"/>
              <a:defRPr/>
            </a:pPr>
            <a:r>
              <a:rPr lang="en-US" altLang="en-US" b="1" dirty="0">
                <a:solidFill>
                  <a:prstClr val="black"/>
                </a:solidFill>
                <a:latin typeface="Corbel" panose="020B0503020204020204"/>
              </a:rPr>
              <a:t>Fundamental Research Exclusion (FRE) </a:t>
            </a:r>
            <a:r>
              <a:rPr lang="en-US" altLang="en-US" dirty="0">
                <a:solidFill>
                  <a:prstClr val="black"/>
                </a:solidFill>
                <a:latin typeface="Corbel" panose="020B0503020204020204"/>
              </a:rPr>
              <a:t>is a federal government exemption that protects research information from export controls and allows universities to conduct research without licenses.</a:t>
            </a:r>
          </a:p>
          <a:p>
            <a:pPr lvl="0" defTabSz="457200">
              <a:lnSpc>
                <a:spcPct val="100000"/>
              </a:lnSpc>
              <a:spcBef>
                <a:spcPct val="20000"/>
              </a:spcBef>
              <a:buClr>
                <a:srgbClr val="30ACEC">
                  <a:lumMod val="75000"/>
                </a:srgbClr>
              </a:buClr>
              <a:buSzPct val="145000"/>
              <a:defRPr/>
            </a:pPr>
            <a:r>
              <a:rPr lang="en-US" altLang="en-US" sz="1600" b="1" dirty="0">
                <a:solidFill>
                  <a:prstClr val="black"/>
                </a:solidFill>
                <a:latin typeface="Corbel" panose="020B0503020204020204"/>
              </a:rPr>
              <a:t>What it covers</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The FRE applies to research information that could be </a:t>
            </a:r>
            <a:r>
              <a:rPr lang="en-US" altLang="en-US" sz="1600" b="1" dirty="0">
                <a:solidFill>
                  <a:prstClr val="black"/>
                </a:solidFill>
                <a:latin typeface="Corbel" panose="020B0503020204020204"/>
              </a:rPr>
              <a:t>publicly shared</a:t>
            </a:r>
            <a:r>
              <a:rPr lang="en-US" altLang="en-US" sz="1600" dirty="0">
                <a:solidFill>
                  <a:prstClr val="black"/>
                </a:solidFill>
                <a:latin typeface="Corbel" panose="020B0503020204020204"/>
              </a:rPr>
              <a:t>, including unclassified research. It does not apply to materials or items that are intended to be transferred or shipped internationally. </a:t>
            </a:r>
          </a:p>
          <a:p>
            <a:pPr lvl="0" defTabSz="457200">
              <a:lnSpc>
                <a:spcPct val="100000"/>
              </a:lnSpc>
              <a:spcBef>
                <a:spcPct val="20000"/>
              </a:spcBef>
              <a:buClr>
                <a:srgbClr val="30ACEC">
                  <a:lumMod val="75000"/>
                </a:srgbClr>
              </a:buClr>
              <a:buSzPct val="145000"/>
              <a:defRPr/>
            </a:pPr>
            <a:r>
              <a:rPr lang="en-US" altLang="en-US" sz="1600" b="1" dirty="0">
                <a:solidFill>
                  <a:prstClr val="black"/>
                </a:solidFill>
                <a:latin typeface="Corbel" panose="020B0503020204020204"/>
              </a:rPr>
              <a:t>What it doesn't cover</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The FRE doesn't apply to proprietary research or industrial development, design, production, and product utilization. </a:t>
            </a:r>
          </a:p>
          <a:p>
            <a:pPr lvl="0" defTabSz="457200">
              <a:lnSpc>
                <a:spcPct val="100000"/>
              </a:lnSpc>
              <a:spcBef>
                <a:spcPct val="20000"/>
              </a:spcBef>
              <a:buClr>
                <a:srgbClr val="30ACEC">
                  <a:lumMod val="75000"/>
                </a:srgbClr>
              </a:buClr>
              <a:buSzPct val="145000"/>
              <a:defRPr/>
            </a:pPr>
            <a:r>
              <a:rPr lang="en-US" altLang="en-US" sz="1600" b="1" dirty="0">
                <a:solidFill>
                  <a:prstClr val="black"/>
                </a:solidFill>
                <a:latin typeface="Corbel" panose="020B0503020204020204"/>
              </a:rPr>
              <a:t>What it allows</a:t>
            </a:r>
          </a:p>
          <a:p>
            <a:pPr marL="182880" lvl="0" indent="-182880" defTabSz="457200">
              <a:lnSpc>
                <a:spcPct val="100000"/>
              </a:lnSpc>
              <a:spcBef>
                <a:spcPct val="20000"/>
              </a:spcBef>
              <a:buClr>
                <a:srgbClr val="30ACEC">
                  <a:lumMod val="75000"/>
                </a:srgbClr>
              </a:buClr>
              <a:buSzPct val="145000"/>
              <a:buFont typeface="Arial"/>
              <a:buChar char="•"/>
              <a:defRPr/>
            </a:pPr>
            <a:r>
              <a:rPr lang="en-US" altLang="en-US" sz="1600" dirty="0">
                <a:solidFill>
                  <a:prstClr val="black"/>
                </a:solidFill>
                <a:latin typeface="Corbel" panose="020B0503020204020204"/>
              </a:rPr>
              <a:t>The FRE allows universities to conduct research without licenses and allows foreign researchers to participate in basic research</a:t>
            </a:r>
            <a:endParaRPr kumimoji="0" lang="en-US" altLang="en-US" sz="16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4321266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996934-da95-4fdd-8e71-d3b67b28427a" xsi:nil="true"/>
    <lcf76f155ced4ddcb4097134ff3c332f xmlns="998d7131-16a9-4ada-8185-97495aeeb6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80A1C5619D774FB0A6CAAC42FAEC68" ma:contentTypeVersion="17" ma:contentTypeDescription="Create a new document." ma:contentTypeScope="" ma:versionID="fd229384370ca488c9e303f8bf4a67a6">
  <xsd:schema xmlns:xsd="http://www.w3.org/2001/XMLSchema" xmlns:xs="http://www.w3.org/2001/XMLSchema" xmlns:p="http://schemas.microsoft.com/office/2006/metadata/properties" xmlns:ns2="998d7131-16a9-4ada-8185-97495aeeb649" xmlns:ns3="14996934-da95-4fdd-8e71-d3b67b28427a" targetNamespace="http://schemas.microsoft.com/office/2006/metadata/properties" ma:root="true" ma:fieldsID="61bac7d57914ad951935bf067ac121e5" ns2:_="" ns3:_="">
    <xsd:import namespace="998d7131-16a9-4ada-8185-97495aeeb649"/>
    <xsd:import namespace="14996934-da95-4fdd-8e71-d3b67b28427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d7131-16a9-4ada-8185-97495aeeb6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996934-da95-4fdd-8e71-d3b67b2842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853fa8d-8a3f-4871-8be4-16392ca3eaf1}" ma:internalName="TaxCatchAll" ma:showField="CatchAllData" ma:web="14996934-da95-4fdd-8e71-d3b67b2842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7E25EB-15BB-4470-A761-B48118994964}">
  <ds:schemaRefs>
    <ds:schemaRef ds:uri="http://schemas.microsoft.com/sharepoint/v3/contenttype/forms"/>
  </ds:schemaRefs>
</ds:datastoreItem>
</file>

<file path=customXml/itemProps2.xml><?xml version="1.0" encoding="utf-8"?>
<ds:datastoreItem xmlns:ds="http://schemas.openxmlformats.org/officeDocument/2006/customXml" ds:itemID="{1856231D-9A1F-46E2-A680-44D244BA91BC}">
  <ds:schemaRefs>
    <ds:schemaRef ds:uri="http://schemas.microsoft.com/office/2006/metadata/properties"/>
    <ds:schemaRef ds:uri="http://schemas.microsoft.com/office/2006/documentManagement/types"/>
    <ds:schemaRef ds:uri="http://purl.org/dc/elements/1.1/"/>
    <ds:schemaRef ds:uri="14996934-da95-4fdd-8e71-d3b67b28427a"/>
    <ds:schemaRef ds:uri="http://schemas.microsoft.com/office/infopath/2007/PartnerControls"/>
    <ds:schemaRef ds:uri="http://purl.org/dc/terms/"/>
    <ds:schemaRef ds:uri="http://purl.org/dc/dcmitype/"/>
    <ds:schemaRef ds:uri="http://schemas.openxmlformats.org/package/2006/metadata/core-properties"/>
    <ds:schemaRef ds:uri="998d7131-16a9-4ada-8185-97495aeeb649"/>
    <ds:schemaRef ds:uri="http://www.w3.org/XML/1998/namespace"/>
  </ds:schemaRefs>
</ds:datastoreItem>
</file>

<file path=customXml/itemProps3.xml><?xml version="1.0" encoding="utf-8"?>
<ds:datastoreItem xmlns:ds="http://schemas.openxmlformats.org/officeDocument/2006/customXml" ds:itemID="{D661EAF3-12B9-4FF2-B209-44B4AB262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8d7131-16a9-4ada-8185-97495aeeb649"/>
    <ds:schemaRef ds:uri="14996934-da95-4fdd-8e71-d3b67b2842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44581</TotalTime>
  <Words>1155</Words>
  <Application>Microsoft Office PowerPoint</Application>
  <PresentationFormat>Widescreen</PresentationFormat>
  <Paragraphs>154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Regular</vt:lpstr>
      <vt:lpstr>Corbel</vt:lpstr>
      <vt:lpstr>Helvetica</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Clayton</dc:creator>
  <cp:lastModifiedBy>Fenn, Lacy</cp:lastModifiedBy>
  <cp:revision>108</cp:revision>
  <cp:lastPrinted>2019-10-14T17:07:34Z</cp:lastPrinted>
  <dcterms:created xsi:type="dcterms:W3CDTF">2019-07-08T18:39:15Z</dcterms:created>
  <dcterms:modified xsi:type="dcterms:W3CDTF">2024-11-17T00:06:15Z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0x010100B080A1C5619D774FB0A6CAAC42FAEC68</vt:lpwstr>
  </property>
  <property fmtid="{D5CDD505-2E9C-101B-9397-08002B2CF9AE}" pid="3" name="MediaServiceImageTags">
    <vt:lpwstr/>
  </property>
</Properties>
</file>