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7" r:id="rId5"/>
    <p:sldId id="273" r:id="rId6"/>
    <p:sldId id="311" r:id="rId7"/>
    <p:sldId id="270" r:id="rId8"/>
    <p:sldId id="300" r:id="rId9"/>
    <p:sldId id="305" r:id="rId10"/>
    <p:sldId id="312" r:id="rId11"/>
    <p:sldId id="301" r:id="rId12"/>
    <p:sldId id="313" r:id="rId13"/>
    <p:sldId id="314" r:id="rId14"/>
    <p:sldId id="282" r:id="rId15"/>
    <p:sldId id="303" r:id="rId16"/>
    <p:sldId id="304" r:id="rId17"/>
    <p:sldId id="316" r:id="rId18"/>
    <p:sldId id="318" r:id="rId19"/>
    <p:sldId id="319" r:id="rId20"/>
    <p:sldId id="306" r:id="rId21"/>
    <p:sldId id="308" r:id="rId22"/>
    <p:sldId id="309" r:id="rId23"/>
    <p:sldId id="310" r:id="rId24"/>
    <p:sldId id="307" r:id="rId25"/>
    <p:sldId id="317"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B3B"/>
    <a:srgbClr val="004A24"/>
    <a:srgbClr val="00A651"/>
    <a:srgbClr val="00A44E"/>
    <a:srgbClr val="8AC44A"/>
    <a:srgbClr val="00853E"/>
    <a:srgbClr val="007B3B"/>
    <a:srgbClr val="079418"/>
    <a:srgbClr val="74C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288BE-87BF-4448-83E6-36474982DB8E}" v="6" dt="2024-09-30T15:24:28.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7" autoAdjust="0"/>
    <p:restoredTop sz="96247" autoAdjust="0"/>
  </p:normalViewPr>
  <p:slideViewPr>
    <p:cSldViewPr snapToGrid="0" snapToObjects="1">
      <p:cViewPr varScale="1">
        <p:scale>
          <a:sx n="59" d="100"/>
          <a:sy n="59" d="100"/>
        </p:scale>
        <p:origin x="624"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policy.unt.edu/policy/13-00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localwiki.org/denton/University_of_North_Texas" TargetMode="External"/><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greatdegree/4606962487"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411.ca/blog/entrepreneursip/5-free-marketing-tools-your-small-business-needs-right-now/" TargetMode="External"/><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42/part-50" TargetMode="External"/><Relationship Id="rId7" Type="http://schemas.openxmlformats.org/officeDocument/2006/relationships/hyperlink" Target="https://www.energy.gov/sites/default/files/2021-12/Interim%20COI%20Policy%20FAL2022-02%20to%20SPEs.pdf" TargetMode="External"/><Relationship Id="rId2" Type="http://schemas.openxmlformats.org/officeDocument/2006/relationships/hyperlink" Target="https://policy.unt.edu/policy/13-005" TargetMode="External"/><Relationship Id="rId1" Type="http://schemas.openxmlformats.org/officeDocument/2006/relationships/slideLayout" Target="../slideLayouts/slideLayout4.xml"/><Relationship Id="rId6" Type="http://schemas.openxmlformats.org/officeDocument/2006/relationships/hyperlink" Target="https://grants.nih.gov/grants/policy/coi/summary_of_major_changes.doc" TargetMode="External"/><Relationship Id="rId5" Type="http://schemas.openxmlformats.org/officeDocument/2006/relationships/hyperlink" Target="https://grants.nih.gov/grants/policy/coi/coi_faqs.htm" TargetMode="External"/><Relationship Id="rId4" Type="http://schemas.openxmlformats.org/officeDocument/2006/relationships/hyperlink" Target="https://grants.nih.gov/grants/policy/co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University_of_North_Texas_September_2015_14_(Hurley_Administration_Building).jpg"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quoteinspector.com/free-images/"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479964" y="4366579"/>
            <a:ext cx="7232072" cy="439101"/>
          </a:xfrm>
        </p:spPr>
        <p:txBody>
          <a:bodyPr/>
          <a:lstStyle/>
          <a:p>
            <a:r>
              <a:rPr lang="en-US" sz="4000" dirty="0"/>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b="1" dirty="0"/>
              <a:t>Conflict of Interest &amp; International Affiliations</a:t>
            </a:r>
          </a:p>
          <a:p>
            <a:r>
              <a:rPr lang="en-US" sz="2400" b="1" dirty="0"/>
              <a:t>October 1, 2024</a:t>
            </a:r>
          </a:p>
          <a:p>
            <a:endParaRPr lang="en-US" b="1" dirty="0"/>
          </a:p>
          <a:p>
            <a:endParaRPr lang="en-US" dirty="0"/>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PHS-specific Requirements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PHS COI Training required before engaging in research &amp; every 4 years. Also:</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when UNT revises its financial conflict of interest policies or procedures in any manner that affects the requirements of Investigators;  </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when an Investigator is new to UNT; or </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when UNT finds that an Investigator is not in compliance with UNT’s financial conflict of interest policy or procedures or management plan. </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COI Policy must be:</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Written &amp; up-to-date</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Available via publicly accessible website</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ORIC office must:</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Provide initial &amp; ongoing reports to PHS about FCOI</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Maintain records of disclosures for at least three years from the date the final expenditures report is submitted to the PHS or, where applicable, from other dates specified elsewhere in this procedure for different situations</a:t>
            </a:r>
          </a:p>
          <a:p>
            <a:pPr lvl="1" indent="0">
              <a:buNone/>
            </a:pPr>
            <a:endParaRPr lang="en-US" dirty="0"/>
          </a:p>
        </p:txBody>
      </p:sp>
    </p:spTree>
    <p:extLst>
      <p:ext uri="{BB962C8B-B14F-4D97-AF65-F5344CB8AC3E}">
        <p14:creationId xmlns:p14="http://schemas.microsoft.com/office/powerpoint/2010/main" val="140558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Filing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Researchers (PI, co-PI, Key Personnel) must submit a COI Disclosure:</a:t>
            </a:r>
          </a:p>
          <a:p>
            <a:pPr marL="457200" indent="-457200">
              <a:buFont typeface="Arial" panose="020B0604020202020204" pitchFamily="34" charset="0"/>
              <a:buChar char="•"/>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at the time of proposal</a:t>
            </a:r>
          </a:p>
          <a:p>
            <a:pPr marL="457200" indent="-457200">
              <a:buFont typeface="Arial" panose="020B0604020202020204" pitchFamily="34" charset="0"/>
              <a:buChar char="•"/>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annually thereafter</a:t>
            </a:r>
          </a:p>
          <a:p>
            <a:pPr marL="457200" indent="-457200">
              <a:buFont typeface="Arial" panose="020B0604020202020204" pitchFamily="34" charset="0"/>
              <a:buChar char="•"/>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within 30 days of a new Significant Financial Interest</a:t>
            </a:r>
          </a:p>
          <a:p>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COI Disclosure Review steps: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Disclosure submission</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RIC office reviews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COI committee reviews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Collaborate with researchers on their management plans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Execute the management plan</a:t>
            </a:r>
          </a:p>
          <a:p>
            <a:pPr marL="342900" indent="-342900">
              <a:buAutoNum type="arabicPeriod"/>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4A70CD72-1608-4107-BDFC-0757925ED2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8625" y="2650733"/>
            <a:ext cx="3491629" cy="2576046"/>
          </a:xfrm>
          <a:prstGeom prst="rect">
            <a:avLst/>
          </a:prstGeom>
        </p:spPr>
      </p:pic>
      <p:sp>
        <p:nvSpPr>
          <p:cNvPr id="6" name="TextBox 5">
            <a:extLst>
              <a:ext uri="{FF2B5EF4-FFF2-40B4-BE49-F238E27FC236}">
                <a16:creationId xmlns:a16="http://schemas.microsoft.com/office/drawing/2014/main" id="{B8014FED-2B1C-4960-B8F3-1781D3475AFC}"/>
              </a:ext>
            </a:extLst>
          </p:cNvPr>
          <p:cNvSpPr txBox="1"/>
          <p:nvPr/>
        </p:nvSpPr>
        <p:spPr>
          <a:xfrm>
            <a:off x="8427933" y="5269573"/>
            <a:ext cx="3112321" cy="230832"/>
          </a:xfrm>
          <a:prstGeom prst="rect">
            <a:avLst/>
          </a:prstGeom>
          <a:noFill/>
        </p:spPr>
        <p:txBody>
          <a:bodyPr wrap="square" rtlCol="0">
            <a:spAutoFit/>
          </a:bodyPr>
          <a:lstStyle/>
          <a:p>
            <a:r>
              <a:rPr lang="en-US" sz="900">
                <a:hlinkClick r:id="rId3" tooltip="https://lacliniquewp.com/checklist-wordpres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76290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Step-by-Step in Qualtrics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9391079" cy="4969587"/>
          </a:xfrm>
        </p:spPr>
        <p:txBody>
          <a:bodyPr/>
          <a:lstStyle/>
          <a:p>
            <a:pPr marL="342900" marR="0" lvl="0" indent="-342900">
              <a:spcBef>
                <a:spcPts val="0"/>
              </a:spcBef>
              <a:spcAft>
                <a:spcPts val="0"/>
              </a:spcAft>
              <a:buFont typeface="+mj-lt"/>
              <a:buAutoNum type="arabicPeriod"/>
              <a:tabLst>
                <a:tab pos="457200" algn="l"/>
              </a:tabLst>
            </a:pPr>
            <a:r>
              <a:rPr lang="en-US" sz="2400" dirty="0">
                <a:solidFill>
                  <a:srgbClr val="444444"/>
                </a:solidFill>
                <a:effectLst/>
                <a:latin typeface="Roboto" panose="02000000000000000000" pitchFamily="2" charset="0"/>
                <a:ea typeface="Roboto" panose="02000000000000000000" pitchFamily="2" charset="0"/>
                <a:cs typeface="Roboto" panose="02000000000000000000" pitchFamily="2" charset="0"/>
              </a:rPr>
              <a:t>    On the UNT RIC COI website, click </a:t>
            </a:r>
            <a:r>
              <a:rPr lang="en-US" sz="2400" b="1" dirty="0">
                <a:solidFill>
                  <a:srgbClr val="444444"/>
                </a:solidFill>
                <a:effectLst/>
                <a:latin typeface="Roboto" panose="02000000000000000000" pitchFamily="2" charset="0"/>
                <a:ea typeface="Roboto" panose="02000000000000000000" pitchFamily="2" charset="0"/>
                <a:cs typeface="Roboto" panose="02000000000000000000" pitchFamily="2" charset="0"/>
              </a:rPr>
              <a:t>Submit a COI Disclosure</a:t>
            </a:r>
            <a:r>
              <a:rPr lang="en-US" sz="2400" dirty="0">
                <a:solidFill>
                  <a:srgbClr val="444444"/>
                </a:solidFill>
                <a:effectLst/>
                <a:latin typeface="Roboto" panose="02000000000000000000" pitchFamily="2" charset="0"/>
                <a:ea typeface="Roboto" panose="02000000000000000000" pitchFamily="2" charset="0"/>
                <a:cs typeface="Roboto" panose="02000000000000000000" pitchFamily="2"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effectLst/>
                <a:latin typeface="Roboto" panose="02000000000000000000" pitchFamily="2" charset="0"/>
                <a:ea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Roboto" panose="02000000000000000000" pitchFamily="2" charset="0"/>
              <a:cs typeface="Roboto" panose="02000000000000000000" pitchFamily="2" charset="0"/>
            </a:endParaRPr>
          </a:p>
          <a:p>
            <a:pPr marR="0" lvl="0">
              <a:spcBef>
                <a:spcPts val="0"/>
              </a:spcBef>
              <a:spcAft>
                <a:spcPts val="0"/>
              </a:spcAft>
              <a:tabLst>
                <a:tab pos="457200" algn="l"/>
              </a:tabLst>
            </a:pPr>
            <a:r>
              <a:rPr lang="en-US" sz="2400" dirty="0">
                <a:solidFill>
                  <a:srgbClr val="444444"/>
                </a:solidFill>
                <a:latin typeface="Roboto" panose="02000000000000000000" pitchFamily="2" charset="0"/>
                <a:ea typeface="Roboto" panose="02000000000000000000" pitchFamily="2" charset="0"/>
                <a:cs typeface="Roboto" panose="02000000000000000000" pitchFamily="2" charset="0"/>
              </a:rPr>
              <a:t>2. </a:t>
            </a:r>
            <a:r>
              <a:rPr lang="en-US" sz="2400" dirty="0">
                <a:solidFill>
                  <a:srgbClr val="444444"/>
                </a:solidFill>
                <a:effectLst/>
                <a:latin typeface="Roboto" panose="02000000000000000000" pitchFamily="2" charset="0"/>
                <a:ea typeface="Roboto" panose="02000000000000000000" pitchFamily="2" charset="0"/>
                <a:cs typeface="Roboto" panose="02000000000000000000" pitchFamily="2" charset="0"/>
              </a:rPr>
              <a:t>You will submit via Qualtrics survey</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L="342900" indent="-342900">
              <a:buAutoNum type="arabicPeriod"/>
            </a:pPr>
            <a:endParaRPr lang="en-US" dirty="0"/>
          </a:p>
        </p:txBody>
      </p:sp>
      <p:pic>
        <p:nvPicPr>
          <p:cNvPr id="6" name="Picture 5">
            <a:extLst>
              <a:ext uri="{FF2B5EF4-FFF2-40B4-BE49-F238E27FC236}">
                <a16:creationId xmlns:a16="http://schemas.microsoft.com/office/drawing/2014/main" id="{78600543-856A-0B3E-89B4-C1AA19448559}"/>
              </a:ext>
            </a:extLst>
          </p:cNvPr>
          <p:cNvPicPr>
            <a:picLocks noChangeAspect="1"/>
          </p:cNvPicPr>
          <p:nvPr/>
        </p:nvPicPr>
        <p:blipFill>
          <a:blip r:embed="rId2"/>
          <a:stretch>
            <a:fillRect/>
          </a:stretch>
        </p:blipFill>
        <p:spPr>
          <a:xfrm>
            <a:off x="1099458" y="1672272"/>
            <a:ext cx="5192486" cy="1062879"/>
          </a:xfrm>
          <a:prstGeom prst="rect">
            <a:avLst/>
          </a:prstGeom>
        </p:spPr>
      </p:pic>
      <p:pic>
        <p:nvPicPr>
          <p:cNvPr id="9" name="Picture 8">
            <a:extLst>
              <a:ext uri="{FF2B5EF4-FFF2-40B4-BE49-F238E27FC236}">
                <a16:creationId xmlns:a16="http://schemas.microsoft.com/office/drawing/2014/main" id="{47E51121-D5DD-5869-79E0-769DADAF1010}"/>
              </a:ext>
            </a:extLst>
          </p:cNvPr>
          <p:cNvPicPr>
            <a:picLocks noChangeAspect="1"/>
          </p:cNvPicPr>
          <p:nvPr/>
        </p:nvPicPr>
        <p:blipFill>
          <a:blip r:embed="rId3"/>
          <a:stretch>
            <a:fillRect/>
          </a:stretch>
        </p:blipFill>
        <p:spPr>
          <a:xfrm>
            <a:off x="1099458" y="3155517"/>
            <a:ext cx="4726434" cy="2896168"/>
          </a:xfrm>
          <a:prstGeom prst="rect">
            <a:avLst/>
          </a:prstGeom>
        </p:spPr>
      </p:pic>
    </p:spTree>
    <p:extLst>
      <p:ext uri="{BB962C8B-B14F-4D97-AF65-F5344CB8AC3E}">
        <p14:creationId xmlns:p14="http://schemas.microsoft.com/office/powerpoint/2010/main" val="93705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PAPPG 24-1 MFTRP Certification</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4969587"/>
          </a:xfrm>
        </p:spPr>
        <p:txBody>
          <a:bodyPr/>
          <a:lstStyle/>
          <a:p>
            <a:pPr marL="342900" marR="0" lvl="0" indent="-342900">
              <a:spcBef>
                <a:spcPts val="0"/>
              </a:spcBef>
              <a:spcAft>
                <a:spcPts val="0"/>
              </a:spcAft>
              <a:buFont typeface="+mj-lt"/>
              <a:buAutoNum type="arabicPeriod"/>
              <a:tabLst>
                <a:tab pos="457200" algn="l"/>
              </a:tabLst>
            </a:pPr>
            <a:endParaRPr lang="en-US" sz="36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444444"/>
                </a:solidFill>
                <a:latin typeface="Roboto" panose="02000000000000000000" pitchFamily="2" charset="0"/>
                <a:ea typeface="Times New Roman" panose="02020603050405020304" pitchFamily="18" charset="0"/>
              </a:rPr>
              <a:t>On February 19</a:t>
            </a:r>
            <a:r>
              <a:rPr lang="en-US" sz="2400" baseline="30000" dirty="0">
                <a:solidFill>
                  <a:srgbClr val="444444"/>
                </a:solidFill>
                <a:latin typeface="Roboto" panose="02000000000000000000" pitchFamily="2" charset="0"/>
                <a:ea typeface="Times New Roman" panose="02020603050405020304" pitchFamily="18" charset="0"/>
              </a:rPr>
              <a:t>th</a:t>
            </a:r>
            <a:r>
              <a:rPr lang="en-US" sz="2400" dirty="0">
                <a:solidFill>
                  <a:srgbClr val="444444"/>
                </a:solidFill>
                <a:latin typeface="Roboto" panose="02000000000000000000" pitchFamily="2" charset="0"/>
                <a:ea typeface="Times New Roman" panose="02020603050405020304" pitchFamily="18" charset="0"/>
              </a:rPr>
              <a:t>, the NSF officially released the Proposal &amp; Award Policies &amp; Procedures Guide 24-1. </a:t>
            </a:r>
          </a:p>
          <a:p>
            <a:pPr marL="342900" marR="0" lvl="0" indent="-342900">
              <a:spcBef>
                <a:spcPts val="0"/>
              </a:spcBef>
              <a:spcAft>
                <a:spcPts val="0"/>
              </a:spcAft>
              <a:buFont typeface="+mj-lt"/>
              <a:buAutoNum type="arabicPeriod"/>
              <a:tabLst>
                <a:tab pos="457200" algn="l"/>
              </a:tabLst>
            </a:pPr>
            <a:endParaRPr lang="en-US" sz="24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444444"/>
                </a:solidFill>
                <a:effectLst/>
                <a:latin typeface="Roboto" panose="02000000000000000000" pitchFamily="2" charset="0"/>
                <a:ea typeface="Times New Roman" panose="02020603050405020304" pitchFamily="18" charset="0"/>
              </a:rPr>
              <a:t>It went into effect on May 20, 2024</a:t>
            </a:r>
          </a:p>
          <a:p>
            <a:pPr marL="342900" marR="0" lvl="0" indent="-342900">
              <a:spcBef>
                <a:spcPts val="0"/>
              </a:spcBef>
              <a:spcAft>
                <a:spcPts val="0"/>
              </a:spcAft>
              <a:buFont typeface="+mj-lt"/>
              <a:buAutoNum type="arabicPeriod"/>
              <a:tabLst>
                <a:tab pos="457200" algn="l"/>
              </a:tabLst>
            </a:pPr>
            <a:endParaRPr lang="en-US" sz="24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444444"/>
                </a:solidFill>
                <a:latin typeface="Roboto" panose="02000000000000000000" pitchFamily="2" charset="0"/>
                <a:ea typeface="Times New Roman" panose="02020603050405020304" pitchFamily="18" charset="0"/>
              </a:rPr>
              <a:t>In anticipation, our office added a question about Malign Foreign Talent Recruitment Program on January 1, 2024</a:t>
            </a:r>
          </a:p>
          <a:p>
            <a:pPr marL="342900" marR="0" lvl="0" indent="-342900">
              <a:spcBef>
                <a:spcPts val="0"/>
              </a:spcBef>
              <a:spcAft>
                <a:spcPts val="0"/>
              </a:spcAft>
              <a:buFont typeface="+mj-lt"/>
              <a:buAutoNum type="arabicPeriod"/>
              <a:tabLst>
                <a:tab pos="457200" algn="l"/>
              </a:tabLst>
            </a:pPr>
            <a:endParaRPr lang="en-US" sz="24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444444"/>
                </a:solidFill>
                <a:effectLst/>
                <a:latin typeface="Roboto" panose="02000000000000000000" pitchFamily="2" charset="0"/>
                <a:ea typeface="Times New Roman" panose="02020603050405020304" pitchFamily="18" charset="0"/>
              </a:rPr>
              <a:t>Even if you submitted a COI Disclosure on 12/31/23, you’ll need to submit a new disclosure if submitting a proposal</a:t>
            </a:r>
          </a:p>
          <a:p>
            <a:pPr marL="342900" marR="0" lvl="0" indent="-342900">
              <a:spcBef>
                <a:spcPts val="0"/>
              </a:spcBef>
              <a:spcAft>
                <a:spcPts val="0"/>
              </a:spcAft>
              <a:buFont typeface="+mj-lt"/>
              <a:buAutoNum type="arabicPeriod"/>
              <a:tabLst>
                <a:tab pos="457200" algn="l"/>
              </a:tabLst>
            </a:pPr>
            <a:endParaRPr lang="en-US" sz="2400" dirty="0">
              <a:solidFill>
                <a:srgbClr val="444444"/>
              </a:solidFill>
              <a:latin typeface="Roboto" panose="02000000000000000000" pitchFamily="2" charset="0"/>
              <a:ea typeface="Times New Roman" panose="02020603050405020304" pitchFamily="18" charset="0"/>
            </a:endParaRPr>
          </a:p>
          <a:p>
            <a:pPr marL="342900" indent="-342900">
              <a:spcBef>
                <a:spcPts val="0"/>
              </a:spcBef>
              <a:buFont typeface="+mj-lt"/>
              <a:buAutoNum type="arabicPeriod"/>
              <a:tabLst>
                <a:tab pos="457200" algn="l"/>
              </a:tabLst>
            </a:pPr>
            <a:r>
              <a:rPr lang="en-US" sz="2400" dirty="0">
                <a:solidFill>
                  <a:srgbClr val="444444"/>
                </a:solidFill>
                <a:latin typeface="Roboto" panose="02000000000000000000" pitchFamily="2" charset="0"/>
                <a:ea typeface="Times New Roman" panose="02020603050405020304" pitchFamily="18" charset="0"/>
              </a:rPr>
              <a:t>Prohibition of participation in a MFTRP is now part of </a:t>
            </a:r>
            <a:r>
              <a:rPr lang="en-US" sz="2400" b="0" i="0" u="sng" dirty="0">
                <a:solidFill>
                  <a:srgbClr val="077B3B"/>
                </a:solidFill>
                <a:effectLst/>
                <a:latin typeface="Roboto" panose="02000000000000000000" pitchFamily="2" charset="0"/>
                <a:hlinkClick r:id="rId2">
                  <a:extLst>
                    <a:ext uri="{A12FA001-AC4F-418D-AE19-62706E023703}">
                      <ahyp:hlinkClr xmlns:ahyp="http://schemas.microsoft.com/office/drawing/2018/hyperlinkcolor" val="tx"/>
                    </a:ext>
                  </a:extLst>
                </a:hlinkClick>
              </a:rPr>
              <a:t>UNT COI Policy</a:t>
            </a:r>
            <a:r>
              <a:rPr lang="en-US" sz="2400" b="0" i="0" u="sng" dirty="0">
                <a:solidFill>
                  <a:srgbClr val="077B3B"/>
                </a:solidFill>
                <a:effectLst/>
                <a:latin typeface="Roboto" panose="02000000000000000000" pitchFamily="2" charset="0"/>
              </a:rPr>
              <a:t> 13.005</a:t>
            </a:r>
            <a:endParaRPr lang="en-US" sz="2400" b="0" i="0" dirty="0">
              <a:solidFill>
                <a:srgbClr val="077B3B"/>
              </a:solidFill>
              <a:effectLst/>
              <a:latin typeface="Roboto" panose="02000000000000000000" pitchFamily="2" charset="0"/>
            </a:endParaRPr>
          </a:p>
          <a:p>
            <a:pPr marL="342900" marR="0" lvl="0" indent="-342900">
              <a:spcBef>
                <a:spcPts val="0"/>
              </a:spcBef>
              <a:spcAft>
                <a:spcPts val="0"/>
              </a:spcAft>
              <a:buFont typeface="+mj-lt"/>
              <a:buAutoNum type="arabicPeriod"/>
              <a:tabLst>
                <a:tab pos="457200" algn="l"/>
              </a:tabLst>
            </a:pPr>
            <a:endParaRPr lang="en-US" sz="2400" dirty="0">
              <a:solidFill>
                <a:srgbClr val="444444"/>
              </a:solidFill>
              <a:effectLst/>
              <a:latin typeface="Roboto"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8315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Malign Foreign Talent Recruitment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algn="l"/>
            <a:r>
              <a:rPr lang="en-US" sz="2000" b="0" i="0" dirty="0">
                <a:solidFill>
                  <a:srgbClr val="444444"/>
                </a:solidFill>
                <a:effectLst/>
                <a:latin typeface="Roboto" panose="02000000000000000000" pitchFamily="2" charset="0"/>
              </a:rPr>
              <a:t>A </a:t>
            </a:r>
            <a:r>
              <a:rPr lang="en-US" sz="2000" b="1" i="0" dirty="0">
                <a:solidFill>
                  <a:srgbClr val="444444"/>
                </a:solidFill>
                <a:effectLst/>
                <a:latin typeface="Roboto" panose="02000000000000000000" pitchFamily="2" charset="0"/>
              </a:rPr>
              <a:t>Foreign/international talent recruitment program (FGTRP) </a:t>
            </a:r>
            <a:r>
              <a:rPr lang="en-US" sz="2000" b="0" i="0" dirty="0">
                <a:solidFill>
                  <a:srgbClr val="444444"/>
                </a:solidFill>
                <a:effectLst/>
                <a:latin typeface="Roboto" panose="02000000000000000000" pitchFamily="2" charset="0"/>
              </a:rPr>
              <a:t>is an effort organized, managed, or funded by a foreign government, or a foreign government instrumentality or entity, to recruit science and technology professionals or students (regardless of citizenship, national origin, or full-/part-time status).</a:t>
            </a:r>
          </a:p>
          <a:p>
            <a:pPr algn="l"/>
            <a:endParaRPr lang="en-US" sz="2000" b="0" i="0" dirty="0">
              <a:solidFill>
                <a:srgbClr val="444444"/>
              </a:solidFill>
              <a:effectLst/>
              <a:latin typeface="Roboto" panose="02000000000000000000" pitchFamily="2" charset="0"/>
            </a:endParaRPr>
          </a:p>
          <a:p>
            <a:pPr algn="l">
              <a:buFont typeface="Arial" panose="020B0604020202020204" pitchFamily="34" charset="0"/>
              <a:buChar char="•"/>
            </a:pPr>
            <a:r>
              <a:rPr lang="en-US" sz="2000" b="0" i="0" dirty="0">
                <a:solidFill>
                  <a:srgbClr val="444444"/>
                </a:solidFill>
                <a:effectLst/>
                <a:latin typeface="Roboto" panose="02000000000000000000" pitchFamily="2" charset="0"/>
              </a:rPr>
              <a:t>Incentivizing/compensating the FGTRP participant to relocate physically to a foreign country in order to import/acquire the proprietary technology, software, etc.;</a:t>
            </a:r>
          </a:p>
          <a:p>
            <a:pPr algn="l">
              <a:buFont typeface="Arial" panose="020B0604020202020204" pitchFamily="34" charset="0"/>
              <a:buChar char="•"/>
            </a:pPr>
            <a:r>
              <a:rPr lang="en-US" sz="2000" b="0" i="0" dirty="0">
                <a:solidFill>
                  <a:srgbClr val="444444"/>
                </a:solidFill>
                <a:effectLst/>
                <a:latin typeface="Roboto" panose="02000000000000000000" pitchFamily="2" charset="0"/>
              </a:rPr>
              <a:t>Allowing for or encouraging the FGTRP participant to receive U.S. Federal research funds while concurrently working at and/or receiving compensation from a foreign institution for the same, or similar, work;</a:t>
            </a:r>
          </a:p>
          <a:p>
            <a:pPr algn="l">
              <a:buFont typeface="Arial" panose="020B0604020202020204" pitchFamily="34" charset="0"/>
              <a:buChar char="•"/>
            </a:pPr>
            <a:r>
              <a:rPr lang="en-US" sz="2000" b="0" i="0" dirty="0">
                <a:solidFill>
                  <a:srgbClr val="444444"/>
                </a:solidFill>
                <a:effectLst/>
                <a:latin typeface="Roboto" panose="02000000000000000000" pitchFamily="2" charset="0"/>
              </a:rPr>
              <a:t>Directing FGTRP participants not to disclose their participation to United States entities;</a:t>
            </a:r>
          </a:p>
          <a:p>
            <a:pPr algn="l">
              <a:buFont typeface="Arial" panose="020B0604020202020204" pitchFamily="34" charset="0"/>
              <a:buChar char="•"/>
            </a:pPr>
            <a:r>
              <a:rPr lang="en-US" sz="2000" b="0" i="0" dirty="0">
                <a:solidFill>
                  <a:srgbClr val="444444"/>
                </a:solidFill>
                <a:effectLst/>
                <a:latin typeface="Roboto" panose="02000000000000000000" pitchFamily="2" charset="0"/>
              </a:rPr>
              <a:t>Compelling FGTRP participants to enter into contracts that conflict with their responsibilities to UNT, or that are disallowed by UNT</a:t>
            </a:r>
          </a:p>
          <a:p>
            <a:pPr algn="l">
              <a:buFont typeface="Arial" panose="020B0604020202020204" pitchFamily="34" charset="0"/>
              <a:buChar char="•"/>
            </a:pPr>
            <a:endParaRPr lang="en-US" sz="2000" dirty="0">
              <a:solidFill>
                <a:srgbClr val="444444"/>
              </a:solidFill>
              <a:latin typeface="Roboto" panose="02000000000000000000" pitchFamily="2" charset="0"/>
            </a:endParaRPr>
          </a:p>
          <a:p>
            <a:pPr algn="l">
              <a:buFont typeface="Arial" panose="020B0604020202020204" pitchFamily="34" charset="0"/>
              <a:buChar char="•"/>
            </a:pPr>
            <a:r>
              <a:rPr lang="en-US" sz="2000" dirty="0">
                <a:solidFill>
                  <a:srgbClr val="444444"/>
                </a:solidFill>
                <a:latin typeface="Roboto" panose="02000000000000000000" pitchFamily="2" charset="0"/>
              </a:rPr>
              <a:t>OFAC-sanctioned countries</a:t>
            </a:r>
            <a:r>
              <a:rPr lang="en-US" sz="2000" b="0" i="0" dirty="0">
                <a:solidFill>
                  <a:srgbClr val="444444"/>
                </a:solidFill>
                <a:effectLst/>
                <a:latin typeface="Roboto" panose="02000000000000000000" pitchFamily="2" charset="0"/>
              </a:rPr>
              <a:t>: </a:t>
            </a:r>
            <a:r>
              <a:rPr lang="en-US" sz="2000" dirty="0">
                <a:effectLst/>
                <a:latin typeface="Roboto" panose="02000000000000000000" pitchFamily="2" charset="0"/>
                <a:ea typeface="Roboto" panose="02000000000000000000" pitchFamily="2" charset="0"/>
                <a:cs typeface="Roboto" panose="02000000000000000000" pitchFamily="2" charset="0"/>
              </a:rPr>
              <a:t>Russia, Iran, China and North Korea</a:t>
            </a:r>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41239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What else is new on the COI Disclosure?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algn="l"/>
            <a:r>
              <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Questions about:</a:t>
            </a:r>
          </a:p>
          <a:p>
            <a:pPr marL="285750" indent="-285750" algn="l">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paid or unpaid appointments, positions, or honors at an international academic institution</a:t>
            </a:r>
          </a:p>
          <a:p>
            <a:pPr marL="285750" indent="-285750" algn="l">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financial or in-kind support from an international entity (government, non-profit, academic) </a:t>
            </a:r>
          </a:p>
          <a:p>
            <a:pPr marL="285750" indent="-285750" algn="l">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international collaborators</a:t>
            </a:r>
            <a:endParaRPr lang="en-US" sz="20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travel </a:t>
            </a:r>
            <a:r>
              <a:rPr lang="en-US" dirty="0">
                <a:latin typeface="Roboto" panose="02000000000000000000" pitchFamily="2" charset="0"/>
                <a:ea typeface="Roboto" panose="02000000000000000000" pitchFamily="2" charset="0"/>
                <a:cs typeface="Roboto" panose="02000000000000000000" pitchFamily="2" charset="0"/>
              </a:rPr>
              <a:t>(</a:t>
            </a:r>
            <a:r>
              <a:rPr lang="en-US" sz="1800" dirty="0">
                <a:effectLst/>
                <a:latin typeface="Roboto" panose="02000000000000000000" pitchFamily="2" charset="0"/>
                <a:ea typeface="Roboto" panose="02000000000000000000" pitchFamily="2" charset="0"/>
                <a:cs typeface="Roboto" panose="02000000000000000000" pitchFamily="2" charset="0"/>
              </a:rPr>
              <a:t>past year) or upcoming travel that will be paid for or reimbursed by an international entity </a:t>
            </a:r>
          </a:p>
          <a:p>
            <a:endParaRPr lang="en-US" dirty="0">
              <a:latin typeface="Roboto" panose="02000000000000000000" pitchFamily="2" charset="0"/>
              <a:ea typeface="Roboto" panose="02000000000000000000" pitchFamily="2" charset="0"/>
              <a:cs typeface="Roboto" panose="02000000000000000000" pitchFamily="2" charset="0"/>
            </a:endParaRPr>
          </a:p>
          <a:p>
            <a:pPr algn="l"/>
            <a:r>
              <a:rPr lang="en-US" sz="2400" b="1" i="0" dirty="0">
                <a:solidFill>
                  <a:srgbClr val="444444"/>
                </a:solidFill>
                <a:effectLst/>
                <a:latin typeface="Roboto" panose="02000000000000000000" pitchFamily="2" charset="0"/>
                <a:ea typeface="Roboto" panose="02000000000000000000" pitchFamily="2" charset="0"/>
                <a:cs typeface="Roboto" panose="02000000000000000000" pitchFamily="2" charset="0"/>
              </a:rPr>
              <a:t>What is done with this information?</a:t>
            </a:r>
          </a:p>
          <a:p>
            <a:pPr algn="l"/>
            <a:r>
              <a:rPr lang="en-US" sz="18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Restricted Party Screenings</a:t>
            </a:r>
          </a:p>
          <a:p>
            <a:pPr algn="l"/>
            <a:r>
              <a:rPr lang="en-US" sz="1800" dirty="0">
                <a:solidFill>
                  <a:srgbClr val="444444"/>
                </a:solidFill>
                <a:latin typeface="Roboto" panose="02000000000000000000" pitchFamily="2" charset="0"/>
                <a:ea typeface="Roboto" panose="02000000000000000000" pitchFamily="2" charset="0"/>
                <a:cs typeface="Roboto" panose="02000000000000000000" pitchFamily="2" charset="0"/>
              </a:rPr>
              <a:t>	Dynamic screenings are run daily (</a:t>
            </a:r>
            <a:r>
              <a:rPr lang="en-US" sz="18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If a collaborator/institution appears, our office will contact you)</a:t>
            </a:r>
          </a:p>
          <a:p>
            <a:pPr algn="l"/>
            <a:r>
              <a:rPr lang="en-US" dirty="0">
                <a:solidFill>
                  <a:srgbClr val="444444"/>
                </a:solidFill>
                <a:latin typeface="Roboto" panose="02000000000000000000" pitchFamily="2" charset="0"/>
                <a:ea typeface="Roboto" panose="02000000000000000000" pitchFamily="2" charset="0"/>
                <a:cs typeface="Roboto" panose="02000000000000000000" pitchFamily="2" charset="0"/>
              </a:rPr>
              <a:t>Checking award/contract terms</a:t>
            </a:r>
            <a:endParaRPr lang="en-US" sz="1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r>
              <a:rPr lang="en-US" sz="2400" b="1" i="0" dirty="0">
                <a:solidFill>
                  <a:srgbClr val="444444"/>
                </a:solidFill>
                <a:effectLst/>
                <a:latin typeface="Roboto" panose="02000000000000000000" pitchFamily="2" charset="0"/>
                <a:ea typeface="Roboto" panose="02000000000000000000" pitchFamily="2" charset="0"/>
                <a:cs typeface="Roboto" panose="02000000000000000000" pitchFamily="2" charset="0"/>
              </a:rPr>
              <a:t>Why is this being asked?</a:t>
            </a:r>
          </a:p>
          <a:p>
            <a:pPr algn="l"/>
            <a:r>
              <a:rPr lang="en-US" sz="18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By including this information in the COI Disclosure form, we will no longer require the annual International Affiliations disclosure.</a:t>
            </a:r>
          </a:p>
          <a:p>
            <a:endParaRPr lang="en-US" dirty="0"/>
          </a:p>
        </p:txBody>
      </p:sp>
    </p:spTree>
    <p:extLst>
      <p:ext uri="{BB962C8B-B14F-4D97-AF65-F5344CB8AC3E}">
        <p14:creationId xmlns:p14="http://schemas.microsoft.com/office/powerpoint/2010/main" val="322463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What is an International Affiliation?</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Giving a talk internationally</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Sharing data or materials</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Collaborating on a research project</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Hosting international students or scholars</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Accepting an overseas appointment</a:t>
            </a:r>
          </a:p>
          <a:p>
            <a:pPr algn="l">
              <a:buFont typeface="Arial" panose="020B0604020202020204" pitchFamily="34" charset="0"/>
              <a:buChar char="•"/>
            </a:pPr>
            <a:endParaRPr lang="en-US" sz="2000" dirty="0">
              <a:solidFill>
                <a:srgbClr val="444444"/>
              </a:solidFill>
              <a:latin typeface="Roboto" panose="02000000000000000000" pitchFamily="2" charset="0"/>
            </a:endParaRPr>
          </a:p>
          <a:p>
            <a:endParaRPr lang="en-US" dirty="0"/>
          </a:p>
        </p:txBody>
      </p:sp>
      <p:pic>
        <p:nvPicPr>
          <p:cNvPr id="5" name="Picture 4" descr="A person shaking hands with a person&#10;&#10;Description automatically generated">
            <a:extLst>
              <a:ext uri="{FF2B5EF4-FFF2-40B4-BE49-F238E27FC236}">
                <a16:creationId xmlns:a16="http://schemas.microsoft.com/office/drawing/2014/main" id="{FAE6B0E1-70F3-2D13-4A94-2DA320B9EAF2}"/>
              </a:ext>
            </a:extLst>
          </p:cNvPr>
          <p:cNvPicPr>
            <a:picLocks noChangeAspect="1"/>
          </p:cNvPicPr>
          <p:nvPr/>
        </p:nvPicPr>
        <p:blipFill>
          <a:blip r:embed="rId2"/>
          <a:stretch>
            <a:fillRect/>
          </a:stretch>
        </p:blipFill>
        <p:spPr>
          <a:xfrm>
            <a:off x="7625284" y="3897086"/>
            <a:ext cx="4160316" cy="2333836"/>
          </a:xfrm>
          <a:prstGeom prst="rect">
            <a:avLst/>
          </a:prstGeom>
        </p:spPr>
      </p:pic>
    </p:spTree>
    <p:extLst>
      <p:ext uri="{BB962C8B-B14F-4D97-AF65-F5344CB8AC3E}">
        <p14:creationId xmlns:p14="http://schemas.microsoft.com/office/powerpoint/2010/main" val="274253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Review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pPr marL="514350" indent="-514350">
              <a:buFont typeface="+mj-lt"/>
              <a:buAutoNum type="arabicPeriod"/>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Research Integrity &amp; Compliance Office Review</a:t>
            </a:r>
          </a:p>
          <a:p>
            <a:pPr marL="514350" indent="-514350">
              <a:buFont typeface="+mj-lt"/>
              <a:buAutoNum type="arabicPeriod"/>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Conflict of Interest Committee Review</a:t>
            </a:r>
          </a:p>
          <a:p>
            <a:pPr marL="514350" indent="-514350">
              <a:buFont typeface="+mj-lt"/>
              <a:buAutoNum type="arabicPeriod"/>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Management Plan Creation &amp; Follow-up</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sz="2800" dirty="0">
              <a:solidFill>
                <a:srgbClr val="004A24"/>
              </a:solidFill>
              <a:latin typeface="Roboto" panose="02000000000000000000" pitchFamily="2" charset="0"/>
              <a:ea typeface="Roboto" panose="02000000000000000000" pitchFamily="2" charset="0"/>
              <a:cs typeface="Roboto" panose="02000000000000000000" pitchFamily="2" charset="0"/>
            </a:endParaRPr>
          </a:p>
          <a:p>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COI Management Plans: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Outline the nature of the Significant Financial Interest</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Discuss data protection &amp; storage</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Identify other faculty &amp; students involved with project</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Name an Oversight Committee</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Outline stipulations for purchasing</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Are reviewed on an annual basis</a:t>
            </a:r>
          </a:p>
          <a:p>
            <a:pPr marL="342900" indent="-342900">
              <a:buAutoNum type="arabicPeriod"/>
            </a:pPr>
            <a:endParaRPr lang="en-US" dirty="0"/>
          </a:p>
        </p:txBody>
      </p:sp>
      <p:pic>
        <p:nvPicPr>
          <p:cNvPr id="5" name="Picture 4" descr="A picture containing tree, outdoor, park, people&#10;&#10;Description automatically generated">
            <a:extLst>
              <a:ext uri="{FF2B5EF4-FFF2-40B4-BE49-F238E27FC236}">
                <a16:creationId xmlns:a16="http://schemas.microsoft.com/office/drawing/2014/main" id="{137413A4-93B5-4BDD-A007-0557CCF0E8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12153" y="2993571"/>
            <a:ext cx="4616143" cy="3242841"/>
          </a:xfrm>
          <a:prstGeom prst="rect">
            <a:avLst/>
          </a:prstGeom>
        </p:spPr>
      </p:pic>
      <p:sp>
        <p:nvSpPr>
          <p:cNvPr id="6" name="TextBox 5">
            <a:extLst>
              <a:ext uri="{FF2B5EF4-FFF2-40B4-BE49-F238E27FC236}">
                <a16:creationId xmlns:a16="http://schemas.microsoft.com/office/drawing/2014/main" id="{4CB53330-E9EC-4279-B7FE-52B66DB0DBD7}"/>
              </a:ext>
            </a:extLst>
          </p:cNvPr>
          <p:cNvSpPr txBox="1"/>
          <p:nvPr/>
        </p:nvSpPr>
        <p:spPr>
          <a:xfrm>
            <a:off x="7312153" y="6321403"/>
            <a:ext cx="4833991" cy="230832"/>
          </a:xfrm>
          <a:prstGeom prst="rect">
            <a:avLst/>
          </a:prstGeom>
          <a:noFill/>
        </p:spPr>
        <p:txBody>
          <a:bodyPr wrap="square" rtlCol="0">
            <a:spAutoFit/>
          </a:bodyPr>
          <a:lstStyle/>
          <a:p>
            <a:r>
              <a:rPr lang="en-US" sz="900">
                <a:hlinkClick r:id="rId3" tooltip="https://localwiki.org/denton/University_of_North_Texa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33617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Managing Conflicts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3559175"/>
          </a:xfrm>
        </p:spPr>
        <p:txBody>
          <a:bodyPr/>
          <a:lstStyle/>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Disclosure statements in journals/presentations</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Student Acknowledgement forms</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Modification of the Research Plan</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Change of personnel or responsibilities</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Reduction or elimination of financial interest</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Severance of ties that create financial conflict</a:t>
            </a:r>
            <a:endParaRPr lang="en-US" sz="2000" dirty="0">
              <a:latin typeface="Roboto" panose="02000000000000000000" pitchFamily="2" charset="0"/>
              <a:ea typeface="Roboto" panose="02000000000000000000" pitchFamily="2" charset="0"/>
              <a:cs typeface="Roboto" panose="02000000000000000000" pitchFamily="2" charset="0"/>
            </a:endParaRPr>
          </a:p>
          <a:p>
            <a:endParaRPr lang="en-US" sz="2800" dirty="0">
              <a:solidFill>
                <a:srgbClr val="004A24"/>
              </a:solidFill>
            </a:endParaRPr>
          </a:p>
          <a:p>
            <a:pPr marL="342900" indent="-342900">
              <a:buAutoNum type="arabicPeriod"/>
            </a:pPr>
            <a:endParaRPr lang="en-US" dirty="0"/>
          </a:p>
        </p:txBody>
      </p:sp>
      <p:pic>
        <p:nvPicPr>
          <p:cNvPr id="5" name="Picture 4" descr="A statue of a bird&#10;&#10;Description automatically generated with medium confidence">
            <a:extLst>
              <a:ext uri="{FF2B5EF4-FFF2-40B4-BE49-F238E27FC236}">
                <a16:creationId xmlns:a16="http://schemas.microsoft.com/office/drawing/2014/main" id="{ACB15A86-1E61-47B6-BCB6-BB20AE29FA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6775" y="1582006"/>
            <a:ext cx="3571875" cy="4762500"/>
          </a:xfrm>
          <a:prstGeom prst="rect">
            <a:avLst/>
          </a:prstGeom>
        </p:spPr>
      </p:pic>
      <p:sp>
        <p:nvSpPr>
          <p:cNvPr id="6" name="TextBox 5">
            <a:extLst>
              <a:ext uri="{FF2B5EF4-FFF2-40B4-BE49-F238E27FC236}">
                <a16:creationId xmlns:a16="http://schemas.microsoft.com/office/drawing/2014/main" id="{C32BE003-C1D7-4D99-B7DF-A2AEE8BE8BAC}"/>
              </a:ext>
            </a:extLst>
          </p:cNvPr>
          <p:cNvSpPr txBox="1"/>
          <p:nvPr/>
        </p:nvSpPr>
        <p:spPr>
          <a:xfrm>
            <a:off x="8486775" y="6344506"/>
            <a:ext cx="3571875" cy="230832"/>
          </a:xfrm>
          <a:prstGeom prst="rect">
            <a:avLst/>
          </a:prstGeom>
          <a:noFill/>
        </p:spPr>
        <p:txBody>
          <a:bodyPr wrap="square" rtlCol="0">
            <a:spAutoFit/>
          </a:bodyPr>
          <a:lstStyle/>
          <a:p>
            <a:r>
              <a:rPr lang="en-US" sz="900">
                <a:hlinkClick r:id="rId3" tooltip="https://www.flickr.com/photos/greatdegree/4606962487"/>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44460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Small Business Innovation Research (SBIR) &amp; 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Programs administered by US Small Business Association</a:t>
            </a:r>
          </a:p>
          <a:p>
            <a:pPr marL="457200" indent="-457200">
              <a:buFont typeface="Arial" panose="020B0604020202020204" pitchFamily="34" charset="0"/>
              <a:buChar char="•"/>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Funding source for start-ups &amp; small businesses</a:t>
            </a:r>
          </a:p>
          <a:p>
            <a:pPr marL="457200" indent="-457200">
              <a:buFont typeface="Arial" panose="020B0604020202020204" pitchFamily="34" charset="0"/>
              <a:buChar char="•"/>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Goals</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Stimulate technological innovation</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Use small business to meet Federal R&amp;D needs</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Encourage socially/economically disadvantaged </a:t>
            </a:r>
          </a:p>
          <a:p>
            <a:pPr lvl="1" indent="0">
              <a:buNone/>
            </a:pPr>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       and women-owned businesses</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Increase private sector commercialization</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5" name="Picture 4" descr="A picture containing text, person, desk&#10;&#10;Description automatically generated">
            <a:extLst>
              <a:ext uri="{FF2B5EF4-FFF2-40B4-BE49-F238E27FC236}">
                <a16:creationId xmlns:a16="http://schemas.microsoft.com/office/drawing/2014/main" id="{748A1B67-ECCD-4DE6-B8F7-1CE3BEEF12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22196" y="2950028"/>
            <a:ext cx="3104273" cy="1894181"/>
          </a:xfrm>
          <a:prstGeom prst="rect">
            <a:avLst/>
          </a:prstGeom>
        </p:spPr>
      </p:pic>
      <p:sp>
        <p:nvSpPr>
          <p:cNvPr id="6" name="TextBox 5">
            <a:extLst>
              <a:ext uri="{FF2B5EF4-FFF2-40B4-BE49-F238E27FC236}">
                <a16:creationId xmlns:a16="http://schemas.microsoft.com/office/drawing/2014/main" id="{24CE90D3-4499-4D2D-B1E6-85915FAAE68F}"/>
              </a:ext>
            </a:extLst>
          </p:cNvPr>
          <p:cNvSpPr txBox="1"/>
          <p:nvPr/>
        </p:nvSpPr>
        <p:spPr>
          <a:xfrm>
            <a:off x="8522196" y="4873012"/>
            <a:ext cx="3444840" cy="230832"/>
          </a:xfrm>
          <a:prstGeom prst="rect">
            <a:avLst/>
          </a:prstGeom>
          <a:noFill/>
        </p:spPr>
        <p:txBody>
          <a:bodyPr wrap="square" rtlCol="0">
            <a:spAutoFit/>
          </a:bodyPr>
          <a:lstStyle/>
          <a:p>
            <a:r>
              <a:rPr lang="en-US" sz="900" dirty="0">
                <a:hlinkClick r:id="rId3" tooltip="https://411.ca/blog/entrepreneursip/5-free-marketing-tools-your-small-business-needs-right-now/"/>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74238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DA38A6-9995-44CD-8E2B-50808FCB2571}"/>
              </a:ext>
            </a:extLst>
          </p:cNvPr>
          <p:cNvSpPr/>
          <p:nvPr/>
        </p:nvSpPr>
        <p:spPr>
          <a:xfrm>
            <a:off x="3981450" y="1695450"/>
            <a:ext cx="2828925" cy="552450"/>
          </a:xfrm>
          <a:prstGeom prst="roundRect">
            <a:avLst/>
          </a:prstGeom>
          <a:solidFill>
            <a:srgbClr val="004A24"/>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Integrity and Compliance</a:t>
            </a:r>
          </a:p>
        </p:txBody>
      </p:sp>
      <p:sp>
        <p:nvSpPr>
          <p:cNvPr id="11" name="Rectangle: Rounded Corners 10">
            <a:extLst>
              <a:ext uri="{FF2B5EF4-FFF2-40B4-BE49-F238E27FC236}">
                <a16:creationId xmlns:a16="http://schemas.microsoft.com/office/drawing/2014/main" id="{4E844D4B-D99B-4AA3-B0CC-4805AA49C34F}"/>
              </a:ext>
            </a:extLst>
          </p:cNvPr>
          <p:cNvSpPr/>
          <p:nvPr/>
        </p:nvSpPr>
        <p:spPr>
          <a:xfrm>
            <a:off x="200025"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Christina Cantu</a:t>
            </a:r>
          </a:p>
          <a:p>
            <a:pPr algn="ctr"/>
            <a:r>
              <a:rPr lang="en-US" sz="1400" dirty="0"/>
              <a:t>Sr. Administrative Associate</a:t>
            </a:r>
          </a:p>
        </p:txBody>
      </p:sp>
      <p:sp>
        <p:nvSpPr>
          <p:cNvPr id="15" name="Rectangle: Rounded Corners 14">
            <a:extLst>
              <a:ext uri="{FF2B5EF4-FFF2-40B4-BE49-F238E27FC236}">
                <a16:creationId xmlns:a16="http://schemas.microsoft.com/office/drawing/2014/main" id="{CF482C88-CFF8-496E-9A93-BCFD26A98FE2}"/>
              </a:ext>
            </a:extLst>
          </p:cNvPr>
          <p:cNvSpPr/>
          <p:nvPr/>
        </p:nvSpPr>
        <p:spPr>
          <a:xfrm>
            <a:off x="3000374"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Hannah Snowberger</a:t>
            </a:r>
          </a:p>
          <a:p>
            <a:pPr algn="ctr"/>
            <a:r>
              <a:rPr lang="en-US" sz="1400" dirty="0"/>
              <a:t>Sr. Research Compliance Analyst</a:t>
            </a:r>
          </a:p>
        </p:txBody>
      </p:sp>
      <p:sp>
        <p:nvSpPr>
          <p:cNvPr id="16" name="Rectangle: Rounded Corners 15">
            <a:extLst>
              <a:ext uri="{FF2B5EF4-FFF2-40B4-BE49-F238E27FC236}">
                <a16:creationId xmlns:a16="http://schemas.microsoft.com/office/drawing/2014/main" id="{55DC66AB-F8D9-494E-9A96-9DC668B47F1F}"/>
              </a:ext>
            </a:extLst>
          </p:cNvPr>
          <p:cNvSpPr/>
          <p:nvPr/>
        </p:nvSpPr>
        <p:spPr>
          <a:xfrm>
            <a:off x="5800723" y="5067301"/>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Autumn Pinckard</a:t>
            </a:r>
          </a:p>
          <a:p>
            <a:pPr algn="ctr"/>
            <a:r>
              <a:rPr lang="en-US" sz="1400" dirty="0"/>
              <a:t>Research Compliance Manager</a:t>
            </a:r>
          </a:p>
        </p:txBody>
      </p:sp>
      <p:sp>
        <p:nvSpPr>
          <p:cNvPr id="17" name="Rectangle: Rounded Corners 16">
            <a:extLst>
              <a:ext uri="{FF2B5EF4-FFF2-40B4-BE49-F238E27FC236}">
                <a16:creationId xmlns:a16="http://schemas.microsoft.com/office/drawing/2014/main" id="{1DE641BC-4D11-4C23-8B51-D1C5D9EA69F2}"/>
              </a:ext>
            </a:extLst>
          </p:cNvPr>
          <p:cNvSpPr/>
          <p:nvPr/>
        </p:nvSpPr>
        <p:spPr>
          <a:xfrm>
            <a:off x="8601072"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Sarah Romack</a:t>
            </a:r>
          </a:p>
          <a:p>
            <a:pPr algn="ctr"/>
            <a:r>
              <a:rPr lang="en-US" sz="1400" dirty="0"/>
              <a:t>Research Compliance Analyst</a:t>
            </a:r>
          </a:p>
        </p:txBody>
      </p:sp>
      <p:sp>
        <p:nvSpPr>
          <p:cNvPr id="18" name="Rectangle 17">
            <a:extLst>
              <a:ext uri="{FF2B5EF4-FFF2-40B4-BE49-F238E27FC236}">
                <a16:creationId xmlns:a16="http://schemas.microsoft.com/office/drawing/2014/main" id="{7BAC7BDB-92FA-4CCF-BB03-0FAC74EBB3EE}"/>
              </a:ext>
            </a:extLst>
          </p:cNvPr>
          <p:cNvSpPr/>
          <p:nvPr/>
        </p:nvSpPr>
        <p:spPr>
          <a:xfrm>
            <a:off x="200025" y="5372101"/>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Operations</a:t>
            </a:r>
          </a:p>
          <a:p>
            <a:pPr algn="ctr"/>
            <a:endParaRPr lang="en-US" sz="1600" dirty="0">
              <a:solidFill>
                <a:srgbClr val="004A24"/>
              </a:solidFill>
            </a:endParaRPr>
          </a:p>
        </p:txBody>
      </p:sp>
      <p:sp>
        <p:nvSpPr>
          <p:cNvPr id="19" name="Rectangle 18">
            <a:extLst>
              <a:ext uri="{FF2B5EF4-FFF2-40B4-BE49-F238E27FC236}">
                <a16:creationId xmlns:a16="http://schemas.microsoft.com/office/drawing/2014/main" id="{65DE3831-6C8B-4F49-ABC0-38BF69772776}"/>
              </a:ext>
            </a:extLst>
          </p:cNvPr>
          <p:cNvSpPr/>
          <p:nvPr/>
        </p:nvSpPr>
        <p:spPr>
          <a:xfrm>
            <a:off x="3023752" y="5231129"/>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p:txBody>
      </p:sp>
      <p:sp>
        <p:nvSpPr>
          <p:cNvPr id="20" name="Rectangle 19">
            <a:extLst>
              <a:ext uri="{FF2B5EF4-FFF2-40B4-BE49-F238E27FC236}">
                <a16:creationId xmlns:a16="http://schemas.microsoft.com/office/drawing/2014/main" id="{9B35371D-6F01-4123-B883-FF5F6A987481}"/>
              </a:ext>
            </a:extLst>
          </p:cNvPr>
          <p:cNvSpPr/>
          <p:nvPr/>
        </p:nvSpPr>
        <p:spPr>
          <a:xfrm>
            <a:off x="5750499" y="5236843"/>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IACUC</a:t>
            </a:r>
          </a:p>
        </p:txBody>
      </p:sp>
      <p:sp>
        <p:nvSpPr>
          <p:cNvPr id="21" name="Rectangle 20">
            <a:extLst>
              <a:ext uri="{FF2B5EF4-FFF2-40B4-BE49-F238E27FC236}">
                <a16:creationId xmlns:a16="http://schemas.microsoft.com/office/drawing/2014/main" id="{19090266-ABD0-47FF-BA32-23ECDCD5B069}"/>
              </a:ext>
            </a:extLst>
          </p:cNvPr>
          <p:cNvSpPr/>
          <p:nvPr/>
        </p:nvSpPr>
        <p:spPr>
          <a:xfrm>
            <a:off x="8601066" y="5208268"/>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COI</a:t>
            </a:r>
          </a:p>
        </p:txBody>
      </p:sp>
      <p:sp>
        <p:nvSpPr>
          <p:cNvPr id="22" name="Rectangle 21">
            <a:extLst>
              <a:ext uri="{FF2B5EF4-FFF2-40B4-BE49-F238E27FC236}">
                <a16:creationId xmlns:a16="http://schemas.microsoft.com/office/drawing/2014/main" id="{C34E4BAD-F8B1-403E-AA7A-EF540309AD6B}"/>
              </a:ext>
            </a:extLst>
          </p:cNvPr>
          <p:cNvSpPr/>
          <p:nvPr/>
        </p:nvSpPr>
        <p:spPr>
          <a:xfrm>
            <a:off x="4518422" y="3257549"/>
            <a:ext cx="1840705" cy="1304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COI</a:t>
            </a:r>
          </a:p>
          <a:p>
            <a:pPr algn="ctr"/>
            <a:r>
              <a:rPr lang="en-US" sz="1600" dirty="0">
                <a:solidFill>
                  <a:srgbClr val="004A24"/>
                </a:solidFill>
              </a:rPr>
              <a:t>IACUC</a:t>
            </a:r>
          </a:p>
          <a:p>
            <a:pPr algn="ctr"/>
            <a:r>
              <a:rPr lang="en-US" sz="1600" dirty="0">
                <a:solidFill>
                  <a:srgbClr val="004A24"/>
                </a:solidFill>
              </a:rPr>
              <a:t>Export Control</a:t>
            </a:r>
          </a:p>
          <a:p>
            <a:pPr algn="ctr"/>
            <a:r>
              <a:rPr lang="en-US" sz="1600" dirty="0">
                <a:solidFill>
                  <a:srgbClr val="004A24"/>
                </a:solidFill>
              </a:rPr>
              <a:t>RCR</a:t>
            </a:r>
          </a:p>
        </p:txBody>
      </p:sp>
      <p:sp>
        <p:nvSpPr>
          <p:cNvPr id="25" name="Arrow: Down 24">
            <a:extLst>
              <a:ext uri="{FF2B5EF4-FFF2-40B4-BE49-F238E27FC236}">
                <a16:creationId xmlns:a16="http://schemas.microsoft.com/office/drawing/2014/main" id="{788D2A79-6846-4F3A-BC8A-9C0C6B7D9341}"/>
              </a:ext>
            </a:extLst>
          </p:cNvPr>
          <p:cNvSpPr/>
          <p:nvPr/>
        </p:nvSpPr>
        <p:spPr>
          <a:xfrm>
            <a:off x="5267325" y="995363"/>
            <a:ext cx="142875" cy="67627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D85FDFD-F1E3-4FD5-A856-0CCEAF4A1640}"/>
              </a:ext>
            </a:extLst>
          </p:cNvPr>
          <p:cNvSpPr/>
          <p:nvPr/>
        </p:nvSpPr>
        <p:spPr>
          <a:xfrm>
            <a:off x="5257797" y="2274571"/>
            <a:ext cx="152403" cy="495299"/>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2B3DA06-267F-4941-975A-5D500A163495}"/>
              </a:ext>
            </a:extLst>
          </p:cNvPr>
          <p:cNvSpPr/>
          <p:nvPr/>
        </p:nvSpPr>
        <p:spPr>
          <a:xfrm rot="20648629">
            <a:off x="6680687" y="3152941"/>
            <a:ext cx="144263"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1EF4194-FBAA-4A47-BEF7-E14FD4E40CA0}"/>
              </a:ext>
            </a:extLst>
          </p:cNvPr>
          <p:cNvSpPr/>
          <p:nvPr/>
        </p:nvSpPr>
        <p:spPr>
          <a:xfrm rot="18604270">
            <a:off x="7640077" y="2420136"/>
            <a:ext cx="159893"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8D028B0-D37E-418D-BD56-218A933A951C}"/>
              </a:ext>
            </a:extLst>
          </p:cNvPr>
          <p:cNvSpPr/>
          <p:nvPr/>
        </p:nvSpPr>
        <p:spPr>
          <a:xfrm rot="2777240">
            <a:off x="3202748" y="2307286"/>
            <a:ext cx="153404"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760D95D-F64A-42B2-BF13-25EF19ACF7A6}"/>
              </a:ext>
            </a:extLst>
          </p:cNvPr>
          <p:cNvSpPr/>
          <p:nvPr/>
        </p:nvSpPr>
        <p:spPr>
          <a:xfrm rot="714516">
            <a:off x="3949242" y="3114392"/>
            <a:ext cx="159689"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11A63A-726C-4226-A061-6A0870FA33B7}"/>
              </a:ext>
            </a:extLst>
          </p:cNvPr>
          <p:cNvSpPr/>
          <p:nvPr/>
        </p:nvSpPr>
        <p:spPr>
          <a:xfrm>
            <a:off x="4133850" y="2752724"/>
            <a:ext cx="2514600" cy="476250"/>
          </a:xfrm>
          <a:prstGeom prst="roundRect">
            <a:avLst/>
          </a:prstGeom>
          <a:solidFill>
            <a:srgbClr val="077B3B"/>
          </a:solidFill>
          <a:ln>
            <a:solidFill>
              <a:srgbClr val="00A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Jamie Peno</a:t>
            </a:r>
          </a:p>
          <a:p>
            <a:pPr algn="ctr"/>
            <a:r>
              <a:rPr lang="en-US" sz="1400" dirty="0"/>
              <a:t>Assistant Vice President- RIC</a:t>
            </a:r>
          </a:p>
        </p:txBody>
      </p:sp>
      <p:sp>
        <p:nvSpPr>
          <p:cNvPr id="6" name="Rectangle: Rounded Corners 5">
            <a:extLst>
              <a:ext uri="{FF2B5EF4-FFF2-40B4-BE49-F238E27FC236}">
                <a16:creationId xmlns:a16="http://schemas.microsoft.com/office/drawing/2014/main" id="{672138EF-7E09-4A2F-AD35-F982B510B7BA}"/>
              </a:ext>
            </a:extLst>
          </p:cNvPr>
          <p:cNvSpPr/>
          <p:nvPr/>
        </p:nvSpPr>
        <p:spPr>
          <a:xfrm>
            <a:off x="3381375" y="390525"/>
            <a:ext cx="4019550" cy="619125"/>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Division of</a:t>
            </a:r>
          </a:p>
          <a:p>
            <a:pPr algn="ctr"/>
            <a:r>
              <a:rPr lang="en-US" sz="2000" dirty="0"/>
              <a:t>Research and Innovation</a:t>
            </a:r>
          </a:p>
        </p:txBody>
      </p:sp>
      <p:pic>
        <p:nvPicPr>
          <p:cNvPr id="2" name="Picture 1">
            <a:extLst>
              <a:ext uri="{FF2B5EF4-FFF2-40B4-BE49-F238E27FC236}">
                <a16:creationId xmlns:a16="http://schemas.microsoft.com/office/drawing/2014/main" id="{4D458989-B98F-4D65-B808-019BF82B38AB}"/>
              </a:ext>
            </a:extLst>
          </p:cNvPr>
          <p:cNvPicPr>
            <a:picLocks noChangeAspect="1"/>
          </p:cNvPicPr>
          <p:nvPr/>
        </p:nvPicPr>
        <p:blipFill>
          <a:blip r:embed="rId2"/>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11A8BC5C-B7F8-FFF4-A14E-916F2CD2B440}"/>
              </a:ext>
            </a:extLst>
          </p:cNvPr>
          <p:cNvPicPr>
            <a:picLocks noChangeAspect="1"/>
          </p:cNvPicPr>
          <p:nvPr/>
        </p:nvPicPr>
        <p:blipFill>
          <a:blip r:embed="rId3"/>
          <a:stretch>
            <a:fillRect/>
          </a:stretch>
        </p:blipFill>
        <p:spPr>
          <a:xfrm>
            <a:off x="0" y="4761"/>
            <a:ext cx="12192000" cy="6849779"/>
          </a:xfrm>
          <a:prstGeom prst="rect">
            <a:avLst/>
          </a:prstGeom>
        </p:spPr>
      </p:pic>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4"/>
          <a:stretch>
            <a:fillRect/>
          </a:stretch>
        </p:blipFill>
        <p:spPr>
          <a:xfrm>
            <a:off x="12682" y="57204"/>
            <a:ext cx="12191950" cy="6849779"/>
          </a:xfrm>
          <a:prstGeom prst="rect">
            <a:avLst/>
          </a:prstGeom>
        </p:spPr>
      </p:pic>
    </p:spTree>
    <p:extLst>
      <p:ext uri="{BB962C8B-B14F-4D97-AF65-F5344CB8AC3E}">
        <p14:creationId xmlns:p14="http://schemas.microsoft.com/office/powerpoint/2010/main" val="6213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animBg="1"/>
      <p:bldP spid="18" grpId="0"/>
      <p:bldP spid="19" grpId="0"/>
      <p:bldP spid="20" grpId="0"/>
      <p:bldP spid="21" grpId="0"/>
      <p:bldP spid="22" grpId="0" animBg="1"/>
      <p:bldP spid="25" grpId="0" animBg="1"/>
      <p:bldP spid="26" grpId="0" animBg="1"/>
      <p:bldP spid="27" grpId="0" animBg="1"/>
      <p:bldP spid="28" grpId="0" animBg="1"/>
      <p:bldP spid="29" grpId="0" animBg="1"/>
      <p:bldP spid="30" grpId="0" animBg="1"/>
      <p:bldP spid="10"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2"/>
            <a:ext cx="7751281" cy="1368055"/>
          </a:xfrm>
        </p:spPr>
        <p:txBody>
          <a:bodyPr/>
          <a:lstStyle/>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Small Business Innovation Research (SBIR) &amp; </a:t>
            </a:r>
          </a:p>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Eligibility</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Small firm (&lt;500 employees)</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At least 51% US-owned</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PI must be employed by firm</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NIH allows co-PIs</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During Phase I/II, 30% of research subcontracted</a:t>
            </a:r>
          </a:p>
          <a:p>
            <a:pPr lvl="1" indent="0">
              <a:buNone/>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       to a university</a:t>
            </a:r>
            <a:r>
              <a:rPr lang="en-US" sz="1800" dirty="0">
                <a:solidFill>
                  <a:srgbClr val="004A24"/>
                </a:solidFill>
                <a:latin typeface="Roboto" panose="02000000000000000000" pitchFamily="2" charset="0"/>
                <a:ea typeface="Roboto" panose="02000000000000000000" pitchFamily="2" charset="0"/>
                <a:cs typeface="Roboto" panose="02000000000000000000" pitchFamily="2" charset="0"/>
              </a:rPr>
              <a:t> </a:t>
            </a: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or federal lab</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How are these handled at UNT?</a:t>
            </a:r>
            <a:endParaRPr lang="en-US" sz="3400" dirty="0">
              <a:solidFill>
                <a:srgbClr val="004A24"/>
              </a:solidFill>
              <a:latin typeface="Roboto" panose="02000000000000000000" pitchFamily="2" charset="0"/>
              <a:ea typeface="Roboto" panose="02000000000000000000" pitchFamily="2" charset="0"/>
              <a:cs typeface="Roboto" panose="02000000000000000000" pitchFamily="2" charset="0"/>
            </a:endParaRP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COI Management Plan</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Work with Research Commercial </a:t>
            </a:r>
          </a:p>
          <a:p>
            <a:pPr lvl="1" indent="0">
              <a:buNone/>
            </a:pPr>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	    Agreements Office</a:t>
            </a:r>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4" name="Picture 3">
            <a:extLst>
              <a:ext uri="{FF2B5EF4-FFF2-40B4-BE49-F238E27FC236}">
                <a16:creationId xmlns:a16="http://schemas.microsoft.com/office/drawing/2014/main" id="{219D3571-60C6-4DEA-B4FA-D220E3F667BF}"/>
              </a:ext>
            </a:extLst>
          </p:cNvPr>
          <p:cNvPicPr>
            <a:picLocks noChangeAspect="1"/>
          </p:cNvPicPr>
          <p:nvPr/>
        </p:nvPicPr>
        <p:blipFill>
          <a:blip r:embed="rId2"/>
          <a:stretch>
            <a:fillRect/>
          </a:stretch>
        </p:blipFill>
        <p:spPr>
          <a:xfrm>
            <a:off x="7456714" y="1873886"/>
            <a:ext cx="4428584" cy="4458812"/>
          </a:xfrm>
          <a:prstGeom prst="rect">
            <a:avLst/>
          </a:prstGeom>
        </p:spPr>
      </p:pic>
    </p:spTree>
    <p:extLst>
      <p:ext uri="{BB962C8B-B14F-4D97-AF65-F5344CB8AC3E}">
        <p14:creationId xmlns:p14="http://schemas.microsoft.com/office/powerpoint/2010/main" val="424997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Resources (on our website!)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576050" cy="4969587"/>
          </a:xfrm>
        </p:spPr>
        <p:txBody>
          <a:bodyPr/>
          <a:lstStyle/>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2"/>
              </a:rPr>
              <a:t>UNT’s COI Policy</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2011 PHS Conflict of Interest Regulations, </a:t>
            </a:r>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3"/>
              </a:rPr>
              <a:t>42 CFR Part 50, Subpart F</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4"/>
              </a:rPr>
              <a:t>NIH Conflict of Interest Page</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5"/>
              </a:rPr>
              <a:t>NIH FAQs</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6"/>
              </a:rPr>
              <a:t>Summary of Major Changes from 1995 to 2011 COI Regulations</a:t>
            </a:r>
            <a:endPar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u="sng" dirty="0">
                <a:solidFill>
                  <a:srgbClr val="00853E"/>
                </a:solidFill>
                <a:latin typeface="Roboto" panose="02000000000000000000" pitchFamily="2" charset="0"/>
                <a:ea typeface="Roboto" panose="02000000000000000000" pitchFamily="2" charset="0"/>
                <a:cs typeface="Roboto" panose="02000000000000000000" pitchFamily="2" charset="0"/>
                <a:hlinkClick r:id="rId7"/>
              </a:rPr>
              <a:t>DOE Interim Conflict of Interest Policy</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57257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0ACF7-A932-99DA-62EF-7542CB1771BB}"/>
              </a:ext>
            </a:extLst>
          </p:cNvPr>
          <p:cNvSpPr>
            <a:spLocks noGrp="1"/>
          </p:cNvSpPr>
          <p:nvPr>
            <p:ph type="body" sz="quarter" idx="10"/>
          </p:nvPr>
        </p:nvSpPr>
        <p:spPr/>
        <p:txBody>
          <a:bodyPr/>
          <a:lstStyle/>
          <a:p>
            <a:r>
              <a:rPr lang="en-US" sz="5400" dirty="0">
                <a:latin typeface="Roboto" panose="02000000000000000000" pitchFamily="2" charset="0"/>
                <a:ea typeface="Roboto" panose="02000000000000000000" pitchFamily="2" charset="0"/>
                <a:cs typeface="Roboto" panose="02000000000000000000" pitchFamily="2" charset="0"/>
              </a:rPr>
              <a:t>Upcoming RCR Workshops</a:t>
            </a:r>
          </a:p>
        </p:txBody>
      </p:sp>
      <p:sp>
        <p:nvSpPr>
          <p:cNvPr id="3" name="Text Placeholder 2">
            <a:extLst>
              <a:ext uri="{FF2B5EF4-FFF2-40B4-BE49-F238E27FC236}">
                <a16:creationId xmlns:a16="http://schemas.microsoft.com/office/drawing/2014/main" id="{4B90A148-BA02-93A4-9A5C-106434942709}"/>
              </a:ext>
            </a:extLst>
          </p:cNvPr>
          <p:cNvSpPr>
            <a:spLocks noGrp="1"/>
          </p:cNvSpPr>
          <p:nvPr>
            <p:ph type="body" sz="quarter" idx="11"/>
          </p:nvPr>
        </p:nvSpPr>
        <p:spPr/>
        <p:txBody>
          <a:bodyPr/>
          <a:lstStyle/>
          <a:p>
            <a:r>
              <a:rPr lang="en-US" sz="4000" dirty="0">
                <a:latin typeface="Roboto" panose="02000000000000000000" pitchFamily="2" charset="0"/>
                <a:ea typeface="Roboto" panose="02000000000000000000" pitchFamily="2" charset="0"/>
                <a:cs typeface="Roboto" panose="02000000000000000000" pitchFamily="2" charset="0"/>
              </a:rPr>
              <a:t>October 16</a:t>
            </a:r>
            <a:r>
              <a:rPr lang="en-US" sz="4000" baseline="30000" dirty="0">
                <a:latin typeface="Roboto" panose="02000000000000000000" pitchFamily="2" charset="0"/>
                <a:ea typeface="Roboto" panose="02000000000000000000" pitchFamily="2" charset="0"/>
                <a:cs typeface="Roboto" panose="02000000000000000000" pitchFamily="2" charset="0"/>
              </a:rPr>
              <a:t>th</a:t>
            </a:r>
            <a:r>
              <a:rPr lang="en-US" sz="4000" dirty="0">
                <a:latin typeface="Roboto" panose="02000000000000000000" pitchFamily="2" charset="0"/>
                <a:ea typeface="Roboto" panose="02000000000000000000" pitchFamily="2" charset="0"/>
                <a:cs typeface="Roboto" panose="02000000000000000000" pitchFamily="2" charset="0"/>
              </a:rPr>
              <a:t> – Export Control</a:t>
            </a:r>
          </a:p>
          <a:p>
            <a:r>
              <a:rPr lang="en-US" sz="4000" dirty="0">
                <a:latin typeface="Roboto" panose="02000000000000000000" pitchFamily="2" charset="0"/>
                <a:ea typeface="Roboto" panose="02000000000000000000" pitchFamily="2" charset="0"/>
                <a:cs typeface="Roboto" panose="02000000000000000000" pitchFamily="2" charset="0"/>
              </a:rPr>
              <a:t>November 12</a:t>
            </a:r>
            <a:r>
              <a:rPr lang="en-US" sz="4000" baseline="30000" dirty="0">
                <a:latin typeface="Roboto" panose="02000000000000000000" pitchFamily="2" charset="0"/>
                <a:ea typeface="Roboto" panose="02000000000000000000" pitchFamily="2" charset="0"/>
                <a:cs typeface="Roboto" panose="02000000000000000000" pitchFamily="2" charset="0"/>
              </a:rPr>
              <a:t>th</a:t>
            </a:r>
            <a:r>
              <a:rPr lang="en-US" sz="4000" dirty="0">
                <a:latin typeface="Roboto" panose="02000000000000000000" pitchFamily="2" charset="0"/>
                <a:ea typeface="Roboto" panose="02000000000000000000" pitchFamily="2" charset="0"/>
                <a:cs typeface="Roboto" panose="02000000000000000000" pitchFamily="2" charset="0"/>
              </a:rPr>
              <a:t> – Animal Research</a:t>
            </a:r>
          </a:p>
          <a:p>
            <a:r>
              <a:rPr lang="en-US" sz="4000" dirty="0">
                <a:latin typeface="Roboto" panose="02000000000000000000" pitchFamily="2" charset="0"/>
                <a:ea typeface="Roboto" panose="02000000000000000000" pitchFamily="2" charset="0"/>
                <a:cs typeface="Roboto" panose="02000000000000000000" pitchFamily="2" charset="0"/>
              </a:rPr>
              <a:t>November 19</a:t>
            </a:r>
            <a:r>
              <a:rPr lang="en-US" sz="4000" baseline="30000" dirty="0">
                <a:latin typeface="Roboto" panose="02000000000000000000" pitchFamily="2" charset="0"/>
                <a:ea typeface="Roboto" panose="02000000000000000000" pitchFamily="2" charset="0"/>
                <a:cs typeface="Roboto" panose="02000000000000000000" pitchFamily="2" charset="0"/>
              </a:rPr>
              <a:t>th</a:t>
            </a:r>
            <a:r>
              <a:rPr lang="en-US" sz="4000" dirty="0">
                <a:latin typeface="Roboto" panose="02000000000000000000" pitchFamily="2" charset="0"/>
                <a:ea typeface="Roboto" panose="02000000000000000000" pitchFamily="2" charset="0"/>
                <a:cs typeface="Roboto" panose="02000000000000000000" pitchFamily="2" charset="0"/>
              </a:rPr>
              <a:t> - Biosafety</a:t>
            </a:r>
          </a:p>
        </p:txBody>
      </p:sp>
    </p:spTree>
    <p:extLst>
      <p:ext uri="{BB962C8B-B14F-4D97-AF65-F5344CB8AC3E}">
        <p14:creationId xmlns:p14="http://schemas.microsoft.com/office/powerpoint/2010/main" val="260176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THANK YOU!</a:t>
            </a:r>
          </a:p>
          <a:p>
            <a:pPr algn="ctr"/>
            <a:endParaRPr lang="en-US" sz="2400" dirty="0">
              <a:latin typeface="Roboto" panose="02000000000000000000" pitchFamily="2" charset="0"/>
              <a:ea typeface="Roboto" panose="02000000000000000000" pitchFamily="2" charset="0"/>
              <a:cs typeface="Roboto" panose="02000000000000000000" pitchFamily="2" charset="0"/>
            </a:endParaRPr>
          </a:p>
          <a:p>
            <a:pPr algn="ctr"/>
            <a:r>
              <a:rPr lang="en-US" sz="2400" dirty="0">
                <a:latin typeface="Roboto" panose="02000000000000000000" pitchFamily="2" charset="0"/>
                <a:ea typeface="Roboto" panose="02000000000000000000" pitchFamily="2" charset="0"/>
                <a:cs typeface="Roboto" panose="02000000000000000000" pitchFamily="2" charset="0"/>
              </a:rPr>
              <a:t>Phone: 940-565-4643</a:t>
            </a:r>
          </a:p>
          <a:p>
            <a:pPr algn="ctr"/>
            <a:r>
              <a:rPr lang="en-US" sz="2400" dirty="0">
                <a:latin typeface="Roboto" panose="02000000000000000000" pitchFamily="2" charset="0"/>
                <a:ea typeface="Roboto" panose="02000000000000000000" pitchFamily="2" charset="0"/>
                <a:cs typeface="Roboto" panose="02000000000000000000" pitchFamily="2" charset="0"/>
              </a:rPr>
              <a:t>Email: untcoi@unt.edu</a:t>
            </a:r>
          </a:p>
        </p:txBody>
      </p:sp>
    </p:spTree>
    <p:extLst>
      <p:ext uri="{BB962C8B-B14F-4D97-AF65-F5344CB8AC3E}">
        <p14:creationId xmlns:p14="http://schemas.microsoft.com/office/powerpoint/2010/main" val="126166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5880E-F704-4F4C-A869-4C2EEE74BA0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5FAD67D-D844-467D-A146-738B6AA425F6}"/>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513F3C42-1935-43AE-B17D-FCBCA381F8BC}"/>
              </a:ext>
            </a:extLst>
          </p:cNvPr>
          <p:cNvPicPr>
            <a:picLocks noChangeAspect="1"/>
          </p:cNvPicPr>
          <p:nvPr/>
        </p:nvPicPr>
        <p:blipFill>
          <a:blip r:embed="rId2"/>
          <a:stretch>
            <a:fillRect/>
          </a:stretch>
        </p:blipFill>
        <p:spPr>
          <a:xfrm>
            <a:off x="0" y="13485"/>
            <a:ext cx="12192000" cy="6858000"/>
          </a:xfrm>
          <a:prstGeom prst="rect">
            <a:avLst/>
          </a:prstGeom>
        </p:spPr>
      </p:pic>
      <p:sp>
        <p:nvSpPr>
          <p:cNvPr id="5" name="TextBox 4">
            <a:extLst>
              <a:ext uri="{FF2B5EF4-FFF2-40B4-BE49-F238E27FC236}">
                <a16:creationId xmlns:a16="http://schemas.microsoft.com/office/drawing/2014/main" id="{7B29F699-5189-4D62-B0E5-62C8C2467E68}"/>
              </a:ext>
            </a:extLst>
          </p:cNvPr>
          <p:cNvSpPr txBox="1"/>
          <p:nvPr/>
        </p:nvSpPr>
        <p:spPr>
          <a:xfrm>
            <a:off x="2897312" y="1506885"/>
            <a:ext cx="754208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What is the goal of the Conflict of Interest Program? </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What is a COI? What is an SFI? What is an International Affiliation?</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Why should you care about COI &amp; International Affiliations?</a:t>
            </a:r>
          </a:p>
        </p:txBody>
      </p:sp>
      <p:sp>
        <p:nvSpPr>
          <p:cNvPr id="6" name="TextBox 5">
            <a:extLst>
              <a:ext uri="{FF2B5EF4-FFF2-40B4-BE49-F238E27FC236}">
                <a16:creationId xmlns:a16="http://schemas.microsoft.com/office/drawing/2014/main" id="{E8E7C8F6-2FDF-4742-A005-5C0B2A61CBE2}"/>
              </a:ext>
            </a:extLst>
          </p:cNvPr>
          <p:cNvSpPr txBox="1"/>
          <p:nvPr/>
        </p:nvSpPr>
        <p:spPr>
          <a:xfrm>
            <a:off x="2897313" y="3429000"/>
            <a:ext cx="431514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COI Filing Process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Management Plans</a:t>
            </a:r>
          </a:p>
        </p:txBody>
      </p:sp>
      <p:sp>
        <p:nvSpPr>
          <p:cNvPr id="7" name="TextBox 6">
            <a:extLst>
              <a:ext uri="{FF2B5EF4-FFF2-40B4-BE49-F238E27FC236}">
                <a16:creationId xmlns:a16="http://schemas.microsoft.com/office/drawing/2014/main" id="{8ECC5C67-B236-492E-85B4-2E086233E5CF}"/>
              </a:ext>
            </a:extLst>
          </p:cNvPr>
          <p:cNvSpPr txBox="1"/>
          <p:nvPr/>
        </p:nvSpPr>
        <p:spPr>
          <a:xfrm>
            <a:off x="2823681" y="5122110"/>
            <a:ext cx="43151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SBIRs/STTRs</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Q&amp;A</a:t>
            </a:r>
          </a:p>
        </p:txBody>
      </p:sp>
      <p:sp>
        <p:nvSpPr>
          <p:cNvPr id="8" name="Text Placeholder 10">
            <a:extLst>
              <a:ext uri="{FF2B5EF4-FFF2-40B4-BE49-F238E27FC236}">
                <a16:creationId xmlns:a16="http://schemas.microsoft.com/office/drawing/2014/main" id="{7982DBA9-7F6F-4411-9874-C8E9AE249EE6}"/>
              </a:ext>
            </a:extLst>
          </p:cNvPr>
          <p:cNvSpPr txBox="1">
            <a:spLocks/>
          </p:cNvSpPr>
          <p:nvPr/>
        </p:nvSpPr>
        <p:spPr>
          <a:xfrm>
            <a:off x="1582615" y="737685"/>
            <a:ext cx="7287065" cy="54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Roboto" panose="02000000000000000000" pitchFamily="2" charset="0"/>
                <a:ea typeface="Roboto" panose="02000000000000000000" pitchFamily="2" charset="0"/>
                <a:cs typeface="Roboto" panose="02000000000000000000" pitchFamily="2" charset="0"/>
              </a:rPr>
              <a:t>What are we going to talk about?</a:t>
            </a:r>
          </a:p>
        </p:txBody>
      </p:sp>
      <p:pic>
        <p:nvPicPr>
          <p:cNvPr id="9" name="Picture 8">
            <a:extLst>
              <a:ext uri="{FF2B5EF4-FFF2-40B4-BE49-F238E27FC236}">
                <a16:creationId xmlns:a16="http://schemas.microsoft.com/office/drawing/2014/main" id="{D96706E9-DA90-43BF-BC2C-BE92F39B061E}"/>
              </a:ext>
            </a:extLst>
          </p:cNvPr>
          <p:cNvPicPr>
            <a:picLocks noChangeAspect="1"/>
          </p:cNvPicPr>
          <p:nvPr/>
        </p:nvPicPr>
        <p:blipFill rotWithShape="1">
          <a:blip r:embed="rId3"/>
          <a:srcRect l="1" r="-1417" b="38"/>
          <a:stretch/>
        </p:blipFill>
        <p:spPr>
          <a:xfrm>
            <a:off x="6845147" y="3020602"/>
            <a:ext cx="4789801" cy="3475843"/>
          </a:xfrm>
          <a:prstGeom prst="rect">
            <a:avLst/>
          </a:prstGeom>
        </p:spPr>
      </p:pic>
    </p:spTree>
    <p:extLst>
      <p:ext uri="{BB962C8B-B14F-4D97-AF65-F5344CB8AC3E}">
        <p14:creationId xmlns:p14="http://schemas.microsoft.com/office/powerpoint/2010/main" val="311753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What is the goal of a COI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Promote objectivity in research</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Support faculty entrepreneurship, support industry engagement</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Meet sponsor, public, regulatory, and legal requirements</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Preserve research integrity</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Protect academic freedom</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Protect human participants</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Protect interests of students and staff</a:t>
            </a:r>
          </a:p>
        </p:txBody>
      </p:sp>
      <p:pic>
        <p:nvPicPr>
          <p:cNvPr id="7" name="Picture 6" descr="A picture containing outdoor, building, sky, tree&#10;&#10;Description automatically generated">
            <a:extLst>
              <a:ext uri="{FF2B5EF4-FFF2-40B4-BE49-F238E27FC236}">
                <a16:creationId xmlns:a16="http://schemas.microsoft.com/office/drawing/2014/main" id="{E991E3D6-539C-4682-BD6B-0AE3A87B1C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0553" y="3236857"/>
            <a:ext cx="4017195" cy="2680222"/>
          </a:xfrm>
          <a:prstGeom prst="rect">
            <a:avLst/>
          </a:prstGeom>
        </p:spPr>
      </p:pic>
      <p:sp>
        <p:nvSpPr>
          <p:cNvPr id="8" name="TextBox 7">
            <a:extLst>
              <a:ext uri="{FF2B5EF4-FFF2-40B4-BE49-F238E27FC236}">
                <a16:creationId xmlns:a16="http://schemas.microsoft.com/office/drawing/2014/main" id="{BD4CCB1A-44BF-4CE6-8D4F-D180246C0C8B}"/>
              </a:ext>
            </a:extLst>
          </p:cNvPr>
          <p:cNvSpPr txBox="1"/>
          <p:nvPr/>
        </p:nvSpPr>
        <p:spPr>
          <a:xfrm>
            <a:off x="7890553" y="5933073"/>
            <a:ext cx="4017195" cy="230832"/>
          </a:xfrm>
          <a:prstGeom prst="rect">
            <a:avLst/>
          </a:prstGeom>
          <a:noFill/>
        </p:spPr>
        <p:txBody>
          <a:bodyPr wrap="square" rtlCol="0">
            <a:spAutoFit/>
          </a:bodyPr>
          <a:lstStyle/>
          <a:p>
            <a:r>
              <a:rPr lang="en-US" sz="900">
                <a:hlinkClick r:id="rId3" tooltip="https://commons.wikimedia.org/wiki/File:University_of_North_Texas_September_2015_14_(Hurley_Administration_Building).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6646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What is a Conflict of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10770507" cy="4629150"/>
          </a:xfrm>
        </p:spPr>
        <p:txBody>
          <a:bodyPr/>
          <a:lstStyle/>
          <a:p>
            <a:r>
              <a:rPr lang="en-US" sz="3200" dirty="0">
                <a:latin typeface="Roboto" panose="02000000000000000000" pitchFamily="2" charset="0"/>
                <a:ea typeface="Roboto" panose="02000000000000000000" pitchFamily="2" charset="0"/>
                <a:cs typeface="Roboto" panose="02000000000000000000" pitchFamily="2" charset="0"/>
              </a:rPr>
              <a:t>A financial conflict of interest related to research exists when a financial interest – or other opportunity for personal financial gain – is likely to compromise or influence—or </a:t>
            </a:r>
            <a:r>
              <a:rPr lang="en-US" sz="3200" i="1" dirty="0">
                <a:latin typeface="Roboto" panose="02000000000000000000" pitchFamily="2" charset="0"/>
                <a:ea typeface="Roboto" panose="02000000000000000000" pitchFamily="2" charset="0"/>
                <a:cs typeface="Roboto" panose="02000000000000000000" pitchFamily="2" charset="0"/>
              </a:rPr>
              <a:t>appear</a:t>
            </a:r>
            <a:r>
              <a:rPr lang="en-US" sz="3200" dirty="0">
                <a:latin typeface="Roboto" panose="02000000000000000000" pitchFamily="2" charset="0"/>
                <a:ea typeface="Roboto" panose="02000000000000000000" pitchFamily="2" charset="0"/>
                <a:cs typeface="Roboto" panose="02000000000000000000" pitchFamily="2" charset="0"/>
              </a:rPr>
              <a:t> to compromise or influence—the objective design, conduct, reporting, or direct administration of research. </a:t>
            </a:r>
          </a:p>
          <a:p>
            <a:r>
              <a:rPr lang="en-US" sz="3200" i="1" dirty="0">
                <a:latin typeface="Roboto" panose="02000000000000000000" pitchFamily="2" charset="0"/>
                <a:ea typeface="Roboto" panose="02000000000000000000" pitchFamily="2" charset="0"/>
                <a:cs typeface="Roboto" panose="02000000000000000000" pitchFamily="2" charset="0"/>
              </a:rPr>
              <a:t>Conflicts are a set of intersecting relationships; they are not inherently bad, but they must be properly managed to protect the integrity of UNT research. </a:t>
            </a:r>
          </a:p>
          <a:p>
            <a:pPr marL="342900" indent="-342900">
              <a:buAutoNum type="arabicPeriod"/>
            </a:pPr>
            <a:endParaRPr lang="en-US" dirty="0"/>
          </a:p>
        </p:txBody>
      </p:sp>
    </p:spTree>
    <p:extLst>
      <p:ext uri="{BB962C8B-B14F-4D97-AF65-F5344CB8AC3E}">
        <p14:creationId xmlns:p14="http://schemas.microsoft.com/office/powerpoint/2010/main" val="73979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8604036" cy="873442"/>
          </a:xfrm>
        </p:spPr>
        <p:txBody>
          <a:bodyPr/>
          <a:lstStyle/>
          <a:p>
            <a:r>
              <a:rPr lang="en-US" sz="3600" b="1" dirty="0">
                <a:solidFill>
                  <a:srgbClr val="004A24"/>
                </a:solidFill>
                <a:latin typeface="Roboto" panose="02000000000000000000" pitchFamily="2" charset="0"/>
                <a:ea typeface="Roboto" panose="02000000000000000000" pitchFamily="2" charset="0"/>
                <a:cs typeface="Roboto" panose="02000000000000000000" pitchFamily="2" charset="0"/>
              </a:rPr>
              <a:t>What is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r>
              <a:rPr lang="en-US" sz="3200" dirty="0">
                <a:latin typeface="Roboto" panose="02000000000000000000" pitchFamily="2" charset="0"/>
                <a:ea typeface="Roboto" panose="02000000000000000000" pitchFamily="2" charset="0"/>
                <a:cs typeface="Roboto" panose="02000000000000000000" pitchFamily="2" charset="0"/>
              </a:rPr>
              <a:t>Examples of an SFI include</a:t>
            </a:r>
            <a:r>
              <a:rPr lang="en-US" sz="3200" i="1" dirty="0">
                <a:latin typeface="Roboto" panose="02000000000000000000" pitchFamily="2" charset="0"/>
                <a:ea typeface="Roboto" panose="02000000000000000000" pitchFamily="2" charset="0"/>
                <a:cs typeface="Roboto" panose="02000000000000000000" pitchFamily="2" charset="0"/>
              </a:rPr>
              <a:t>:</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Salary/Consulting Fee</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Equity: stock, stock options, ownership</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Income from Intellectual Property</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Travel sponsored by outside agency</a:t>
            </a:r>
          </a:p>
          <a:p>
            <a:endParaRPr lang="en-US" sz="3200" dirty="0">
              <a:latin typeface="Roboto" panose="02000000000000000000" pitchFamily="2" charset="0"/>
              <a:ea typeface="Roboto" panose="02000000000000000000" pitchFamily="2" charset="0"/>
              <a:cs typeface="Roboto" panose="02000000000000000000" pitchFamily="2" charset="0"/>
            </a:endParaRPr>
          </a:p>
          <a:p>
            <a:r>
              <a:rPr lang="en-US" sz="3200" dirty="0">
                <a:latin typeface="Roboto" panose="02000000000000000000" pitchFamily="2" charset="0"/>
                <a:ea typeface="Roboto" panose="02000000000000000000" pitchFamily="2" charset="0"/>
                <a:cs typeface="Roboto" panose="02000000000000000000" pitchFamily="2" charset="0"/>
              </a:rPr>
              <a:t>Report anything earned by investigator, spouse, or dependent children.</a:t>
            </a:r>
          </a:p>
          <a:p>
            <a:pPr marL="342900" indent="-342900">
              <a:buAutoNum type="arabicPeriod"/>
            </a:pPr>
            <a:endParaRPr lang="en-US" dirty="0"/>
          </a:p>
        </p:txBody>
      </p:sp>
      <p:pic>
        <p:nvPicPr>
          <p:cNvPr id="5" name="Picture 4" descr="A picture containing text, newspaper, alcohol, thread&#10;&#10;Description automatically generated">
            <a:extLst>
              <a:ext uri="{FF2B5EF4-FFF2-40B4-BE49-F238E27FC236}">
                <a16:creationId xmlns:a16="http://schemas.microsoft.com/office/drawing/2014/main" id="{E495F17D-FFE4-403F-94FF-2EA60BE95B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08315" y="2764970"/>
            <a:ext cx="3750803" cy="2500535"/>
          </a:xfrm>
          <a:prstGeom prst="rect">
            <a:avLst/>
          </a:prstGeom>
        </p:spPr>
      </p:pic>
      <p:sp>
        <p:nvSpPr>
          <p:cNvPr id="6" name="TextBox 5">
            <a:extLst>
              <a:ext uri="{FF2B5EF4-FFF2-40B4-BE49-F238E27FC236}">
                <a16:creationId xmlns:a16="http://schemas.microsoft.com/office/drawing/2014/main" id="{6DAAC765-1F6E-43B9-8671-8A0DBCB9BD60}"/>
              </a:ext>
            </a:extLst>
          </p:cNvPr>
          <p:cNvSpPr txBox="1"/>
          <p:nvPr/>
        </p:nvSpPr>
        <p:spPr>
          <a:xfrm>
            <a:off x="7795089" y="5335202"/>
            <a:ext cx="4164030" cy="230832"/>
          </a:xfrm>
          <a:prstGeom prst="rect">
            <a:avLst/>
          </a:prstGeom>
          <a:noFill/>
        </p:spPr>
        <p:txBody>
          <a:bodyPr wrap="square" rtlCol="0">
            <a:spAutoFit/>
          </a:bodyPr>
          <a:lstStyle/>
          <a:p>
            <a:r>
              <a:rPr lang="en-US" sz="900" dirty="0">
                <a:hlinkClick r:id="rId3" tooltip="https://www.quoteinspector.com/free-images/"/>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00871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688589"/>
            <a:ext cx="8498114"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What is a not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49" y="1266825"/>
            <a:ext cx="10949517" cy="5065871"/>
          </a:xfrm>
        </p:spPr>
        <p:txBody>
          <a:bodyPr/>
          <a:lstStyle/>
          <a:p>
            <a:r>
              <a:rPr lang="en-US" sz="3200" dirty="0">
                <a:latin typeface="Roboto" panose="02000000000000000000" pitchFamily="2" charset="0"/>
                <a:ea typeface="Roboto" panose="02000000000000000000" pitchFamily="2" charset="0"/>
                <a:cs typeface="Roboto" panose="02000000000000000000" pitchFamily="2" charset="0"/>
              </a:rPr>
              <a:t>Examples of non-SFI include</a:t>
            </a:r>
            <a:r>
              <a:rPr lang="en-US" sz="3200" i="1" dirty="0">
                <a:latin typeface="Roboto" panose="02000000000000000000" pitchFamily="2" charset="0"/>
                <a:ea typeface="Roboto" panose="02000000000000000000" pitchFamily="2" charset="0"/>
                <a:cs typeface="Roboto" panose="02000000000000000000" pitchFamily="2" charset="0"/>
              </a:rPr>
              <a:t>:</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UNT Salary or UNT-funded travel</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Investments like Mutual Funds or Retirement Accounts</a:t>
            </a:r>
          </a:p>
          <a:p>
            <a:pPr marL="1143000" lvl="1" indent="-457200"/>
            <a:r>
              <a:rPr lang="en-US" dirty="0">
                <a:latin typeface="Roboto" panose="02000000000000000000" pitchFamily="2" charset="0"/>
                <a:ea typeface="Roboto" panose="02000000000000000000" pitchFamily="2" charset="0"/>
                <a:cs typeface="Roboto" panose="02000000000000000000" pitchFamily="2" charset="0"/>
              </a:rPr>
              <a:t>Investigator is not directly controlling the investment</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Income from seminars/lectures sponsored by a government agency, college/university, teaching hospital, or research institute affiliated with college/university. </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Income from advisory committee or review panel from government agency, college/university, teaching hospital, or research institute affiliated with college/university. </a:t>
            </a:r>
          </a:p>
          <a:p>
            <a:pPr marL="457200" indent="-457200">
              <a:buFont typeface="Arial" panose="020B0604020202020204" pitchFamily="34" charset="0"/>
              <a:buChar char="•"/>
            </a:pPr>
            <a:endParaRPr lang="en-US" sz="3200" dirty="0"/>
          </a:p>
          <a:p>
            <a:endParaRPr lang="en-US" sz="3200" dirty="0"/>
          </a:p>
          <a:p>
            <a:endParaRPr lang="en-US" dirty="0"/>
          </a:p>
        </p:txBody>
      </p:sp>
    </p:spTree>
    <p:extLst>
      <p:ext uri="{BB962C8B-B14F-4D97-AF65-F5344CB8AC3E}">
        <p14:creationId xmlns:p14="http://schemas.microsoft.com/office/powerpoint/2010/main" val="145721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600" b="1" dirty="0">
                <a:solidFill>
                  <a:srgbClr val="004A24"/>
                </a:solidFill>
                <a:latin typeface="Roboto" panose="02000000000000000000" pitchFamily="2" charset="0"/>
                <a:ea typeface="Roboto" panose="02000000000000000000" pitchFamily="2" charset="0"/>
                <a:cs typeface="Roboto" panose="02000000000000000000" pitchFamily="2" charset="0"/>
              </a:rPr>
              <a:t>Why should you disclose COI/IA?</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11315559" cy="3551754"/>
          </a:xfrm>
        </p:spPr>
        <p:txBody>
          <a:bodyPr/>
          <a:lstStyle/>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Public may lose trust in the University</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Loss of investigator/faculty member credibility in the academic community</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Protection of human subjects and integrity of research may be compromised: Protect the science!</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University may lose research funding</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May 2024: Cleveland Clinic settled for $7.6 million for allegations of violating the False Claims Act after a researcher failed to disclose international funding to the NIH</a:t>
            </a:r>
            <a:endParaRPr lang="en-US" sz="2800" i="1" dirty="0">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pic>
        <p:nvPicPr>
          <p:cNvPr id="5" name="Picture 4">
            <a:extLst>
              <a:ext uri="{FF2B5EF4-FFF2-40B4-BE49-F238E27FC236}">
                <a16:creationId xmlns:a16="http://schemas.microsoft.com/office/drawing/2014/main" id="{A8B20F54-2BDF-9DCF-C252-EC05C12F4961}"/>
              </a:ext>
            </a:extLst>
          </p:cNvPr>
          <p:cNvPicPr>
            <a:picLocks noChangeAspect="1"/>
          </p:cNvPicPr>
          <p:nvPr/>
        </p:nvPicPr>
        <p:blipFill>
          <a:blip r:embed="rId2"/>
          <a:stretch>
            <a:fillRect/>
          </a:stretch>
        </p:blipFill>
        <p:spPr>
          <a:xfrm>
            <a:off x="615950" y="4523450"/>
            <a:ext cx="4533383" cy="875877"/>
          </a:xfrm>
          <a:prstGeom prst="rect">
            <a:avLst/>
          </a:prstGeom>
        </p:spPr>
      </p:pic>
    </p:spTree>
    <p:extLst>
      <p:ext uri="{BB962C8B-B14F-4D97-AF65-F5344CB8AC3E}">
        <p14:creationId xmlns:p14="http://schemas.microsoft.com/office/powerpoint/2010/main" val="32771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PHS Agencies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Agency for Healthcare Research and Quality (AHRQ)</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Agency for Toxic Substances and Disease Registry (ATSDR)</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Centers for Disease Control and Prevention (CDC)</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Food and Drug Administration (FDA)</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Health Resources and Services Administration (HRSA)</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Indian Health Service (IHS)</a:t>
            </a:r>
          </a:p>
          <a:p>
            <a:pPr marL="342900" lvl="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National Institutes of Health (NIH)</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Office of the Assistant Secretary for Health (OASH)</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Office of the Assistant Secretary for Preparedness and Response (ASPR)</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Office of Global Affairs (OG)</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Substance Abuse and Mental Health Services Administration (SAMHSA</a:t>
            </a:r>
            <a:r>
              <a:rPr lang="en-US" dirty="0">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551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fd229384370ca488c9e303f8bf4a67a6">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61bac7d57914ad951935bf067ac121e5"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3A9507-1B03-48CF-A20E-B1139E68A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d7131-16a9-4ada-8185-97495aeeb649"/>
    <ds:schemaRef ds:uri="14996934-da95-4fdd-8e71-d3b67b284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E25EB-15BB-4470-A761-B48118994964}">
  <ds:schemaRefs>
    <ds:schemaRef ds:uri="http://schemas.microsoft.com/sharepoint/v3/contenttype/forms"/>
  </ds:schemaRefs>
</ds:datastoreItem>
</file>

<file path=customXml/itemProps3.xml><?xml version="1.0" encoding="utf-8"?>
<ds:datastoreItem xmlns:ds="http://schemas.openxmlformats.org/officeDocument/2006/customXml" ds:itemID="{1856231D-9A1F-46E2-A680-44D244BA91BC}">
  <ds:schemaRefs>
    <ds:schemaRef ds:uri="http://purl.org/dc/terms/"/>
    <ds:schemaRef ds:uri="http://www.w3.org/XML/1998/namespace"/>
    <ds:schemaRef ds:uri="http://schemas.microsoft.com/office/2006/documentManagement/types"/>
    <ds:schemaRef ds:uri="http://purl.org/dc/dcmitype/"/>
    <ds:schemaRef ds:uri="http://purl.org/dc/elements/1.1/"/>
    <ds:schemaRef ds:uri="998d7131-16a9-4ada-8185-97495aeeb649"/>
    <ds:schemaRef ds:uri="http://schemas.microsoft.com/office/2006/metadata/properties"/>
    <ds:schemaRef ds:uri="http://schemas.microsoft.com/office/infopath/2007/PartnerControls"/>
    <ds:schemaRef ds:uri="http://schemas.openxmlformats.org/package/2006/metadata/core-properties"/>
    <ds:schemaRef ds:uri="14996934-da95-4fdd-8e71-d3b67b28427a"/>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11638</TotalTime>
  <Words>1538</Words>
  <Application>Microsoft Office PowerPoint</Application>
  <PresentationFormat>Widescreen</PresentationFormat>
  <Paragraphs>228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Regular</vt:lpstr>
      <vt:lpstr>Helvetica</vt:lpstr>
      <vt:lpstr>Roboto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Fenn, Lacy</cp:lastModifiedBy>
  <cp:revision>104</cp:revision>
  <cp:lastPrinted>2019-10-14T17:07:34Z</cp:lastPrinted>
  <dcterms:created xsi:type="dcterms:W3CDTF">2019-07-08T18:39:15Z</dcterms:created>
  <dcterms:modified xsi:type="dcterms:W3CDTF">2024-11-16T23:56:24Z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