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67" r:id="rId5"/>
    <p:sldId id="273" r:id="rId6"/>
    <p:sldId id="311" r:id="rId7"/>
    <p:sldId id="270" r:id="rId8"/>
    <p:sldId id="300" r:id="rId9"/>
    <p:sldId id="305" r:id="rId10"/>
    <p:sldId id="312" r:id="rId11"/>
    <p:sldId id="301" r:id="rId12"/>
    <p:sldId id="313" r:id="rId13"/>
    <p:sldId id="314" r:id="rId14"/>
    <p:sldId id="282" r:id="rId15"/>
    <p:sldId id="303" r:id="rId16"/>
    <p:sldId id="304" r:id="rId17"/>
    <p:sldId id="316" r:id="rId18"/>
    <p:sldId id="318" r:id="rId19"/>
    <p:sldId id="319" r:id="rId20"/>
    <p:sldId id="306" r:id="rId21"/>
    <p:sldId id="308" r:id="rId22"/>
    <p:sldId id="309" r:id="rId23"/>
    <p:sldId id="310" r:id="rId24"/>
    <p:sldId id="307" r:id="rId25"/>
    <p:sldId id="317" r:id="rId26"/>
    <p:sldId id="31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7B3B"/>
    <a:srgbClr val="004A24"/>
    <a:srgbClr val="00A651"/>
    <a:srgbClr val="00A44E"/>
    <a:srgbClr val="8AC44A"/>
    <a:srgbClr val="00853E"/>
    <a:srgbClr val="007B3B"/>
    <a:srgbClr val="079418"/>
    <a:srgbClr val="74C4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1288BE-87BF-4448-83E6-36474982DB8E}" v="6" dt="2024-09-30T15:24:28.4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77" autoAdjust="0"/>
    <p:restoredTop sz="96247" autoAdjust="0"/>
  </p:normalViewPr>
  <p:slideViewPr>
    <p:cSldViewPr snapToGrid="0" snapToObjects="1">
      <p:cViewPr varScale="1">
        <p:scale>
          <a:sx n="59" d="100"/>
          <a:sy n="59" d="100"/>
        </p:scale>
        <p:origin x="624" y="5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269FC2-DFDE-4ED4-B3B9-21D38E6D1D9F}" type="datetimeFigureOut">
              <a:rPr lang="en-US" smtClean="0"/>
              <a:t>11/16/2024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B173B-F9AE-4CD2-AF4D-FCB2C1644010}" type="slidenum">
              <a:rPr lang="en-US" smtClean="0"/>
              <a:t>‹#›</a:t>
            </a:fld>
            <a:endParaRPr lang="en-US"/>
          </a:p>
        </p:txBody>
      </p:sp>
    </p:spTree>
    <p:extLst>
      <p:ext uri="{BB962C8B-B14F-4D97-AF65-F5344CB8AC3E}">
        <p14:creationId xmlns:p14="http://schemas.microsoft.com/office/powerpoint/2010/main" val="2560698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630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10E7C09-85A1-C347-BD36-1D230C772538}"/>
              </a:ext>
            </a:extLst>
          </p:cNvPr>
          <p:cNvSpPr>
            <a:spLocks noGrp="1"/>
          </p:cNvSpPr>
          <p:nvPr>
            <p:ph type="body" sz="quarter" idx="10" hasCustomPrompt="1"/>
          </p:nvPr>
        </p:nvSpPr>
        <p:spPr>
          <a:xfrm>
            <a:off x="3911599" y="4366579"/>
            <a:ext cx="4307841" cy="439101"/>
          </a:xfrm>
          <a:prstGeom prst="rect">
            <a:avLst/>
          </a:prstGeom>
        </p:spPr>
        <p:txBody>
          <a:bodyPr/>
          <a:lstStyle>
            <a:lvl1pPr marL="0" indent="0" algn="ctr">
              <a:buFontTx/>
              <a:buNone/>
              <a:defRPr lang="en-US" sz="2800" b="0" i="0" u="none" strike="noStrike" baseline="0" smtClean="0">
                <a:effectLst/>
                <a:latin typeface="Calibri Regular"/>
              </a:defRPr>
            </a:lvl1pPr>
          </a:lstStyle>
          <a:p>
            <a:pPr lvl="0">
              <a:spcBef>
                <a:spcPts val="1600"/>
              </a:spcBef>
            </a:pPr>
            <a:r>
              <a:rPr lang="en-US" b="0" i="0" u="none" strike="noStrike" dirty="0">
                <a:solidFill>
                  <a:srgbClr val="000000"/>
                </a:solidFill>
                <a:effectLst/>
                <a:latin typeface="Segoe UI"/>
              </a:rPr>
              <a:t>Slide Title Here</a:t>
            </a:r>
          </a:p>
        </p:txBody>
      </p:sp>
      <p:sp>
        <p:nvSpPr>
          <p:cNvPr id="10" name="Text Placeholder 9">
            <a:extLst>
              <a:ext uri="{FF2B5EF4-FFF2-40B4-BE49-F238E27FC236}">
                <a16:creationId xmlns:a16="http://schemas.microsoft.com/office/drawing/2014/main" id="{B68784AB-3752-A44B-9D82-F3D2CCF84DDE}"/>
              </a:ext>
            </a:extLst>
          </p:cNvPr>
          <p:cNvSpPr>
            <a:spLocks noGrp="1"/>
          </p:cNvSpPr>
          <p:nvPr>
            <p:ph type="body" sz="quarter" idx="11" hasCustomPrompt="1"/>
          </p:nvPr>
        </p:nvSpPr>
        <p:spPr>
          <a:xfrm>
            <a:off x="3911600" y="5008563"/>
            <a:ext cx="4308475" cy="165576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lang="en-US" sz="1400" b="0" i="0" u="none" strike="noStrike" baseline="0" smtClean="0">
                <a:solidFill>
                  <a:schemeClr val="tx1"/>
                </a:solidFill>
                <a:effectLst/>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sz="1400" dirty="0" err="1"/>
              <a:t>Mauris</a:t>
            </a:r>
            <a:r>
              <a:rPr lang="en-US" sz="1400" dirty="0"/>
              <a:t> </a:t>
            </a:r>
            <a:r>
              <a:rPr lang="en-US" sz="1400" dirty="0" err="1"/>
              <a:t>accumsan</a:t>
            </a:r>
            <a:r>
              <a:rPr lang="en-US" sz="1400" dirty="0"/>
              <a:t> </a:t>
            </a:r>
            <a:r>
              <a:rPr lang="en-US" sz="1400" dirty="0" err="1"/>
              <a:t>purus</a:t>
            </a:r>
            <a:r>
              <a:rPr lang="en-US" sz="1400" dirty="0"/>
              <a:t> in </a:t>
            </a:r>
            <a:r>
              <a:rPr lang="en-US" sz="1400" dirty="0" err="1"/>
              <a:t>quam</a:t>
            </a:r>
            <a:r>
              <a:rPr lang="en-US" sz="1400" dirty="0"/>
              <a:t> </a:t>
            </a:r>
            <a:r>
              <a:rPr lang="en-US" sz="1400" dirty="0" err="1"/>
              <a:t>lobortis</a:t>
            </a:r>
            <a:r>
              <a:rPr lang="en-US" sz="1400" dirty="0"/>
              <a:t> pharetra. </a:t>
            </a:r>
            <a:r>
              <a:rPr lang="en-US" sz="1400" dirty="0" err="1"/>
              <a:t>Proin</a:t>
            </a:r>
            <a:r>
              <a:rPr lang="en-US" sz="1400" dirty="0"/>
              <a:t> sit </a:t>
            </a:r>
            <a:r>
              <a:rPr lang="en-US" sz="1400" dirty="0" err="1"/>
              <a:t>amet</a:t>
            </a:r>
            <a:r>
              <a:rPr lang="en-US" sz="1400" dirty="0"/>
              <a:t> </a:t>
            </a:r>
            <a:r>
              <a:rPr lang="en-US" sz="1400" dirty="0" err="1"/>
              <a:t>elementum</a:t>
            </a:r>
            <a:r>
              <a:rPr lang="en-US" sz="1400" dirty="0"/>
              <a:t> </a:t>
            </a:r>
            <a:r>
              <a:rPr lang="en-US" sz="1400" dirty="0" err="1"/>
              <a:t>turpis</a:t>
            </a:r>
            <a:r>
              <a:rPr lang="en-US" sz="1400" dirty="0"/>
              <a:t>. </a:t>
            </a:r>
            <a:r>
              <a:rPr lang="en-US" sz="1400" dirty="0" err="1"/>
              <a:t>Vivamus</a:t>
            </a:r>
            <a:r>
              <a:rPr lang="en-US" sz="1400" dirty="0"/>
              <a:t> </a:t>
            </a:r>
            <a:r>
              <a:rPr lang="en-US" sz="1400" dirty="0" err="1"/>
              <a:t>sodales</a:t>
            </a:r>
            <a:r>
              <a:rPr lang="en-US" sz="1400" dirty="0"/>
              <a:t> magna id pulvinar </a:t>
            </a:r>
            <a:r>
              <a:rPr lang="en-US" sz="1400" dirty="0" err="1"/>
              <a:t>pretium</a:t>
            </a:r>
            <a:r>
              <a:rPr lang="en-US" sz="1400" dirty="0"/>
              <a:t>. </a:t>
            </a:r>
            <a:r>
              <a:rPr lang="en-US" sz="1400" dirty="0" err="1"/>
              <a:t>Phasellus</a:t>
            </a:r>
            <a:r>
              <a:rPr lang="en-US" sz="1400" dirty="0"/>
              <a:t> porta ipsum </a:t>
            </a:r>
            <a:r>
              <a:rPr lang="en-US" sz="1400" dirty="0" err="1"/>
              <a:t>nec</a:t>
            </a:r>
            <a:r>
              <a:rPr lang="en-US" sz="1400" dirty="0"/>
              <a:t> </a:t>
            </a:r>
            <a:r>
              <a:rPr lang="en-US" sz="1400" dirty="0" err="1"/>
              <a:t>euismod</a:t>
            </a:r>
            <a:r>
              <a:rPr lang="en-US" sz="1400" dirty="0"/>
              <a:t> </a:t>
            </a:r>
            <a:r>
              <a:rPr lang="en-US" sz="1400" dirty="0" err="1"/>
              <a:t>tincidunt</a:t>
            </a:r>
            <a:r>
              <a:rPr lang="en-US" sz="1400" dirty="0"/>
              <a:t>. </a:t>
            </a:r>
            <a:r>
              <a:rPr lang="en-US" sz="1400" dirty="0" err="1"/>
              <a:t>Aliquam</a:t>
            </a:r>
            <a:r>
              <a:rPr lang="en-US" sz="1400" dirty="0"/>
              <a:t> </a:t>
            </a:r>
            <a:r>
              <a:rPr lang="en-US" sz="1400" dirty="0" err="1"/>
              <a:t>ultrices</a:t>
            </a:r>
            <a:r>
              <a:rPr lang="en-US" sz="1400" dirty="0"/>
              <a:t>, </a:t>
            </a:r>
            <a:r>
              <a:rPr lang="en-US" sz="1400" dirty="0" err="1"/>
              <a:t>justo</a:t>
            </a:r>
            <a:r>
              <a:rPr lang="en-US" sz="1400" dirty="0"/>
              <a:t> </a:t>
            </a:r>
            <a:r>
              <a:rPr lang="en-US" sz="1400" dirty="0" err="1"/>
              <a:t>quis</a:t>
            </a:r>
            <a:r>
              <a:rPr lang="en-US" sz="1400" dirty="0"/>
              <a:t> semper</a:t>
            </a:r>
            <a:endParaRPr lang="en-US" dirty="0">
              <a:solidFill>
                <a:srgbClr val="000000"/>
              </a:solidFill>
              <a:effectLst/>
              <a:latin typeface="Helvetica" pitchFamily="2" charset="0"/>
            </a:endParaRPr>
          </a:p>
        </p:txBody>
      </p:sp>
      <p:sp>
        <p:nvSpPr>
          <p:cNvPr id="5" name="Oval 4">
            <a:extLst>
              <a:ext uri="{FF2B5EF4-FFF2-40B4-BE49-F238E27FC236}">
                <a16:creationId xmlns:a16="http://schemas.microsoft.com/office/drawing/2014/main" id="{A3C1BF43-167B-404A-8DED-4E203311E0FD}"/>
              </a:ext>
            </a:extLst>
          </p:cNvPr>
          <p:cNvSpPr/>
          <p:nvPr userDrawn="1"/>
        </p:nvSpPr>
        <p:spPr>
          <a:xfrm>
            <a:off x="4446928" y="763908"/>
            <a:ext cx="3237181" cy="3237181"/>
          </a:xfrm>
          <a:prstGeom prst="ellipse">
            <a:avLst/>
          </a:prstGeom>
          <a:solidFill>
            <a:srgbClr val="0085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6958F9-1290-544E-A4D9-C155090F0538}"/>
              </a:ext>
            </a:extLst>
          </p:cNvPr>
          <p:cNvPicPr>
            <a:picLocks noChangeAspect="1"/>
          </p:cNvPicPr>
          <p:nvPr userDrawn="1"/>
        </p:nvPicPr>
        <p:blipFill>
          <a:blip r:embed="rId2"/>
          <a:stretch>
            <a:fillRect/>
          </a:stretch>
        </p:blipFill>
        <p:spPr>
          <a:xfrm>
            <a:off x="4689346" y="1747341"/>
            <a:ext cx="2752344" cy="1270313"/>
          </a:xfrm>
          <a:prstGeom prst="rect">
            <a:avLst/>
          </a:prstGeom>
        </p:spPr>
      </p:pic>
    </p:spTree>
    <p:extLst>
      <p:ext uri="{BB962C8B-B14F-4D97-AF65-F5344CB8AC3E}">
        <p14:creationId xmlns:p14="http://schemas.microsoft.com/office/powerpoint/2010/main" val="1356981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59F1FB-5E2C-514C-8EE1-7A1EB1EF3DF9}"/>
              </a:ext>
            </a:extLst>
          </p:cNvPr>
          <p:cNvSpPr/>
          <p:nvPr userDrawn="1"/>
        </p:nvSpPr>
        <p:spPr>
          <a:xfrm>
            <a:off x="0" y="0"/>
            <a:ext cx="12192000" cy="6858000"/>
          </a:xfrm>
          <a:prstGeom prst="rect">
            <a:avLst/>
          </a:prstGeom>
          <a:gradFill flip="none" rotWithShape="1">
            <a:gsLst>
              <a:gs pos="0">
                <a:srgbClr val="00A44E"/>
              </a:gs>
              <a:gs pos="100000">
                <a:srgbClr val="004A2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5">
            <a:extLst>
              <a:ext uri="{FF2B5EF4-FFF2-40B4-BE49-F238E27FC236}">
                <a16:creationId xmlns:a16="http://schemas.microsoft.com/office/drawing/2014/main" id="{D2C30F20-235F-174D-B487-D6643917E8A9}"/>
              </a:ext>
            </a:extLst>
          </p:cNvPr>
          <p:cNvSpPr>
            <a:spLocks noGrp="1"/>
          </p:cNvSpPr>
          <p:nvPr>
            <p:ph type="body" sz="quarter" idx="10" hasCustomPrompt="1"/>
          </p:nvPr>
        </p:nvSpPr>
        <p:spPr>
          <a:xfrm>
            <a:off x="3911599" y="4366579"/>
            <a:ext cx="4307841" cy="439101"/>
          </a:xfrm>
          <a:prstGeom prst="rect">
            <a:avLst/>
          </a:prstGeom>
        </p:spPr>
        <p:txBody>
          <a:bodyPr/>
          <a:lstStyle>
            <a:lvl1pPr marL="0" indent="0" algn="ctr">
              <a:buFontTx/>
              <a:buNone/>
              <a:defRPr lang="en-US" dirty="0" smtClean="0">
                <a:solidFill>
                  <a:schemeClr val="bg1"/>
                </a:solidFill>
              </a:defRPr>
            </a:lvl1pPr>
          </a:lstStyle>
          <a:p>
            <a:pPr lvl="0">
              <a:spcBef>
                <a:spcPts val="1600"/>
              </a:spcBef>
            </a:pPr>
            <a:r>
              <a:rPr lang="en-US" sz="2800" dirty="0"/>
              <a:t>Slide Title Here</a:t>
            </a:r>
            <a:endParaRPr lang="en-US" b="0" i="0" u="none" strike="noStrike" dirty="0">
              <a:solidFill>
                <a:srgbClr val="000000"/>
              </a:solidFill>
              <a:effectLst/>
              <a:latin typeface="Segoe UI"/>
            </a:endParaRPr>
          </a:p>
        </p:txBody>
      </p:sp>
      <p:sp>
        <p:nvSpPr>
          <p:cNvPr id="9" name="Text Placeholder 9">
            <a:extLst>
              <a:ext uri="{FF2B5EF4-FFF2-40B4-BE49-F238E27FC236}">
                <a16:creationId xmlns:a16="http://schemas.microsoft.com/office/drawing/2014/main" id="{0D4B792E-BBD3-EA46-9052-2846A6BC14B1}"/>
              </a:ext>
            </a:extLst>
          </p:cNvPr>
          <p:cNvSpPr>
            <a:spLocks noGrp="1"/>
          </p:cNvSpPr>
          <p:nvPr>
            <p:ph type="body" sz="quarter" idx="11" hasCustomPrompt="1"/>
          </p:nvPr>
        </p:nvSpPr>
        <p:spPr>
          <a:xfrm>
            <a:off x="3911600" y="5008563"/>
            <a:ext cx="4308475" cy="1655762"/>
          </a:xfrm>
          <a:prstGeom prst="rect">
            <a:avLst/>
          </a:prstGeom>
        </p:spPr>
        <p:txBody>
          <a:bodyPr/>
          <a:lstStyle>
            <a:lvl1pPr marL="0" marR="0" indent="0" algn="ctr" defTabSz="914400" rtl="0" eaLnBrk="1" fontAlgn="auto" latinLnBrk="0" hangingPunct="1">
              <a:lnSpc>
                <a:spcPct val="90000"/>
              </a:lnSpc>
              <a:spcBef>
                <a:spcPts val="1000"/>
              </a:spcBef>
              <a:spcAft>
                <a:spcPts val="0"/>
              </a:spcAft>
              <a:buClrTx/>
              <a:buSzTx/>
              <a:buFontTx/>
              <a:buNone/>
              <a:tabLst/>
              <a:defRPr lang="en-US" sz="1400" b="0" i="0" u="none" strike="noStrike" baseline="0" smtClean="0">
                <a:solidFill>
                  <a:schemeClr val="bg1"/>
                </a:solidFill>
                <a:effectLst/>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sz="1400" dirty="0" err="1"/>
              <a:t>Mauris</a:t>
            </a:r>
            <a:r>
              <a:rPr lang="en-US" sz="1400" dirty="0"/>
              <a:t> </a:t>
            </a:r>
            <a:r>
              <a:rPr lang="en-US" sz="1400" dirty="0" err="1"/>
              <a:t>accumsan</a:t>
            </a:r>
            <a:r>
              <a:rPr lang="en-US" sz="1400" dirty="0"/>
              <a:t> </a:t>
            </a:r>
            <a:r>
              <a:rPr lang="en-US" sz="1400" dirty="0" err="1"/>
              <a:t>purus</a:t>
            </a:r>
            <a:r>
              <a:rPr lang="en-US" sz="1400" dirty="0"/>
              <a:t> in </a:t>
            </a:r>
            <a:r>
              <a:rPr lang="en-US" sz="1400" dirty="0" err="1"/>
              <a:t>quam</a:t>
            </a:r>
            <a:r>
              <a:rPr lang="en-US" sz="1400" dirty="0"/>
              <a:t> </a:t>
            </a:r>
            <a:r>
              <a:rPr lang="en-US" sz="1400" dirty="0" err="1"/>
              <a:t>lobortis</a:t>
            </a:r>
            <a:r>
              <a:rPr lang="en-US" sz="1400" dirty="0"/>
              <a:t> pharetra. </a:t>
            </a:r>
            <a:r>
              <a:rPr lang="en-US" sz="1400" dirty="0" err="1"/>
              <a:t>Proin</a:t>
            </a:r>
            <a:r>
              <a:rPr lang="en-US" sz="1400" dirty="0"/>
              <a:t> sit </a:t>
            </a:r>
            <a:r>
              <a:rPr lang="en-US" sz="1400" dirty="0" err="1"/>
              <a:t>amet</a:t>
            </a:r>
            <a:r>
              <a:rPr lang="en-US" sz="1400" dirty="0"/>
              <a:t> </a:t>
            </a:r>
            <a:r>
              <a:rPr lang="en-US" sz="1400" dirty="0" err="1"/>
              <a:t>elementum</a:t>
            </a:r>
            <a:r>
              <a:rPr lang="en-US" sz="1400" dirty="0"/>
              <a:t> </a:t>
            </a:r>
            <a:r>
              <a:rPr lang="en-US" sz="1400" dirty="0" err="1"/>
              <a:t>turpis</a:t>
            </a:r>
            <a:r>
              <a:rPr lang="en-US" sz="1400" dirty="0"/>
              <a:t>. </a:t>
            </a:r>
            <a:r>
              <a:rPr lang="en-US" sz="1400" dirty="0" err="1"/>
              <a:t>Vivamus</a:t>
            </a:r>
            <a:r>
              <a:rPr lang="en-US" sz="1400" dirty="0"/>
              <a:t> </a:t>
            </a:r>
            <a:r>
              <a:rPr lang="en-US" sz="1400" dirty="0" err="1"/>
              <a:t>sodales</a:t>
            </a:r>
            <a:r>
              <a:rPr lang="en-US" sz="1400" dirty="0"/>
              <a:t> magna id pulvinar </a:t>
            </a:r>
            <a:r>
              <a:rPr lang="en-US" sz="1400" dirty="0" err="1"/>
              <a:t>pretium</a:t>
            </a:r>
            <a:r>
              <a:rPr lang="en-US" sz="1400" dirty="0"/>
              <a:t>. </a:t>
            </a:r>
            <a:r>
              <a:rPr lang="en-US" sz="1400" dirty="0" err="1"/>
              <a:t>Phasellus</a:t>
            </a:r>
            <a:r>
              <a:rPr lang="en-US" sz="1400" dirty="0"/>
              <a:t> porta ipsum </a:t>
            </a:r>
            <a:r>
              <a:rPr lang="en-US" sz="1400" dirty="0" err="1"/>
              <a:t>nec</a:t>
            </a:r>
            <a:r>
              <a:rPr lang="en-US" sz="1400" dirty="0"/>
              <a:t> </a:t>
            </a:r>
            <a:r>
              <a:rPr lang="en-US" sz="1400" dirty="0" err="1"/>
              <a:t>euismod</a:t>
            </a:r>
            <a:r>
              <a:rPr lang="en-US" sz="1400" dirty="0"/>
              <a:t> </a:t>
            </a:r>
            <a:r>
              <a:rPr lang="en-US" sz="1400" dirty="0" err="1"/>
              <a:t>tincidunt</a:t>
            </a:r>
            <a:r>
              <a:rPr lang="en-US" sz="1400" dirty="0"/>
              <a:t>. </a:t>
            </a:r>
            <a:r>
              <a:rPr lang="en-US" sz="1400" dirty="0" err="1"/>
              <a:t>Aliquam</a:t>
            </a:r>
            <a:r>
              <a:rPr lang="en-US" sz="1400" dirty="0"/>
              <a:t> </a:t>
            </a:r>
            <a:r>
              <a:rPr lang="en-US" sz="1400" dirty="0" err="1"/>
              <a:t>ultrices</a:t>
            </a:r>
            <a:r>
              <a:rPr lang="en-US" sz="1400" dirty="0"/>
              <a:t>, </a:t>
            </a:r>
            <a:r>
              <a:rPr lang="en-US" sz="1400" dirty="0" err="1"/>
              <a:t>justo</a:t>
            </a:r>
            <a:r>
              <a:rPr lang="en-US" sz="1400" dirty="0"/>
              <a:t> </a:t>
            </a:r>
            <a:r>
              <a:rPr lang="en-US" sz="1400" dirty="0" err="1"/>
              <a:t>quis</a:t>
            </a:r>
            <a:r>
              <a:rPr lang="en-US" sz="1400" dirty="0"/>
              <a:t> semper</a:t>
            </a:r>
            <a:endParaRPr lang="en-US" dirty="0">
              <a:solidFill>
                <a:srgbClr val="000000"/>
              </a:solidFill>
              <a:effectLst/>
              <a:latin typeface="Helvetica" pitchFamily="2" charset="0"/>
            </a:endParaRPr>
          </a:p>
        </p:txBody>
      </p:sp>
      <p:sp>
        <p:nvSpPr>
          <p:cNvPr id="6" name="Oval 5">
            <a:extLst>
              <a:ext uri="{FF2B5EF4-FFF2-40B4-BE49-F238E27FC236}">
                <a16:creationId xmlns:a16="http://schemas.microsoft.com/office/drawing/2014/main" id="{0583217F-EF53-454B-993D-E0F772248784}"/>
              </a:ext>
            </a:extLst>
          </p:cNvPr>
          <p:cNvSpPr/>
          <p:nvPr userDrawn="1"/>
        </p:nvSpPr>
        <p:spPr>
          <a:xfrm>
            <a:off x="4446683" y="695669"/>
            <a:ext cx="3237181" cy="32371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3ED3F9B-EE06-3047-9AAE-7CF23F171A05}"/>
              </a:ext>
            </a:extLst>
          </p:cNvPr>
          <p:cNvPicPr>
            <a:picLocks noChangeAspect="1"/>
          </p:cNvPicPr>
          <p:nvPr userDrawn="1"/>
        </p:nvPicPr>
        <p:blipFill>
          <a:blip r:embed="rId2"/>
          <a:stretch>
            <a:fillRect/>
          </a:stretch>
        </p:blipFill>
        <p:spPr>
          <a:xfrm>
            <a:off x="4692681" y="1680755"/>
            <a:ext cx="2745184" cy="1267007"/>
          </a:xfrm>
          <a:prstGeom prst="rect">
            <a:avLst/>
          </a:prstGeom>
        </p:spPr>
      </p:pic>
    </p:spTree>
    <p:extLst>
      <p:ext uri="{BB962C8B-B14F-4D97-AF65-F5344CB8AC3E}">
        <p14:creationId xmlns:p14="http://schemas.microsoft.com/office/powerpoint/2010/main" val="560185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C5E821-9602-8B43-B24F-C0C7DEF06399}"/>
              </a:ext>
            </a:extLst>
          </p:cNvPr>
          <p:cNvSpPr>
            <a:spLocks noGrp="1"/>
          </p:cNvSpPr>
          <p:nvPr>
            <p:ph type="body" sz="quarter" idx="10" hasCustomPrompt="1"/>
          </p:nvPr>
        </p:nvSpPr>
        <p:spPr>
          <a:xfrm>
            <a:off x="2092325" y="2631759"/>
            <a:ext cx="8667750" cy="873442"/>
          </a:xfrm>
          <a:prstGeom prst="rect">
            <a:avLst/>
          </a:prstGeom>
        </p:spPr>
        <p:txBody>
          <a:bodyPr/>
          <a:lstStyle>
            <a:lvl1pPr marL="0" indent="0">
              <a:buNone/>
              <a:defRPr sz="6000"/>
            </a:lvl1pPr>
          </a:lstStyle>
          <a:p>
            <a:pPr lvl="0"/>
            <a:r>
              <a:rPr lang="en-US" dirty="0"/>
              <a:t>Very Large Headline Here</a:t>
            </a:r>
          </a:p>
        </p:txBody>
      </p:sp>
      <p:sp>
        <p:nvSpPr>
          <p:cNvPr id="9" name="Text Placeholder 3">
            <a:extLst>
              <a:ext uri="{FF2B5EF4-FFF2-40B4-BE49-F238E27FC236}">
                <a16:creationId xmlns:a16="http://schemas.microsoft.com/office/drawing/2014/main" id="{F6C1644D-226D-1A4D-8637-0158912CDBED}"/>
              </a:ext>
            </a:extLst>
          </p:cNvPr>
          <p:cNvSpPr>
            <a:spLocks noGrp="1"/>
          </p:cNvSpPr>
          <p:nvPr>
            <p:ph type="body" sz="quarter" idx="11" hasCustomPrompt="1"/>
          </p:nvPr>
        </p:nvSpPr>
        <p:spPr>
          <a:xfrm>
            <a:off x="2092325" y="3637598"/>
            <a:ext cx="8667750" cy="2448241"/>
          </a:xfrm>
          <a:prstGeom prst="rect">
            <a:avLst/>
          </a:prstGeom>
        </p:spPr>
        <p:txBody>
          <a:bodyPr/>
          <a:lstStyle>
            <a:lvl1pPr marL="0" indent="0">
              <a:buNone/>
              <a:defRPr sz="18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pic>
        <p:nvPicPr>
          <p:cNvPr id="5" name="Picture 4" descr="A close up of a sign&#10;&#10;Description automatically generated">
            <a:extLst>
              <a:ext uri="{FF2B5EF4-FFF2-40B4-BE49-F238E27FC236}">
                <a16:creationId xmlns:a16="http://schemas.microsoft.com/office/drawing/2014/main" id="{477DB744-F5DA-4B4B-B306-566B72C09107}"/>
              </a:ext>
            </a:extLst>
          </p:cNvPr>
          <p:cNvPicPr>
            <a:picLocks noChangeAspect="1"/>
          </p:cNvPicPr>
          <p:nvPr userDrawn="1"/>
        </p:nvPicPr>
        <p:blipFill>
          <a:blip r:embed="rId2"/>
          <a:stretch>
            <a:fillRect/>
          </a:stretch>
        </p:blipFill>
        <p:spPr>
          <a:xfrm>
            <a:off x="7999476" y="0"/>
            <a:ext cx="4192524" cy="914400"/>
          </a:xfrm>
          <a:prstGeom prst="rect">
            <a:avLst/>
          </a:prstGeom>
        </p:spPr>
      </p:pic>
    </p:spTree>
    <p:extLst>
      <p:ext uri="{BB962C8B-B14F-4D97-AF65-F5344CB8AC3E}">
        <p14:creationId xmlns:p14="http://schemas.microsoft.com/office/powerpoint/2010/main" val="353650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077B3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2C9595-0EA3-D84B-B804-E01A3FC5DA6A}"/>
              </a:ext>
            </a:extLst>
          </p:cNvPr>
          <p:cNvPicPr>
            <a:picLocks noChangeAspect="1"/>
          </p:cNvPicPr>
          <p:nvPr userDrawn="1"/>
        </p:nvPicPr>
        <p:blipFill>
          <a:blip r:embed="rId2"/>
          <a:srcRect/>
          <a:stretch/>
        </p:blipFill>
        <p:spPr>
          <a:xfrm>
            <a:off x="8351239" y="0"/>
            <a:ext cx="3840761" cy="873442"/>
          </a:xfrm>
          <a:prstGeom prst="rect">
            <a:avLst/>
          </a:prstGeom>
        </p:spPr>
      </p:pic>
      <p:sp>
        <p:nvSpPr>
          <p:cNvPr id="5" name="Text Placeholder 3">
            <a:extLst>
              <a:ext uri="{FF2B5EF4-FFF2-40B4-BE49-F238E27FC236}">
                <a16:creationId xmlns:a16="http://schemas.microsoft.com/office/drawing/2014/main" id="{4D028BE1-628E-C845-BC44-E884D945FA28}"/>
              </a:ext>
            </a:extLst>
          </p:cNvPr>
          <p:cNvSpPr>
            <a:spLocks noGrp="1"/>
          </p:cNvSpPr>
          <p:nvPr>
            <p:ph type="body" sz="quarter" idx="10" hasCustomPrompt="1"/>
          </p:nvPr>
        </p:nvSpPr>
        <p:spPr>
          <a:xfrm>
            <a:off x="2092325" y="2631759"/>
            <a:ext cx="8667750" cy="873442"/>
          </a:xfrm>
          <a:prstGeom prst="rect">
            <a:avLst/>
          </a:prstGeom>
        </p:spPr>
        <p:txBody>
          <a:bodyPr/>
          <a:lstStyle>
            <a:lvl1pPr marL="0" indent="0">
              <a:buNone/>
              <a:defRPr sz="6000">
                <a:solidFill>
                  <a:schemeClr val="bg1"/>
                </a:solidFill>
              </a:defRPr>
            </a:lvl1pPr>
          </a:lstStyle>
          <a:p>
            <a:pPr lvl="0"/>
            <a:r>
              <a:rPr lang="en-US" dirty="0"/>
              <a:t>Very Large Headline Here</a:t>
            </a:r>
          </a:p>
        </p:txBody>
      </p:sp>
      <p:sp>
        <p:nvSpPr>
          <p:cNvPr id="6" name="Text Placeholder 3">
            <a:extLst>
              <a:ext uri="{FF2B5EF4-FFF2-40B4-BE49-F238E27FC236}">
                <a16:creationId xmlns:a16="http://schemas.microsoft.com/office/drawing/2014/main" id="{DF02F72D-84BA-CE4B-9DF3-FC49E4CE2E0E}"/>
              </a:ext>
            </a:extLst>
          </p:cNvPr>
          <p:cNvSpPr>
            <a:spLocks noGrp="1"/>
          </p:cNvSpPr>
          <p:nvPr>
            <p:ph type="body" sz="quarter" idx="11" hasCustomPrompt="1"/>
          </p:nvPr>
        </p:nvSpPr>
        <p:spPr>
          <a:xfrm>
            <a:off x="2092325" y="3637598"/>
            <a:ext cx="8667750" cy="2448241"/>
          </a:xfrm>
          <a:prstGeom prst="rect">
            <a:avLst/>
          </a:prstGeom>
        </p:spPr>
        <p:txBody>
          <a:bodyPr/>
          <a:lstStyle>
            <a:lvl1pPr marL="0" indent="0">
              <a:buNone/>
              <a:defRPr sz="1800">
                <a:solidFill>
                  <a:schemeClr val="bg1"/>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spTree>
    <p:extLst>
      <p:ext uri="{BB962C8B-B14F-4D97-AF65-F5344CB8AC3E}">
        <p14:creationId xmlns:p14="http://schemas.microsoft.com/office/powerpoint/2010/main" val="921838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6D0D23-7F98-C641-88F6-FE6D8AEF7B11}"/>
              </a:ext>
            </a:extLst>
          </p:cNvPr>
          <p:cNvSpPr>
            <a:spLocks noGrp="1"/>
          </p:cNvSpPr>
          <p:nvPr>
            <p:ph type="body" sz="quarter" idx="10" hasCustomPrompt="1"/>
          </p:nvPr>
        </p:nvSpPr>
        <p:spPr>
          <a:xfrm>
            <a:off x="2895283" y="1778318"/>
            <a:ext cx="4176077" cy="355282"/>
          </a:xfrm>
          <a:prstGeom prst="rect">
            <a:avLst/>
          </a:prstGeom>
        </p:spPr>
        <p:txBody>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
        <p:nvSpPr>
          <p:cNvPr id="10" name="Text Placeholder 5">
            <a:extLst>
              <a:ext uri="{FF2B5EF4-FFF2-40B4-BE49-F238E27FC236}">
                <a16:creationId xmlns:a16="http://schemas.microsoft.com/office/drawing/2014/main" id="{618F94F7-6A0C-4842-97A6-ACC772E67945}"/>
              </a:ext>
            </a:extLst>
          </p:cNvPr>
          <p:cNvSpPr>
            <a:spLocks noGrp="1"/>
          </p:cNvSpPr>
          <p:nvPr>
            <p:ph type="body" sz="quarter" idx="11" hasCustomPrompt="1"/>
          </p:nvPr>
        </p:nvSpPr>
        <p:spPr>
          <a:xfrm>
            <a:off x="2895283" y="2133600"/>
            <a:ext cx="5679757" cy="853440"/>
          </a:xfrm>
          <a:prstGeom prst="rect">
            <a:avLst/>
          </a:prstGeo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pic>
        <p:nvPicPr>
          <p:cNvPr id="15" name="Picture 14">
            <a:extLst>
              <a:ext uri="{FF2B5EF4-FFF2-40B4-BE49-F238E27FC236}">
                <a16:creationId xmlns:a16="http://schemas.microsoft.com/office/drawing/2014/main" id="{7FAA48E5-92BB-6946-953B-AC27C5395327}"/>
              </a:ext>
            </a:extLst>
          </p:cNvPr>
          <p:cNvPicPr>
            <a:picLocks noChangeAspect="1"/>
          </p:cNvPicPr>
          <p:nvPr userDrawn="1"/>
        </p:nvPicPr>
        <p:blipFill rotWithShape="1">
          <a:blip r:embed="rId2"/>
          <a:srcRect r="8282"/>
          <a:stretch/>
        </p:blipFill>
        <p:spPr>
          <a:xfrm>
            <a:off x="9783730" y="0"/>
            <a:ext cx="2408270" cy="1634057"/>
          </a:xfrm>
          <a:prstGeom prst="rect">
            <a:avLst/>
          </a:prstGeom>
        </p:spPr>
      </p:pic>
      <p:sp>
        <p:nvSpPr>
          <p:cNvPr id="17" name="Text Placeholder 16">
            <a:extLst>
              <a:ext uri="{FF2B5EF4-FFF2-40B4-BE49-F238E27FC236}">
                <a16:creationId xmlns:a16="http://schemas.microsoft.com/office/drawing/2014/main" id="{A7C738E9-0CF9-D840-A14B-E1FACA560A98}"/>
              </a:ext>
            </a:extLst>
          </p:cNvPr>
          <p:cNvSpPr>
            <a:spLocks noGrp="1"/>
          </p:cNvSpPr>
          <p:nvPr>
            <p:ph type="body" sz="quarter" idx="16" hasCustomPrompt="1"/>
          </p:nvPr>
        </p:nvSpPr>
        <p:spPr>
          <a:xfrm>
            <a:off x="2021205" y="1589881"/>
            <a:ext cx="732155" cy="732155"/>
          </a:xfrm>
          <a:prstGeom prst="ellipse">
            <a:avLst/>
          </a:prstGeom>
          <a:solidFill>
            <a:srgbClr val="00A44E"/>
          </a:solidFill>
        </p:spPr>
        <p:txBody>
          <a:bodyPr anchor="ctr"/>
          <a:lstStyle>
            <a:lvl1pPr marL="0" indent="0" algn="ctr">
              <a:buFontTx/>
              <a:buNone/>
              <a:defRPr b="0"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19" name="Text Placeholder 16">
            <a:extLst>
              <a:ext uri="{FF2B5EF4-FFF2-40B4-BE49-F238E27FC236}">
                <a16:creationId xmlns:a16="http://schemas.microsoft.com/office/drawing/2014/main" id="{FEBC0744-1C0D-8A4E-9A74-5B20FDEC0832}"/>
              </a:ext>
            </a:extLst>
          </p:cNvPr>
          <p:cNvSpPr>
            <a:spLocks noGrp="1"/>
          </p:cNvSpPr>
          <p:nvPr>
            <p:ph type="body" sz="quarter" idx="17" hasCustomPrompt="1"/>
          </p:nvPr>
        </p:nvSpPr>
        <p:spPr>
          <a:xfrm>
            <a:off x="2021205" y="3367431"/>
            <a:ext cx="732155" cy="732155"/>
          </a:xfrm>
          <a:prstGeom prst="ellipse">
            <a:avLst/>
          </a:prstGeom>
          <a:solidFill>
            <a:srgbClr val="007B3B"/>
          </a:solidFill>
        </p:spPr>
        <p:txBody>
          <a:bodyPr anchor="ctr"/>
          <a:lstStyle>
            <a:lvl1pPr marL="0" indent="0" algn="ctr">
              <a:buFontTx/>
              <a:buNone/>
              <a:defRPr b="0"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20" name="Text Placeholder 16">
            <a:extLst>
              <a:ext uri="{FF2B5EF4-FFF2-40B4-BE49-F238E27FC236}">
                <a16:creationId xmlns:a16="http://schemas.microsoft.com/office/drawing/2014/main" id="{F2A377BB-0714-DD4C-80FE-85B366A98F25}"/>
              </a:ext>
            </a:extLst>
          </p:cNvPr>
          <p:cNvSpPr>
            <a:spLocks noGrp="1"/>
          </p:cNvSpPr>
          <p:nvPr>
            <p:ph type="body" sz="quarter" idx="18" hasCustomPrompt="1"/>
          </p:nvPr>
        </p:nvSpPr>
        <p:spPr>
          <a:xfrm>
            <a:off x="2031047" y="5095108"/>
            <a:ext cx="732155" cy="732155"/>
          </a:xfrm>
          <a:prstGeom prst="ellipse">
            <a:avLst/>
          </a:prstGeom>
          <a:solidFill>
            <a:srgbClr val="00A44E"/>
          </a:solidFill>
        </p:spPr>
        <p:txBody>
          <a:bodyPr anchor="ctr"/>
          <a:lstStyle>
            <a:lvl1pPr marL="0" indent="0" algn="ctr">
              <a:buFontTx/>
              <a:buNone/>
              <a:defRPr b="0" i="0">
                <a:solidFill>
                  <a:schemeClr val="bg1"/>
                </a:solidFill>
                <a:latin typeface="Calibri" panose="020F0502020204030204" pitchFamily="34" charset="0"/>
                <a:cs typeface="Calibri" panose="020F0502020204030204" pitchFamily="34" charset="0"/>
              </a:defRPr>
            </a:lvl1pPr>
          </a:lstStyle>
          <a:p>
            <a:pPr lvl="0"/>
            <a:r>
              <a:rPr lang="en-US" dirty="0"/>
              <a:t>3</a:t>
            </a:r>
          </a:p>
        </p:txBody>
      </p:sp>
      <p:sp>
        <p:nvSpPr>
          <p:cNvPr id="21" name="Text Placeholder 5">
            <a:extLst>
              <a:ext uri="{FF2B5EF4-FFF2-40B4-BE49-F238E27FC236}">
                <a16:creationId xmlns:a16="http://schemas.microsoft.com/office/drawing/2014/main" id="{00BB2566-BA77-DA4D-8AE9-AB7266B6FDB2}"/>
              </a:ext>
            </a:extLst>
          </p:cNvPr>
          <p:cNvSpPr>
            <a:spLocks noGrp="1"/>
          </p:cNvSpPr>
          <p:nvPr>
            <p:ph type="body" sz="quarter" idx="19" hasCustomPrompt="1"/>
          </p:nvPr>
        </p:nvSpPr>
        <p:spPr>
          <a:xfrm>
            <a:off x="2895283" y="3531104"/>
            <a:ext cx="4176077" cy="355282"/>
          </a:xfrm>
          <a:prstGeom prst="rect">
            <a:avLst/>
          </a:prstGeom>
        </p:spPr>
        <p:txBody>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
        <p:nvSpPr>
          <p:cNvPr id="22" name="Text Placeholder 5">
            <a:extLst>
              <a:ext uri="{FF2B5EF4-FFF2-40B4-BE49-F238E27FC236}">
                <a16:creationId xmlns:a16="http://schemas.microsoft.com/office/drawing/2014/main" id="{B58912CC-E0BC-BC43-8A1E-EE3F00B3B169}"/>
              </a:ext>
            </a:extLst>
          </p:cNvPr>
          <p:cNvSpPr>
            <a:spLocks noGrp="1"/>
          </p:cNvSpPr>
          <p:nvPr>
            <p:ph type="body" sz="quarter" idx="20" hasCustomPrompt="1"/>
          </p:nvPr>
        </p:nvSpPr>
        <p:spPr>
          <a:xfrm>
            <a:off x="2895283" y="3886386"/>
            <a:ext cx="5679757" cy="853440"/>
          </a:xfrm>
          <a:prstGeom prst="rect">
            <a:avLst/>
          </a:prstGeo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sp>
        <p:nvSpPr>
          <p:cNvPr id="23" name="Text Placeholder 5">
            <a:extLst>
              <a:ext uri="{FF2B5EF4-FFF2-40B4-BE49-F238E27FC236}">
                <a16:creationId xmlns:a16="http://schemas.microsoft.com/office/drawing/2014/main" id="{4BF3DBAD-AE6F-A742-B177-934C84760CFB}"/>
              </a:ext>
            </a:extLst>
          </p:cNvPr>
          <p:cNvSpPr>
            <a:spLocks noGrp="1"/>
          </p:cNvSpPr>
          <p:nvPr>
            <p:ph type="body" sz="quarter" idx="21" hasCustomPrompt="1"/>
          </p:nvPr>
        </p:nvSpPr>
        <p:spPr>
          <a:xfrm>
            <a:off x="2895283" y="5289897"/>
            <a:ext cx="4176077" cy="355282"/>
          </a:xfrm>
          <a:prstGeom prst="rect">
            <a:avLst/>
          </a:prstGeom>
        </p:spPr>
        <p:txBody>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
        <p:nvSpPr>
          <p:cNvPr id="24" name="Text Placeholder 5">
            <a:extLst>
              <a:ext uri="{FF2B5EF4-FFF2-40B4-BE49-F238E27FC236}">
                <a16:creationId xmlns:a16="http://schemas.microsoft.com/office/drawing/2014/main" id="{A5F64050-BBE0-6141-A55E-19C9B49423FA}"/>
              </a:ext>
            </a:extLst>
          </p:cNvPr>
          <p:cNvSpPr>
            <a:spLocks noGrp="1"/>
          </p:cNvSpPr>
          <p:nvPr>
            <p:ph type="body" sz="quarter" idx="22" hasCustomPrompt="1"/>
          </p:nvPr>
        </p:nvSpPr>
        <p:spPr>
          <a:xfrm>
            <a:off x="2895283" y="5645179"/>
            <a:ext cx="5679757" cy="853440"/>
          </a:xfrm>
          <a:prstGeom prst="rect">
            <a:avLst/>
          </a:prstGeo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sp>
        <p:nvSpPr>
          <p:cNvPr id="25" name="Text Placeholder 5">
            <a:extLst>
              <a:ext uri="{FF2B5EF4-FFF2-40B4-BE49-F238E27FC236}">
                <a16:creationId xmlns:a16="http://schemas.microsoft.com/office/drawing/2014/main" id="{210D1966-0F17-4F47-A1D0-2100A95FD57A}"/>
              </a:ext>
            </a:extLst>
          </p:cNvPr>
          <p:cNvSpPr>
            <a:spLocks noGrp="1"/>
          </p:cNvSpPr>
          <p:nvPr>
            <p:ph type="body" sz="quarter" idx="23" hasCustomPrompt="1"/>
          </p:nvPr>
        </p:nvSpPr>
        <p:spPr>
          <a:xfrm>
            <a:off x="2895283" y="737685"/>
            <a:ext cx="5974397" cy="421163"/>
          </a:xfrm>
          <a:prstGeom prst="rect">
            <a:avLst/>
          </a:prstGeom>
        </p:spPr>
        <p:txBody>
          <a:bodyPr/>
          <a:lstStyle>
            <a:lvl1pPr marL="0" indent="0">
              <a:buNone/>
              <a:defRPr sz="3600"/>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Tree>
    <p:extLst>
      <p:ext uri="{BB962C8B-B14F-4D97-AF65-F5344CB8AC3E}">
        <p14:creationId xmlns:p14="http://schemas.microsoft.com/office/powerpoint/2010/main" val="3243184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5" name="Text Placeholder 5">
            <a:extLst>
              <a:ext uri="{FF2B5EF4-FFF2-40B4-BE49-F238E27FC236}">
                <a16:creationId xmlns:a16="http://schemas.microsoft.com/office/drawing/2014/main" id="{210D1966-0F17-4F47-A1D0-2100A95FD57A}"/>
              </a:ext>
            </a:extLst>
          </p:cNvPr>
          <p:cNvSpPr>
            <a:spLocks noGrp="1"/>
          </p:cNvSpPr>
          <p:nvPr>
            <p:ph type="body" sz="quarter" idx="23" hasCustomPrompt="1"/>
          </p:nvPr>
        </p:nvSpPr>
        <p:spPr>
          <a:xfrm>
            <a:off x="492284" y="1486747"/>
            <a:ext cx="7107396" cy="1751515"/>
          </a:xfrm>
          <a:prstGeom prst="rect">
            <a:avLst/>
          </a:prstGeom>
        </p:spPr>
        <p:txBody>
          <a:bodyPr/>
          <a:lstStyle>
            <a:lvl1pPr marL="0" indent="0">
              <a:buNone/>
              <a:defRPr sz="28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a:t>
            </a:r>
          </a:p>
        </p:txBody>
      </p:sp>
      <p:sp>
        <p:nvSpPr>
          <p:cNvPr id="13" name="Text Placeholder 5">
            <a:extLst>
              <a:ext uri="{FF2B5EF4-FFF2-40B4-BE49-F238E27FC236}">
                <a16:creationId xmlns:a16="http://schemas.microsoft.com/office/drawing/2014/main" id="{7DA05E9A-A537-F34A-ABA1-52DBF38C407D}"/>
              </a:ext>
            </a:extLst>
          </p:cNvPr>
          <p:cNvSpPr>
            <a:spLocks noGrp="1"/>
          </p:cNvSpPr>
          <p:nvPr>
            <p:ph type="body" sz="quarter" idx="24" hasCustomPrompt="1"/>
          </p:nvPr>
        </p:nvSpPr>
        <p:spPr>
          <a:xfrm>
            <a:off x="3407674" y="4740462"/>
            <a:ext cx="2174875" cy="355282"/>
          </a:xfrm>
          <a:prstGeom prst="rect">
            <a:avLst/>
          </a:prstGeom>
        </p:spPr>
        <p:txBody>
          <a:bodyPr/>
          <a:lstStyle>
            <a:lvl1pPr marL="0" indent="0">
              <a:buNone/>
              <a:defRPr sz="2000" b="1"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
        <p:nvSpPr>
          <p:cNvPr id="14" name="Text Placeholder 5">
            <a:extLst>
              <a:ext uri="{FF2B5EF4-FFF2-40B4-BE49-F238E27FC236}">
                <a16:creationId xmlns:a16="http://schemas.microsoft.com/office/drawing/2014/main" id="{117DC69A-FED7-9149-B451-D971805BAEC7}"/>
              </a:ext>
            </a:extLst>
          </p:cNvPr>
          <p:cNvSpPr>
            <a:spLocks noGrp="1"/>
          </p:cNvSpPr>
          <p:nvPr>
            <p:ph type="body" sz="quarter" idx="25" hasCustomPrompt="1"/>
          </p:nvPr>
        </p:nvSpPr>
        <p:spPr>
          <a:xfrm>
            <a:off x="3407674" y="5095744"/>
            <a:ext cx="2002155" cy="1294896"/>
          </a:xfrm>
          <a:prstGeom prst="rect">
            <a:avLst/>
          </a:prstGeo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p:txBody>
      </p:sp>
      <p:sp>
        <p:nvSpPr>
          <p:cNvPr id="16" name="Text Placeholder 16">
            <a:extLst>
              <a:ext uri="{FF2B5EF4-FFF2-40B4-BE49-F238E27FC236}">
                <a16:creationId xmlns:a16="http://schemas.microsoft.com/office/drawing/2014/main" id="{C375D517-4746-E942-9E60-0A18D5CA6FDD}"/>
              </a:ext>
            </a:extLst>
          </p:cNvPr>
          <p:cNvSpPr>
            <a:spLocks noGrp="1"/>
          </p:cNvSpPr>
          <p:nvPr>
            <p:ph type="body" sz="quarter" idx="26" hasCustomPrompt="1"/>
          </p:nvPr>
        </p:nvSpPr>
        <p:spPr>
          <a:xfrm>
            <a:off x="3407674" y="3854476"/>
            <a:ext cx="732155" cy="732155"/>
          </a:xfrm>
          <a:prstGeom prst="ellipse">
            <a:avLst/>
          </a:prstGeom>
          <a:solidFill>
            <a:srgbClr val="00A44E"/>
          </a:solidFill>
        </p:spPr>
        <p:txBody>
          <a:bodyPr anchor="ctr"/>
          <a:lstStyle>
            <a:lvl1pPr marL="0" indent="0" algn="ctr">
              <a:buFontTx/>
              <a:buNone/>
              <a:defRPr b="0"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28" name="Text Placeholder 5">
            <a:extLst>
              <a:ext uri="{FF2B5EF4-FFF2-40B4-BE49-F238E27FC236}">
                <a16:creationId xmlns:a16="http://schemas.microsoft.com/office/drawing/2014/main" id="{2385BFDE-CF4D-4F49-8049-ABD9DB742C8E}"/>
              </a:ext>
            </a:extLst>
          </p:cNvPr>
          <p:cNvSpPr>
            <a:spLocks noGrp="1"/>
          </p:cNvSpPr>
          <p:nvPr>
            <p:ph type="body" sz="quarter" idx="30" hasCustomPrompt="1"/>
          </p:nvPr>
        </p:nvSpPr>
        <p:spPr>
          <a:xfrm>
            <a:off x="492284" y="4740462"/>
            <a:ext cx="2174875" cy="355282"/>
          </a:xfrm>
          <a:prstGeom prst="rect">
            <a:avLst/>
          </a:prstGeom>
        </p:spPr>
        <p:txBody>
          <a:bodyPr/>
          <a:lstStyle>
            <a:lvl1pPr marL="0" indent="0">
              <a:buNone/>
              <a:defRPr sz="2000" b="1"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
        <p:nvSpPr>
          <p:cNvPr id="29" name="Text Placeholder 5">
            <a:extLst>
              <a:ext uri="{FF2B5EF4-FFF2-40B4-BE49-F238E27FC236}">
                <a16:creationId xmlns:a16="http://schemas.microsoft.com/office/drawing/2014/main" id="{DCFE16C2-82E9-8740-8C87-20DB3E132035}"/>
              </a:ext>
            </a:extLst>
          </p:cNvPr>
          <p:cNvSpPr>
            <a:spLocks noGrp="1"/>
          </p:cNvSpPr>
          <p:nvPr>
            <p:ph type="body" sz="quarter" idx="31" hasCustomPrompt="1"/>
          </p:nvPr>
        </p:nvSpPr>
        <p:spPr>
          <a:xfrm>
            <a:off x="492284" y="5095744"/>
            <a:ext cx="2002155" cy="1294896"/>
          </a:xfrm>
          <a:prstGeom prst="rect">
            <a:avLst/>
          </a:prstGeo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p:txBody>
      </p:sp>
      <p:sp>
        <p:nvSpPr>
          <p:cNvPr id="30" name="Text Placeholder 16">
            <a:extLst>
              <a:ext uri="{FF2B5EF4-FFF2-40B4-BE49-F238E27FC236}">
                <a16:creationId xmlns:a16="http://schemas.microsoft.com/office/drawing/2014/main" id="{0FDC6856-C94B-2044-A250-C8197993944A}"/>
              </a:ext>
            </a:extLst>
          </p:cNvPr>
          <p:cNvSpPr>
            <a:spLocks noGrp="1"/>
          </p:cNvSpPr>
          <p:nvPr>
            <p:ph type="body" sz="quarter" idx="32" hasCustomPrompt="1"/>
          </p:nvPr>
        </p:nvSpPr>
        <p:spPr>
          <a:xfrm>
            <a:off x="492284" y="3854476"/>
            <a:ext cx="732155" cy="732155"/>
          </a:xfrm>
          <a:prstGeom prst="ellipse">
            <a:avLst/>
          </a:prstGeom>
          <a:solidFill>
            <a:srgbClr val="00A44E"/>
          </a:solidFill>
        </p:spPr>
        <p:txBody>
          <a:bodyPr anchor="ctr"/>
          <a:lstStyle>
            <a:lvl1pPr marL="0" indent="0" algn="ctr">
              <a:buFontTx/>
              <a:buNone/>
              <a:defRPr b="0"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31" name="Text Placeholder 5">
            <a:extLst>
              <a:ext uri="{FF2B5EF4-FFF2-40B4-BE49-F238E27FC236}">
                <a16:creationId xmlns:a16="http://schemas.microsoft.com/office/drawing/2014/main" id="{1B3DAE5D-32C0-1D43-8236-574C048D0FE6}"/>
              </a:ext>
            </a:extLst>
          </p:cNvPr>
          <p:cNvSpPr>
            <a:spLocks noGrp="1"/>
          </p:cNvSpPr>
          <p:nvPr>
            <p:ph type="body" sz="quarter" idx="33" hasCustomPrompt="1"/>
          </p:nvPr>
        </p:nvSpPr>
        <p:spPr>
          <a:xfrm>
            <a:off x="9395988" y="4740462"/>
            <a:ext cx="2174875" cy="355282"/>
          </a:xfrm>
          <a:prstGeom prst="rect">
            <a:avLst/>
          </a:prstGeom>
        </p:spPr>
        <p:txBody>
          <a:bodyPr/>
          <a:lstStyle>
            <a:lvl1pPr marL="0" indent="0">
              <a:buNone/>
              <a:defRPr sz="2000" b="1"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
        <p:nvSpPr>
          <p:cNvPr id="32" name="Text Placeholder 5">
            <a:extLst>
              <a:ext uri="{FF2B5EF4-FFF2-40B4-BE49-F238E27FC236}">
                <a16:creationId xmlns:a16="http://schemas.microsoft.com/office/drawing/2014/main" id="{245E4E13-C49D-BF4A-985A-3B95BE7906D1}"/>
              </a:ext>
            </a:extLst>
          </p:cNvPr>
          <p:cNvSpPr>
            <a:spLocks noGrp="1"/>
          </p:cNvSpPr>
          <p:nvPr>
            <p:ph type="body" sz="quarter" idx="34" hasCustomPrompt="1"/>
          </p:nvPr>
        </p:nvSpPr>
        <p:spPr>
          <a:xfrm>
            <a:off x="9395988" y="5095744"/>
            <a:ext cx="2002155" cy="1294896"/>
          </a:xfrm>
          <a:prstGeom prst="rect">
            <a:avLst/>
          </a:prstGeo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p:txBody>
      </p:sp>
      <p:sp>
        <p:nvSpPr>
          <p:cNvPr id="33" name="Text Placeholder 16">
            <a:extLst>
              <a:ext uri="{FF2B5EF4-FFF2-40B4-BE49-F238E27FC236}">
                <a16:creationId xmlns:a16="http://schemas.microsoft.com/office/drawing/2014/main" id="{B4724838-E9BD-BB48-A347-3D9240219B5D}"/>
              </a:ext>
            </a:extLst>
          </p:cNvPr>
          <p:cNvSpPr>
            <a:spLocks noGrp="1"/>
          </p:cNvSpPr>
          <p:nvPr>
            <p:ph type="body" sz="quarter" idx="35" hasCustomPrompt="1"/>
          </p:nvPr>
        </p:nvSpPr>
        <p:spPr>
          <a:xfrm>
            <a:off x="9395988" y="3854476"/>
            <a:ext cx="732155" cy="732155"/>
          </a:xfrm>
          <a:prstGeom prst="ellipse">
            <a:avLst/>
          </a:prstGeom>
          <a:solidFill>
            <a:srgbClr val="00A44E"/>
          </a:solidFill>
        </p:spPr>
        <p:txBody>
          <a:bodyPr anchor="ctr"/>
          <a:lstStyle>
            <a:lvl1pPr marL="0" indent="0" algn="ctr">
              <a:buFontTx/>
              <a:buNone/>
              <a:defRPr b="0" i="0">
                <a:solidFill>
                  <a:schemeClr val="bg1"/>
                </a:solidFill>
                <a:latin typeface="Calibri" panose="020F0502020204030204" pitchFamily="34" charset="0"/>
                <a:cs typeface="Calibri" panose="020F0502020204030204" pitchFamily="34" charset="0"/>
              </a:defRPr>
            </a:lvl1pPr>
          </a:lstStyle>
          <a:p>
            <a:pPr lvl="0"/>
            <a:r>
              <a:rPr lang="en-US" dirty="0"/>
              <a:t>4</a:t>
            </a:r>
          </a:p>
        </p:txBody>
      </p:sp>
      <p:sp>
        <p:nvSpPr>
          <p:cNvPr id="34" name="Text Placeholder 5">
            <a:extLst>
              <a:ext uri="{FF2B5EF4-FFF2-40B4-BE49-F238E27FC236}">
                <a16:creationId xmlns:a16="http://schemas.microsoft.com/office/drawing/2014/main" id="{501F45E9-39DB-414E-9EEB-1E6ECD1FA8D4}"/>
              </a:ext>
            </a:extLst>
          </p:cNvPr>
          <p:cNvSpPr>
            <a:spLocks noGrp="1"/>
          </p:cNvSpPr>
          <p:nvPr>
            <p:ph type="body" sz="quarter" idx="36" hasCustomPrompt="1"/>
          </p:nvPr>
        </p:nvSpPr>
        <p:spPr>
          <a:xfrm>
            <a:off x="6424559" y="4740462"/>
            <a:ext cx="2174875" cy="355282"/>
          </a:xfrm>
          <a:prstGeom prst="rect">
            <a:avLst/>
          </a:prstGeom>
        </p:spPr>
        <p:txBody>
          <a:bodyPr/>
          <a:lstStyle>
            <a:lvl1pPr marL="0" indent="0">
              <a:buNone/>
              <a:defRPr sz="2000" b="1"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Header Goes Here</a:t>
            </a:r>
          </a:p>
        </p:txBody>
      </p:sp>
      <p:sp>
        <p:nvSpPr>
          <p:cNvPr id="35" name="Text Placeholder 5">
            <a:extLst>
              <a:ext uri="{FF2B5EF4-FFF2-40B4-BE49-F238E27FC236}">
                <a16:creationId xmlns:a16="http://schemas.microsoft.com/office/drawing/2014/main" id="{0A5A593D-C0FD-4E46-82D5-69FF869316B4}"/>
              </a:ext>
            </a:extLst>
          </p:cNvPr>
          <p:cNvSpPr>
            <a:spLocks noGrp="1"/>
          </p:cNvSpPr>
          <p:nvPr>
            <p:ph type="body" sz="quarter" idx="37" hasCustomPrompt="1"/>
          </p:nvPr>
        </p:nvSpPr>
        <p:spPr>
          <a:xfrm>
            <a:off x="6424559" y="5095744"/>
            <a:ext cx="2002155" cy="1294896"/>
          </a:xfrm>
          <a:prstGeom prst="rect">
            <a:avLst/>
          </a:prstGeom>
        </p:spPr>
        <p:txBody>
          <a:bodyPr/>
          <a:lstStyle>
            <a:lvl1pPr marL="0" indent="0">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p:txBody>
      </p:sp>
      <p:sp>
        <p:nvSpPr>
          <p:cNvPr id="36" name="Text Placeholder 16">
            <a:extLst>
              <a:ext uri="{FF2B5EF4-FFF2-40B4-BE49-F238E27FC236}">
                <a16:creationId xmlns:a16="http://schemas.microsoft.com/office/drawing/2014/main" id="{25A718CA-3C44-754A-B2CC-F173F1B2E238}"/>
              </a:ext>
            </a:extLst>
          </p:cNvPr>
          <p:cNvSpPr>
            <a:spLocks noGrp="1"/>
          </p:cNvSpPr>
          <p:nvPr>
            <p:ph type="body" sz="quarter" idx="38" hasCustomPrompt="1"/>
          </p:nvPr>
        </p:nvSpPr>
        <p:spPr>
          <a:xfrm>
            <a:off x="6424559" y="3854476"/>
            <a:ext cx="732155" cy="732155"/>
          </a:xfrm>
          <a:prstGeom prst="ellipse">
            <a:avLst/>
          </a:prstGeom>
          <a:solidFill>
            <a:srgbClr val="00A44E"/>
          </a:solidFill>
        </p:spPr>
        <p:txBody>
          <a:bodyPr anchor="ctr"/>
          <a:lstStyle>
            <a:lvl1pPr marL="0" indent="0" algn="ctr">
              <a:buFontTx/>
              <a:buNone/>
              <a:defRPr b="0" i="0">
                <a:solidFill>
                  <a:schemeClr val="bg1"/>
                </a:solidFill>
                <a:latin typeface="Calibri" panose="020F0502020204030204" pitchFamily="34" charset="0"/>
                <a:cs typeface="Calibri" panose="020F0502020204030204" pitchFamily="34" charset="0"/>
              </a:defRPr>
            </a:lvl1pPr>
          </a:lstStyle>
          <a:p>
            <a:pPr lvl="0"/>
            <a:r>
              <a:rPr lang="en-US" dirty="0"/>
              <a:t>3</a:t>
            </a:r>
          </a:p>
        </p:txBody>
      </p:sp>
      <p:pic>
        <p:nvPicPr>
          <p:cNvPr id="18" name="Picture 17">
            <a:extLst>
              <a:ext uri="{FF2B5EF4-FFF2-40B4-BE49-F238E27FC236}">
                <a16:creationId xmlns:a16="http://schemas.microsoft.com/office/drawing/2014/main" id="{BD5C5AA7-0F01-4D9E-8DA3-91A261108C8D}"/>
              </a:ext>
            </a:extLst>
          </p:cNvPr>
          <p:cNvPicPr>
            <a:picLocks noChangeAspect="1"/>
          </p:cNvPicPr>
          <p:nvPr userDrawn="1"/>
        </p:nvPicPr>
        <p:blipFill rotWithShape="1">
          <a:blip r:embed="rId2"/>
          <a:srcRect r="8282"/>
          <a:stretch/>
        </p:blipFill>
        <p:spPr>
          <a:xfrm>
            <a:off x="9783730" y="0"/>
            <a:ext cx="2408270" cy="1634057"/>
          </a:xfrm>
          <a:prstGeom prst="rect">
            <a:avLst/>
          </a:prstGeom>
        </p:spPr>
      </p:pic>
    </p:spTree>
    <p:extLst>
      <p:ext uri="{BB962C8B-B14F-4D97-AF65-F5344CB8AC3E}">
        <p14:creationId xmlns:p14="http://schemas.microsoft.com/office/powerpoint/2010/main" val="16651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9863526"/>
      </p:ext>
    </p:extLst>
  </p:cSld>
  <p:clrMap bg1="lt1" tx1="dk1" bg2="lt2" tx2="dk2" accent1="accent1" accent2="accent2" accent3="accent3" accent4="accent4" accent5="accent5" accent6="accent6" hlink="hlink" folHlink="folHlink"/>
  <p:sldLayoutIdLst>
    <p:sldLayoutId id="2147483650" r:id="rId1"/>
    <p:sldLayoutId id="2147483653" r:id="rId2"/>
    <p:sldLayoutId id="2147483654" r:id="rId3"/>
    <p:sldLayoutId id="2147483649" r:id="rId4"/>
    <p:sldLayoutId id="2147483652" r:id="rId5"/>
    <p:sldLayoutId id="2147483655" r:id="rId6"/>
    <p:sldLayoutId id="214748365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lacliniquewp.com/checklist-wordpress/" TargetMode="External"/><Relationship Id="rId2" Type="http://schemas.openxmlformats.org/officeDocument/2006/relationships/image" Target="../media/image14.jpg"/><Relationship Id="rId1" Type="http://schemas.openxmlformats.org/officeDocument/2006/relationships/slideLayout" Target="../slideLayouts/slideLayout4.xml"/><Relationship Id="rId4" Type="http://schemas.openxmlformats.org/officeDocument/2006/relationships/hyperlink" Target="https://creativecommons.org/licenses/by-nc-sa/3.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policy.unt.edu/policy/13-005"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localwiki.org/denton/University_of_North_Texas" TargetMode="External"/><Relationship Id="rId2" Type="http://schemas.openxmlformats.org/officeDocument/2006/relationships/image" Target="../media/image18.jpg"/><Relationship Id="rId1" Type="http://schemas.openxmlformats.org/officeDocument/2006/relationships/slideLayout" Target="../slideLayouts/slideLayout4.xml"/><Relationship Id="rId4" Type="http://schemas.openxmlformats.org/officeDocument/2006/relationships/hyperlink" Target="https://creativecommons.org/licenses/by/3.0/"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flickr.com/photos/greatdegree/4606962487" TargetMode="External"/><Relationship Id="rId2" Type="http://schemas.openxmlformats.org/officeDocument/2006/relationships/image" Target="../media/image19.jpg"/><Relationship Id="rId1" Type="http://schemas.openxmlformats.org/officeDocument/2006/relationships/slideLayout" Target="../slideLayouts/slideLayout4.xml"/><Relationship Id="rId4" Type="http://schemas.openxmlformats.org/officeDocument/2006/relationships/hyperlink" Target="https://creativecommons.org/licenses/by-sa/3.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411.ca/blog/entrepreneursip/5-free-marketing-tools-your-small-business-needs-right-now/" TargetMode="External"/><Relationship Id="rId2" Type="http://schemas.openxmlformats.org/officeDocument/2006/relationships/image" Target="../media/image20.jpg"/><Relationship Id="rId1" Type="http://schemas.openxmlformats.org/officeDocument/2006/relationships/slideLayout" Target="../slideLayouts/slideLayout4.xml"/><Relationship Id="rId4" Type="http://schemas.openxmlformats.org/officeDocument/2006/relationships/hyperlink" Target="https://creativecommons.org/licenses/by/3.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ecfr.gov/current/title-42/part-50" TargetMode="External"/><Relationship Id="rId7" Type="http://schemas.openxmlformats.org/officeDocument/2006/relationships/hyperlink" Target="https://www.energy.gov/sites/default/files/2021-12/Interim%20COI%20Policy%20FAL2022-02%20to%20SPEs.pdf" TargetMode="External"/><Relationship Id="rId2" Type="http://schemas.openxmlformats.org/officeDocument/2006/relationships/hyperlink" Target="https://policy.unt.edu/policy/13-005" TargetMode="External"/><Relationship Id="rId1" Type="http://schemas.openxmlformats.org/officeDocument/2006/relationships/slideLayout" Target="../slideLayouts/slideLayout4.xml"/><Relationship Id="rId6" Type="http://schemas.openxmlformats.org/officeDocument/2006/relationships/hyperlink" Target="https://grants.nih.gov/grants/policy/coi/summary_of_major_changes.doc" TargetMode="External"/><Relationship Id="rId5" Type="http://schemas.openxmlformats.org/officeDocument/2006/relationships/hyperlink" Target="https://grants.nih.gov/grants/policy/coi/coi_faqs.htm" TargetMode="External"/><Relationship Id="rId4" Type="http://schemas.openxmlformats.org/officeDocument/2006/relationships/hyperlink" Target="https://grants.nih.gov/grants/policy/coi/"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commons.wikimedia.org/wiki/File:University_of_North_Texas_September_2015_14_(Hurley_Administration_Building).jpg" TargetMode="External"/><Relationship Id="rId2" Type="http://schemas.openxmlformats.org/officeDocument/2006/relationships/image" Target="../media/image11.jpg"/><Relationship Id="rId1" Type="http://schemas.openxmlformats.org/officeDocument/2006/relationships/slideLayout" Target="../slideLayouts/slideLayout4.xml"/><Relationship Id="rId4" Type="http://schemas.openxmlformats.org/officeDocument/2006/relationships/hyperlink" Target="https://creativecommons.org/licenses/by-sa/3.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quoteinspector.com/free-images/" TargetMode="External"/><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hyperlink" Target="https://creativecommons.org/licenses/by-nd/3.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E1794C-526F-A443-A4BE-0FD55700BF21}"/>
              </a:ext>
            </a:extLst>
          </p:cNvPr>
          <p:cNvSpPr>
            <a:spLocks noGrp="1"/>
          </p:cNvSpPr>
          <p:nvPr>
            <p:ph type="body" sz="quarter" idx="10"/>
          </p:nvPr>
        </p:nvSpPr>
        <p:spPr>
          <a:xfrm>
            <a:off x="2479964" y="4366579"/>
            <a:ext cx="7232072" cy="439101"/>
          </a:xfrm>
        </p:spPr>
        <p:txBody>
          <a:bodyPr/>
          <a:lstStyle/>
          <a:p>
            <a:r>
              <a:rPr lang="en-US" sz="4000" dirty="0"/>
              <a:t>Responsible Conduct of Research</a:t>
            </a:r>
          </a:p>
        </p:txBody>
      </p:sp>
      <p:sp>
        <p:nvSpPr>
          <p:cNvPr id="3" name="Text Placeholder 2">
            <a:extLst>
              <a:ext uri="{FF2B5EF4-FFF2-40B4-BE49-F238E27FC236}">
                <a16:creationId xmlns:a16="http://schemas.microsoft.com/office/drawing/2014/main" id="{5CD9700E-C830-D34E-8837-2592101D204B}"/>
              </a:ext>
            </a:extLst>
          </p:cNvPr>
          <p:cNvSpPr>
            <a:spLocks noGrp="1"/>
          </p:cNvSpPr>
          <p:nvPr>
            <p:ph type="body" sz="quarter" idx="11"/>
          </p:nvPr>
        </p:nvSpPr>
        <p:spPr>
          <a:xfrm>
            <a:off x="2757055" y="5008563"/>
            <a:ext cx="6677891" cy="1655762"/>
          </a:xfrm>
        </p:spPr>
        <p:txBody>
          <a:bodyPr/>
          <a:lstStyle/>
          <a:p>
            <a:r>
              <a:rPr lang="en-US" sz="2400" b="1" dirty="0"/>
              <a:t>Conflict of Interest &amp; International Affiliations</a:t>
            </a:r>
          </a:p>
          <a:p>
            <a:r>
              <a:rPr lang="en-US" sz="2400" b="1" dirty="0"/>
              <a:t>October 1, 2024</a:t>
            </a:r>
          </a:p>
          <a:p>
            <a:endParaRPr lang="en-US" b="1" dirty="0"/>
          </a:p>
          <a:p>
            <a:endParaRPr lang="en-US" dirty="0"/>
          </a:p>
        </p:txBody>
      </p:sp>
    </p:spTree>
    <p:extLst>
      <p:ext uri="{BB962C8B-B14F-4D97-AF65-F5344CB8AC3E}">
        <p14:creationId xmlns:p14="http://schemas.microsoft.com/office/powerpoint/2010/main" val="1484135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PHS-specific Requirements</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11389783" cy="5320241"/>
          </a:xfrm>
        </p:spPr>
        <p:txBody>
          <a:bodyPr/>
          <a:lstStyle/>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PHS COI Training required before engaging in research &amp; every 4 years. Also:</a:t>
            </a:r>
          </a:p>
          <a:p>
            <a:pPr marL="1028700" lvl="1" indent="-342900"/>
            <a:r>
              <a:rPr lang="en-US" dirty="0">
                <a:latin typeface="Roboto" panose="02000000000000000000" pitchFamily="2" charset="0"/>
                <a:ea typeface="Roboto" panose="02000000000000000000" pitchFamily="2" charset="0"/>
                <a:cs typeface="Roboto" panose="02000000000000000000" pitchFamily="2" charset="0"/>
              </a:rPr>
              <a:t>when UNT revises its financial conflict of interest policies or procedures in any manner that affects the requirements of Investigators;  </a:t>
            </a:r>
          </a:p>
          <a:p>
            <a:pPr marL="1028700" lvl="1" indent="-342900"/>
            <a:r>
              <a:rPr lang="en-US" dirty="0">
                <a:latin typeface="Roboto" panose="02000000000000000000" pitchFamily="2" charset="0"/>
                <a:ea typeface="Roboto" panose="02000000000000000000" pitchFamily="2" charset="0"/>
                <a:cs typeface="Roboto" panose="02000000000000000000" pitchFamily="2" charset="0"/>
              </a:rPr>
              <a:t>when an Investigator is new to UNT; or </a:t>
            </a:r>
          </a:p>
          <a:p>
            <a:pPr marL="1028700" lvl="1" indent="-342900"/>
            <a:r>
              <a:rPr lang="en-US" dirty="0">
                <a:latin typeface="Roboto" panose="02000000000000000000" pitchFamily="2" charset="0"/>
                <a:ea typeface="Roboto" panose="02000000000000000000" pitchFamily="2" charset="0"/>
                <a:cs typeface="Roboto" panose="02000000000000000000" pitchFamily="2" charset="0"/>
              </a:rPr>
              <a:t>when UNT finds that an Investigator is not in compliance with UNT’s financial conflict of interest policy or procedures or management plan. </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COI Policy must be:</a:t>
            </a:r>
          </a:p>
          <a:p>
            <a:pPr marL="1028700" lvl="1" indent="-342900"/>
            <a:r>
              <a:rPr lang="en-US" dirty="0">
                <a:latin typeface="Roboto" panose="02000000000000000000" pitchFamily="2" charset="0"/>
                <a:ea typeface="Roboto" panose="02000000000000000000" pitchFamily="2" charset="0"/>
                <a:cs typeface="Roboto" panose="02000000000000000000" pitchFamily="2" charset="0"/>
              </a:rPr>
              <a:t>Written &amp; up-to-date</a:t>
            </a:r>
          </a:p>
          <a:p>
            <a:pPr marL="1028700" lvl="1" indent="-342900"/>
            <a:r>
              <a:rPr lang="en-US" dirty="0">
                <a:latin typeface="Roboto" panose="02000000000000000000" pitchFamily="2" charset="0"/>
                <a:ea typeface="Roboto" panose="02000000000000000000" pitchFamily="2" charset="0"/>
                <a:cs typeface="Roboto" panose="02000000000000000000" pitchFamily="2" charset="0"/>
              </a:rPr>
              <a:t>Available via publicly accessible website</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ORIC office must:</a:t>
            </a:r>
          </a:p>
          <a:p>
            <a:pPr marL="1028700" lvl="1" indent="-342900"/>
            <a:r>
              <a:rPr lang="en-US" dirty="0">
                <a:latin typeface="Roboto" panose="02000000000000000000" pitchFamily="2" charset="0"/>
                <a:ea typeface="Roboto" panose="02000000000000000000" pitchFamily="2" charset="0"/>
                <a:cs typeface="Roboto" panose="02000000000000000000" pitchFamily="2" charset="0"/>
              </a:rPr>
              <a:t>Provide initial &amp; ongoing reports to PHS about FCOI</a:t>
            </a:r>
          </a:p>
          <a:p>
            <a:pPr marL="1028700" lvl="1" indent="-342900"/>
            <a:r>
              <a:rPr lang="en-US" dirty="0">
                <a:latin typeface="Roboto" panose="02000000000000000000" pitchFamily="2" charset="0"/>
                <a:ea typeface="Roboto" panose="02000000000000000000" pitchFamily="2" charset="0"/>
                <a:cs typeface="Roboto" panose="02000000000000000000" pitchFamily="2" charset="0"/>
              </a:rPr>
              <a:t>Maintain records of disclosures for at least three years from the date the final expenditures report is submitted to the PHS or, where applicable, from other dates specified elsewhere in this procedure for different situations</a:t>
            </a:r>
          </a:p>
          <a:p>
            <a:pPr lvl="1" indent="0">
              <a:buNone/>
            </a:pPr>
            <a:endParaRPr lang="en-US" dirty="0"/>
          </a:p>
        </p:txBody>
      </p:sp>
    </p:spTree>
    <p:extLst>
      <p:ext uri="{BB962C8B-B14F-4D97-AF65-F5344CB8AC3E}">
        <p14:creationId xmlns:p14="http://schemas.microsoft.com/office/powerpoint/2010/main" val="1405586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COI Filing Process</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7870825" cy="4969587"/>
          </a:xfrm>
        </p:spPr>
        <p:txBody>
          <a:bodyPr/>
          <a:lstStyle/>
          <a:p>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Researchers (PI, co-PI, Key Personnel) must submit a COI Disclosure:</a:t>
            </a:r>
          </a:p>
          <a:p>
            <a:pPr marL="457200" indent="-457200">
              <a:buFont typeface="Arial" panose="020B0604020202020204" pitchFamily="34" charset="0"/>
              <a:buChar char="•"/>
            </a:pPr>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at the time of proposal</a:t>
            </a:r>
          </a:p>
          <a:p>
            <a:pPr marL="457200" indent="-457200">
              <a:buFont typeface="Arial" panose="020B0604020202020204" pitchFamily="34" charset="0"/>
              <a:buChar char="•"/>
            </a:pPr>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annually thereafter</a:t>
            </a:r>
          </a:p>
          <a:p>
            <a:pPr marL="457200" indent="-457200">
              <a:buFont typeface="Arial" panose="020B0604020202020204" pitchFamily="34" charset="0"/>
              <a:buChar char="•"/>
            </a:pPr>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within 30 days of a new Significant Financial Interest</a:t>
            </a:r>
          </a:p>
          <a:p>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COI Disclosure Review steps:</a:t>
            </a:r>
          </a:p>
          <a:p>
            <a:pPr marL="457200" indent="-4572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Disclosure submission</a:t>
            </a:r>
          </a:p>
          <a:p>
            <a:pPr marL="457200" indent="-4572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RIC office reviews</a:t>
            </a:r>
          </a:p>
          <a:p>
            <a:pPr marL="457200" indent="-4572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COI committee reviews</a:t>
            </a:r>
          </a:p>
          <a:p>
            <a:pPr marL="457200" indent="-4572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Collaborate with researchers on their management plans</a:t>
            </a:r>
          </a:p>
          <a:p>
            <a:pPr marL="457200" indent="-4572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Execute the management plan</a:t>
            </a:r>
          </a:p>
          <a:p>
            <a:pPr marL="342900" indent="-342900">
              <a:buAutoNum type="arabicPeriod"/>
            </a:pPr>
            <a:endParaRPr lang="en-US" dirty="0"/>
          </a:p>
        </p:txBody>
      </p:sp>
      <p:pic>
        <p:nvPicPr>
          <p:cNvPr id="5" name="Picture 4" descr="A picture containing whiteboard&#10;&#10;Description automatically generated">
            <a:extLst>
              <a:ext uri="{FF2B5EF4-FFF2-40B4-BE49-F238E27FC236}">
                <a16:creationId xmlns:a16="http://schemas.microsoft.com/office/drawing/2014/main" id="{4A70CD72-1608-4107-BDFC-0757925ED2A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048625" y="2650733"/>
            <a:ext cx="3491629" cy="2576046"/>
          </a:xfrm>
          <a:prstGeom prst="rect">
            <a:avLst/>
          </a:prstGeom>
        </p:spPr>
      </p:pic>
      <p:sp>
        <p:nvSpPr>
          <p:cNvPr id="6" name="TextBox 5">
            <a:extLst>
              <a:ext uri="{FF2B5EF4-FFF2-40B4-BE49-F238E27FC236}">
                <a16:creationId xmlns:a16="http://schemas.microsoft.com/office/drawing/2014/main" id="{B8014FED-2B1C-4960-B8F3-1781D3475AFC}"/>
              </a:ext>
            </a:extLst>
          </p:cNvPr>
          <p:cNvSpPr txBox="1"/>
          <p:nvPr/>
        </p:nvSpPr>
        <p:spPr>
          <a:xfrm>
            <a:off x="8427933" y="5269573"/>
            <a:ext cx="3112321" cy="230832"/>
          </a:xfrm>
          <a:prstGeom prst="rect">
            <a:avLst/>
          </a:prstGeom>
          <a:noFill/>
        </p:spPr>
        <p:txBody>
          <a:bodyPr wrap="square" rtlCol="0">
            <a:spAutoFit/>
          </a:bodyPr>
          <a:lstStyle/>
          <a:p>
            <a:r>
              <a:rPr lang="en-US" sz="900">
                <a:hlinkClick r:id="rId3" tooltip="https://lacliniquewp.com/checklist-wordpress/"/>
              </a:rPr>
              <a:t>This Photo</a:t>
            </a:r>
            <a:r>
              <a:rPr lang="en-US" sz="900"/>
              <a:t> by Unknown Author is licensed under </a:t>
            </a:r>
            <a:r>
              <a:rPr lang="en-US" sz="900">
                <a:hlinkClick r:id="rId4" tooltip="https://creativecommons.org/licenses/by-nc-sa/3.0/"/>
              </a:rPr>
              <a:t>CC BY-SA-NC</a:t>
            </a:r>
            <a:endParaRPr lang="en-US" sz="900"/>
          </a:p>
        </p:txBody>
      </p:sp>
    </p:spTree>
    <p:extLst>
      <p:ext uri="{BB962C8B-B14F-4D97-AF65-F5344CB8AC3E}">
        <p14:creationId xmlns:p14="http://schemas.microsoft.com/office/powerpoint/2010/main" val="762905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COI Step-by-Step in Qualtrics</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9391079" cy="4969587"/>
          </a:xfrm>
        </p:spPr>
        <p:txBody>
          <a:bodyPr/>
          <a:lstStyle/>
          <a:p>
            <a:pPr marL="342900" marR="0" lvl="0" indent="-342900">
              <a:spcBef>
                <a:spcPts val="0"/>
              </a:spcBef>
              <a:spcAft>
                <a:spcPts val="0"/>
              </a:spcAft>
              <a:buFont typeface="+mj-lt"/>
              <a:buAutoNum type="arabicPeriod"/>
              <a:tabLst>
                <a:tab pos="457200" algn="l"/>
              </a:tabLst>
            </a:pPr>
            <a:r>
              <a:rPr lang="en-US" sz="2400" dirty="0">
                <a:solidFill>
                  <a:srgbClr val="444444"/>
                </a:solidFill>
                <a:effectLst/>
                <a:latin typeface="Roboto" panose="02000000000000000000" pitchFamily="2" charset="0"/>
                <a:ea typeface="Roboto" panose="02000000000000000000" pitchFamily="2" charset="0"/>
                <a:cs typeface="Roboto" panose="02000000000000000000" pitchFamily="2" charset="0"/>
              </a:rPr>
              <a:t>    On the UNT RIC COI website, click </a:t>
            </a:r>
            <a:r>
              <a:rPr lang="en-US" sz="2400" b="1" dirty="0">
                <a:solidFill>
                  <a:srgbClr val="444444"/>
                </a:solidFill>
                <a:effectLst/>
                <a:latin typeface="Roboto" panose="02000000000000000000" pitchFamily="2" charset="0"/>
                <a:ea typeface="Roboto" panose="02000000000000000000" pitchFamily="2" charset="0"/>
                <a:cs typeface="Roboto" panose="02000000000000000000" pitchFamily="2" charset="0"/>
              </a:rPr>
              <a:t>Submit a COI Disclosure</a:t>
            </a:r>
            <a:r>
              <a:rPr lang="en-US" sz="2400" dirty="0">
                <a:solidFill>
                  <a:srgbClr val="444444"/>
                </a:solidFill>
                <a:effectLst/>
                <a:latin typeface="Roboto" panose="02000000000000000000" pitchFamily="2" charset="0"/>
                <a:ea typeface="Roboto" panose="02000000000000000000" pitchFamily="2" charset="0"/>
                <a:cs typeface="Roboto" panose="02000000000000000000" pitchFamily="2" charset="0"/>
              </a:rPr>
              <a:t>. </a:t>
            </a: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Calibri" panose="020F0502020204030204" pitchFamily="34" charset="0"/>
              <a:ea typeface="Calibri" panose="020F0502020204030204" pitchFamily="34" charset="0"/>
            </a:endParaRPr>
          </a:p>
          <a:p>
            <a:pPr marR="0" lvl="0">
              <a:spcBef>
                <a:spcPts val="0"/>
              </a:spcBef>
              <a:spcAft>
                <a:spcPts val="0"/>
              </a:spcAft>
              <a:tabLst>
                <a:tab pos="457200" algn="l"/>
              </a:tabLst>
            </a:pPr>
            <a:r>
              <a:rPr lang="en-US" sz="1200" dirty="0">
                <a:solidFill>
                  <a:srgbClr val="444444"/>
                </a:solidFill>
                <a:effectLst/>
                <a:latin typeface="Roboto" panose="02000000000000000000" pitchFamily="2" charset="0"/>
                <a:ea typeface="Times New Roman" panose="02020603050405020304" pitchFamily="18" charset="0"/>
              </a:rPr>
              <a:t> </a:t>
            </a: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Roboto" panose="02000000000000000000" pitchFamily="2" charset="0"/>
              <a:cs typeface="Roboto" panose="02000000000000000000" pitchFamily="2" charset="0"/>
            </a:endParaRPr>
          </a:p>
          <a:p>
            <a:pPr marR="0" lvl="0">
              <a:spcBef>
                <a:spcPts val="0"/>
              </a:spcBef>
              <a:spcAft>
                <a:spcPts val="0"/>
              </a:spcAft>
              <a:tabLst>
                <a:tab pos="457200" algn="l"/>
              </a:tabLst>
            </a:pPr>
            <a:r>
              <a:rPr lang="en-US" sz="2400" dirty="0">
                <a:solidFill>
                  <a:srgbClr val="444444"/>
                </a:solidFill>
                <a:latin typeface="Roboto" panose="02000000000000000000" pitchFamily="2" charset="0"/>
                <a:ea typeface="Roboto" panose="02000000000000000000" pitchFamily="2" charset="0"/>
                <a:cs typeface="Roboto" panose="02000000000000000000" pitchFamily="2" charset="0"/>
              </a:rPr>
              <a:t>2. </a:t>
            </a:r>
            <a:r>
              <a:rPr lang="en-US" sz="2400" dirty="0">
                <a:solidFill>
                  <a:srgbClr val="444444"/>
                </a:solidFill>
                <a:effectLst/>
                <a:latin typeface="Roboto" panose="02000000000000000000" pitchFamily="2" charset="0"/>
                <a:ea typeface="Roboto" panose="02000000000000000000" pitchFamily="2" charset="0"/>
                <a:cs typeface="Roboto" panose="02000000000000000000" pitchFamily="2" charset="0"/>
              </a:rPr>
              <a:t>You will submit via Qualtrics survey</a:t>
            </a: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endParaRPr lang="en-US" sz="1200" dirty="0">
              <a:solidFill>
                <a:srgbClr val="444444"/>
              </a:solidFill>
              <a:effectLst/>
              <a:latin typeface="Calibri" panose="020F0502020204030204" pitchFamily="34" charset="0"/>
              <a:ea typeface="Calibri" panose="020F0502020204030204" pitchFamily="34" charset="0"/>
            </a:endParaRPr>
          </a:p>
          <a:p>
            <a:pPr marL="342900" indent="-342900">
              <a:buAutoNum type="arabicPeriod"/>
            </a:pPr>
            <a:endParaRPr lang="en-US" dirty="0"/>
          </a:p>
        </p:txBody>
      </p:sp>
      <p:pic>
        <p:nvPicPr>
          <p:cNvPr id="6" name="Picture 5">
            <a:extLst>
              <a:ext uri="{FF2B5EF4-FFF2-40B4-BE49-F238E27FC236}">
                <a16:creationId xmlns:a16="http://schemas.microsoft.com/office/drawing/2014/main" id="{78600543-856A-0B3E-89B4-C1AA19448559}"/>
              </a:ext>
            </a:extLst>
          </p:cNvPr>
          <p:cNvPicPr>
            <a:picLocks noChangeAspect="1"/>
          </p:cNvPicPr>
          <p:nvPr/>
        </p:nvPicPr>
        <p:blipFill>
          <a:blip r:embed="rId2"/>
          <a:stretch>
            <a:fillRect/>
          </a:stretch>
        </p:blipFill>
        <p:spPr>
          <a:xfrm>
            <a:off x="1099458" y="1672272"/>
            <a:ext cx="5192486" cy="1062879"/>
          </a:xfrm>
          <a:prstGeom prst="rect">
            <a:avLst/>
          </a:prstGeom>
        </p:spPr>
      </p:pic>
      <p:pic>
        <p:nvPicPr>
          <p:cNvPr id="9" name="Picture 8">
            <a:extLst>
              <a:ext uri="{FF2B5EF4-FFF2-40B4-BE49-F238E27FC236}">
                <a16:creationId xmlns:a16="http://schemas.microsoft.com/office/drawing/2014/main" id="{47E51121-D5DD-5869-79E0-769DADAF1010}"/>
              </a:ext>
            </a:extLst>
          </p:cNvPr>
          <p:cNvPicPr>
            <a:picLocks noChangeAspect="1"/>
          </p:cNvPicPr>
          <p:nvPr/>
        </p:nvPicPr>
        <p:blipFill>
          <a:blip r:embed="rId3"/>
          <a:stretch>
            <a:fillRect/>
          </a:stretch>
        </p:blipFill>
        <p:spPr>
          <a:xfrm>
            <a:off x="1099458" y="3155517"/>
            <a:ext cx="4726434" cy="2896168"/>
          </a:xfrm>
          <a:prstGeom prst="rect">
            <a:avLst/>
          </a:prstGeom>
        </p:spPr>
      </p:pic>
    </p:spTree>
    <p:extLst>
      <p:ext uri="{BB962C8B-B14F-4D97-AF65-F5344CB8AC3E}">
        <p14:creationId xmlns:p14="http://schemas.microsoft.com/office/powerpoint/2010/main" val="937058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rPr>
              <a:t>PAPPG 24-1 MFTRP Certification</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11169650" cy="4969587"/>
          </a:xfrm>
        </p:spPr>
        <p:txBody>
          <a:bodyPr/>
          <a:lstStyle/>
          <a:p>
            <a:pPr marL="342900" marR="0" lvl="0" indent="-342900">
              <a:spcBef>
                <a:spcPts val="0"/>
              </a:spcBef>
              <a:spcAft>
                <a:spcPts val="0"/>
              </a:spcAft>
              <a:buFont typeface="+mj-lt"/>
              <a:buAutoNum type="arabicPeriod"/>
              <a:tabLst>
                <a:tab pos="457200" algn="l"/>
              </a:tabLst>
            </a:pPr>
            <a:endParaRPr lang="en-US" sz="36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400" dirty="0">
                <a:solidFill>
                  <a:srgbClr val="444444"/>
                </a:solidFill>
                <a:latin typeface="Roboto" panose="02000000000000000000" pitchFamily="2" charset="0"/>
                <a:ea typeface="Times New Roman" panose="02020603050405020304" pitchFamily="18" charset="0"/>
              </a:rPr>
              <a:t>On February 19</a:t>
            </a:r>
            <a:r>
              <a:rPr lang="en-US" sz="2400" baseline="30000" dirty="0">
                <a:solidFill>
                  <a:srgbClr val="444444"/>
                </a:solidFill>
                <a:latin typeface="Roboto" panose="02000000000000000000" pitchFamily="2" charset="0"/>
                <a:ea typeface="Times New Roman" panose="02020603050405020304" pitchFamily="18" charset="0"/>
              </a:rPr>
              <a:t>th</a:t>
            </a:r>
            <a:r>
              <a:rPr lang="en-US" sz="2400" dirty="0">
                <a:solidFill>
                  <a:srgbClr val="444444"/>
                </a:solidFill>
                <a:latin typeface="Roboto" panose="02000000000000000000" pitchFamily="2" charset="0"/>
                <a:ea typeface="Times New Roman" panose="02020603050405020304" pitchFamily="18" charset="0"/>
              </a:rPr>
              <a:t>, the NSF officially released the Proposal &amp; Award Policies &amp; Procedures Guide 24-1. </a:t>
            </a:r>
          </a:p>
          <a:p>
            <a:pPr marL="342900" marR="0" lvl="0" indent="-342900">
              <a:spcBef>
                <a:spcPts val="0"/>
              </a:spcBef>
              <a:spcAft>
                <a:spcPts val="0"/>
              </a:spcAft>
              <a:buFont typeface="+mj-lt"/>
              <a:buAutoNum type="arabicPeriod"/>
              <a:tabLst>
                <a:tab pos="457200" algn="l"/>
              </a:tabLst>
            </a:pPr>
            <a:endParaRPr lang="en-US" sz="24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400" dirty="0">
                <a:solidFill>
                  <a:srgbClr val="444444"/>
                </a:solidFill>
                <a:effectLst/>
                <a:latin typeface="Roboto" panose="02000000000000000000" pitchFamily="2" charset="0"/>
                <a:ea typeface="Times New Roman" panose="02020603050405020304" pitchFamily="18" charset="0"/>
              </a:rPr>
              <a:t>It went into effect on May 20, 2024</a:t>
            </a:r>
          </a:p>
          <a:p>
            <a:pPr marL="342900" marR="0" lvl="0" indent="-342900">
              <a:spcBef>
                <a:spcPts val="0"/>
              </a:spcBef>
              <a:spcAft>
                <a:spcPts val="0"/>
              </a:spcAft>
              <a:buFont typeface="+mj-lt"/>
              <a:buAutoNum type="arabicPeriod"/>
              <a:tabLst>
                <a:tab pos="457200" algn="l"/>
              </a:tabLst>
            </a:pPr>
            <a:endParaRPr lang="en-US" sz="2400" dirty="0">
              <a:solidFill>
                <a:srgbClr val="444444"/>
              </a:solidFill>
              <a:effectLst/>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400" dirty="0">
                <a:solidFill>
                  <a:srgbClr val="444444"/>
                </a:solidFill>
                <a:latin typeface="Roboto" panose="02000000000000000000" pitchFamily="2" charset="0"/>
                <a:ea typeface="Times New Roman" panose="02020603050405020304" pitchFamily="18" charset="0"/>
              </a:rPr>
              <a:t>In anticipation, our office added a question about Malign Foreign Talent Recruitment Program on January 1, 2024</a:t>
            </a:r>
          </a:p>
          <a:p>
            <a:pPr marL="342900" marR="0" lvl="0" indent="-342900">
              <a:spcBef>
                <a:spcPts val="0"/>
              </a:spcBef>
              <a:spcAft>
                <a:spcPts val="0"/>
              </a:spcAft>
              <a:buFont typeface="+mj-lt"/>
              <a:buAutoNum type="arabicPeriod"/>
              <a:tabLst>
                <a:tab pos="457200" algn="l"/>
              </a:tabLst>
            </a:pPr>
            <a:endParaRPr lang="en-US" sz="2400" dirty="0">
              <a:solidFill>
                <a:srgbClr val="444444"/>
              </a:solidFill>
              <a:latin typeface="Roboto" panose="02000000000000000000" pitchFamily="2"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2400" dirty="0">
                <a:solidFill>
                  <a:srgbClr val="444444"/>
                </a:solidFill>
                <a:effectLst/>
                <a:latin typeface="Roboto" panose="02000000000000000000" pitchFamily="2" charset="0"/>
                <a:ea typeface="Times New Roman" panose="02020603050405020304" pitchFamily="18" charset="0"/>
              </a:rPr>
              <a:t>Even if you submitted a COI Disclosure on 12/31/23, you’ll need to submit a new disclosure if submitting a proposal</a:t>
            </a:r>
          </a:p>
          <a:p>
            <a:pPr marL="342900" marR="0" lvl="0" indent="-342900">
              <a:spcBef>
                <a:spcPts val="0"/>
              </a:spcBef>
              <a:spcAft>
                <a:spcPts val="0"/>
              </a:spcAft>
              <a:buFont typeface="+mj-lt"/>
              <a:buAutoNum type="arabicPeriod"/>
              <a:tabLst>
                <a:tab pos="457200" algn="l"/>
              </a:tabLst>
            </a:pPr>
            <a:endParaRPr lang="en-US" sz="2400" dirty="0">
              <a:solidFill>
                <a:srgbClr val="444444"/>
              </a:solidFill>
              <a:latin typeface="Roboto" panose="02000000000000000000" pitchFamily="2" charset="0"/>
              <a:ea typeface="Times New Roman" panose="02020603050405020304" pitchFamily="18" charset="0"/>
            </a:endParaRPr>
          </a:p>
          <a:p>
            <a:pPr marL="342900" indent="-342900">
              <a:spcBef>
                <a:spcPts val="0"/>
              </a:spcBef>
              <a:buFont typeface="+mj-lt"/>
              <a:buAutoNum type="arabicPeriod"/>
              <a:tabLst>
                <a:tab pos="457200" algn="l"/>
              </a:tabLst>
            </a:pPr>
            <a:r>
              <a:rPr lang="en-US" sz="2400" dirty="0">
                <a:solidFill>
                  <a:srgbClr val="444444"/>
                </a:solidFill>
                <a:latin typeface="Roboto" panose="02000000000000000000" pitchFamily="2" charset="0"/>
                <a:ea typeface="Times New Roman" panose="02020603050405020304" pitchFamily="18" charset="0"/>
              </a:rPr>
              <a:t>Prohibition of participation in a MFTRP is now part of </a:t>
            </a:r>
            <a:r>
              <a:rPr lang="en-US" sz="2400" b="0" i="0" u="sng" dirty="0">
                <a:solidFill>
                  <a:srgbClr val="077B3B"/>
                </a:solidFill>
                <a:effectLst/>
                <a:latin typeface="Roboto" panose="02000000000000000000" pitchFamily="2" charset="0"/>
                <a:hlinkClick r:id="rId2">
                  <a:extLst>
                    <a:ext uri="{A12FA001-AC4F-418D-AE19-62706E023703}">
                      <ahyp:hlinkClr xmlns:ahyp="http://schemas.microsoft.com/office/drawing/2018/hyperlinkcolor" val="tx"/>
                    </a:ext>
                  </a:extLst>
                </a:hlinkClick>
              </a:rPr>
              <a:t>UNT COI Policy</a:t>
            </a:r>
            <a:r>
              <a:rPr lang="en-US" sz="2400" b="0" i="0" u="sng" dirty="0">
                <a:solidFill>
                  <a:srgbClr val="077B3B"/>
                </a:solidFill>
                <a:effectLst/>
                <a:latin typeface="Roboto" panose="02000000000000000000" pitchFamily="2" charset="0"/>
              </a:rPr>
              <a:t> 13.005</a:t>
            </a:r>
            <a:endParaRPr lang="en-US" sz="2400" b="0" i="0" dirty="0">
              <a:solidFill>
                <a:srgbClr val="077B3B"/>
              </a:solidFill>
              <a:effectLst/>
              <a:latin typeface="Roboto" panose="02000000000000000000" pitchFamily="2" charset="0"/>
            </a:endParaRPr>
          </a:p>
          <a:p>
            <a:pPr marL="342900" marR="0" lvl="0" indent="-342900">
              <a:spcBef>
                <a:spcPts val="0"/>
              </a:spcBef>
              <a:spcAft>
                <a:spcPts val="0"/>
              </a:spcAft>
              <a:buFont typeface="+mj-lt"/>
              <a:buAutoNum type="arabicPeriod"/>
              <a:tabLst>
                <a:tab pos="457200" algn="l"/>
              </a:tabLst>
            </a:pPr>
            <a:endParaRPr lang="en-US" sz="2400" dirty="0">
              <a:solidFill>
                <a:srgbClr val="444444"/>
              </a:solidFill>
              <a:effectLst/>
              <a:latin typeface="Roboto" panose="02000000000000000000" pitchFamily="2" charset="0"/>
              <a:ea typeface="Times New Roman" panose="02020603050405020304" pitchFamily="18" charset="0"/>
            </a:endParaRPr>
          </a:p>
        </p:txBody>
      </p:sp>
    </p:spTree>
    <p:extLst>
      <p:ext uri="{BB962C8B-B14F-4D97-AF65-F5344CB8AC3E}">
        <p14:creationId xmlns:p14="http://schemas.microsoft.com/office/powerpoint/2010/main" val="2831548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2800" b="1" dirty="0">
                <a:solidFill>
                  <a:srgbClr val="004A24"/>
                </a:solidFill>
                <a:latin typeface="Roboto" panose="02000000000000000000" pitchFamily="2" charset="0"/>
                <a:ea typeface="Roboto" panose="02000000000000000000" pitchFamily="2" charset="0"/>
                <a:cs typeface="Roboto" panose="02000000000000000000" pitchFamily="2" charset="0"/>
              </a:rPr>
              <a:t>Malign Foreign Talent Recruitment Program</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11169650" cy="5191727"/>
          </a:xfrm>
        </p:spPr>
        <p:txBody>
          <a:bodyPr/>
          <a:lstStyle/>
          <a:p>
            <a:pPr algn="l"/>
            <a:r>
              <a:rPr lang="en-US" sz="2000" b="0" i="0" dirty="0">
                <a:solidFill>
                  <a:srgbClr val="444444"/>
                </a:solidFill>
                <a:effectLst/>
                <a:latin typeface="Roboto" panose="02000000000000000000" pitchFamily="2" charset="0"/>
              </a:rPr>
              <a:t>A </a:t>
            </a:r>
            <a:r>
              <a:rPr lang="en-US" sz="2000" b="1" i="0" dirty="0">
                <a:solidFill>
                  <a:srgbClr val="444444"/>
                </a:solidFill>
                <a:effectLst/>
                <a:latin typeface="Roboto" panose="02000000000000000000" pitchFamily="2" charset="0"/>
              </a:rPr>
              <a:t>Foreign/international talent recruitment program (FGTRP) </a:t>
            </a:r>
            <a:r>
              <a:rPr lang="en-US" sz="2000" b="0" i="0" dirty="0">
                <a:solidFill>
                  <a:srgbClr val="444444"/>
                </a:solidFill>
                <a:effectLst/>
                <a:latin typeface="Roboto" panose="02000000000000000000" pitchFamily="2" charset="0"/>
              </a:rPr>
              <a:t>is an effort organized, managed, or funded by a foreign government, or a foreign government instrumentality or entity, to recruit science and technology professionals or students (regardless of citizenship, national origin, or full-/part-time status).</a:t>
            </a:r>
          </a:p>
          <a:p>
            <a:pPr algn="l"/>
            <a:endParaRPr lang="en-US" sz="2000" b="0" i="0" dirty="0">
              <a:solidFill>
                <a:srgbClr val="444444"/>
              </a:solidFill>
              <a:effectLst/>
              <a:latin typeface="Roboto" panose="02000000000000000000" pitchFamily="2" charset="0"/>
            </a:endParaRPr>
          </a:p>
          <a:p>
            <a:pPr algn="l">
              <a:buFont typeface="Arial" panose="020B0604020202020204" pitchFamily="34" charset="0"/>
              <a:buChar char="•"/>
            </a:pPr>
            <a:r>
              <a:rPr lang="en-US" sz="2000" b="0" i="0" dirty="0">
                <a:solidFill>
                  <a:srgbClr val="444444"/>
                </a:solidFill>
                <a:effectLst/>
                <a:latin typeface="Roboto" panose="02000000000000000000" pitchFamily="2" charset="0"/>
              </a:rPr>
              <a:t>Incentivizing/compensating the FGTRP participant to relocate physically to a foreign country in order to import/acquire the proprietary technology, software, etc.;</a:t>
            </a:r>
          </a:p>
          <a:p>
            <a:pPr algn="l">
              <a:buFont typeface="Arial" panose="020B0604020202020204" pitchFamily="34" charset="0"/>
              <a:buChar char="•"/>
            </a:pPr>
            <a:r>
              <a:rPr lang="en-US" sz="2000" b="0" i="0" dirty="0">
                <a:solidFill>
                  <a:srgbClr val="444444"/>
                </a:solidFill>
                <a:effectLst/>
                <a:latin typeface="Roboto" panose="02000000000000000000" pitchFamily="2" charset="0"/>
              </a:rPr>
              <a:t>Allowing for or encouraging the FGTRP participant to receive U.S. Federal research funds while concurrently working at and/or receiving compensation from a foreign institution for the same, or similar, work;</a:t>
            </a:r>
          </a:p>
          <a:p>
            <a:pPr algn="l">
              <a:buFont typeface="Arial" panose="020B0604020202020204" pitchFamily="34" charset="0"/>
              <a:buChar char="•"/>
            </a:pPr>
            <a:r>
              <a:rPr lang="en-US" sz="2000" b="0" i="0" dirty="0">
                <a:solidFill>
                  <a:srgbClr val="444444"/>
                </a:solidFill>
                <a:effectLst/>
                <a:latin typeface="Roboto" panose="02000000000000000000" pitchFamily="2" charset="0"/>
              </a:rPr>
              <a:t>Directing FGTRP participants not to disclose their participation to United States entities;</a:t>
            </a:r>
          </a:p>
          <a:p>
            <a:pPr algn="l">
              <a:buFont typeface="Arial" panose="020B0604020202020204" pitchFamily="34" charset="0"/>
              <a:buChar char="•"/>
            </a:pPr>
            <a:r>
              <a:rPr lang="en-US" sz="2000" b="0" i="0" dirty="0">
                <a:solidFill>
                  <a:srgbClr val="444444"/>
                </a:solidFill>
                <a:effectLst/>
                <a:latin typeface="Roboto" panose="02000000000000000000" pitchFamily="2" charset="0"/>
              </a:rPr>
              <a:t>Compelling FGTRP participants to enter into contracts that conflict with their responsibilities to UNT, or that are disallowed by UNT</a:t>
            </a:r>
          </a:p>
          <a:p>
            <a:pPr algn="l">
              <a:buFont typeface="Arial" panose="020B0604020202020204" pitchFamily="34" charset="0"/>
              <a:buChar char="•"/>
            </a:pPr>
            <a:endParaRPr lang="en-US" sz="2000" dirty="0">
              <a:solidFill>
                <a:srgbClr val="444444"/>
              </a:solidFill>
              <a:latin typeface="Roboto" panose="02000000000000000000" pitchFamily="2" charset="0"/>
            </a:endParaRPr>
          </a:p>
          <a:p>
            <a:pPr algn="l">
              <a:buFont typeface="Arial" panose="020B0604020202020204" pitchFamily="34" charset="0"/>
              <a:buChar char="•"/>
            </a:pPr>
            <a:r>
              <a:rPr lang="en-US" sz="2000" dirty="0">
                <a:solidFill>
                  <a:srgbClr val="444444"/>
                </a:solidFill>
                <a:latin typeface="Roboto" panose="02000000000000000000" pitchFamily="2" charset="0"/>
              </a:rPr>
              <a:t>OFAC-sanctioned countries</a:t>
            </a:r>
            <a:r>
              <a:rPr lang="en-US" sz="2000" b="0" i="0" dirty="0">
                <a:solidFill>
                  <a:srgbClr val="444444"/>
                </a:solidFill>
                <a:effectLst/>
                <a:latin typeface="Roboto" panose="02000000000000000000" pitchFamily="2" charset="0"/>
              </a:rPr>
              <a:t>: </a:t>
            </a:r>
            <a:r>
              <a:rPr lang="en-US" sz="2000" dirty="0">
                <a:effectLst/>
                <a:latin typeface="Roboto" panose="02000000000000000000" pitchFamily="2" charset="0"/>
                <a:ea typeface="Roboto" panose="02000000000000000000" pitchFamily="2" charset="0"/>
                <a:cs typeface="Roboto" panose="02000000000000000000" pitchFamily="2" charset="0"/>
              </a:rPr>
              <a:t>Russia, Iran, China and North Korea</a:t>
            </a:r>
            <a:endParaRPr lang="en-US" sz="20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pPr marL="342900" indent="-342900">
              <a:buAutoNum type="arabicPeriod"/>
            </a:pPr>
            <a:endParaRPr lang="en-US" dirty="0"/>
          </a:p>
        </p:txBody>
      </p:sp>
    </p:spTree>
    <p:extLst>
      <p:ext uri="{BB962C8B-B14F-4D97-AF65-F5344CB8AC3E}">
        <p14:creationId xmlns:p14="http://schemas.microsoft.com/office/powerpoint/2010/main" val="2412399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3200" b="1" dirty="0">
                <a:solidFill>
                  <a:srgbClr val="004A24"/>
                </a:solidFill>
                <a:latin typeface="Roboto" panose="02000000000000000000" pitchFamily="2" charset="0"/>
                <a:ea typeface="Roboto" panose="02000000000000000000" pitchFamily="2" charset="0"/>
                <a:cs typeface="Roboto" panose="02000000000000000000" pitchFamily="2" charset="0"/>
              </a:rPr>
              <a:t>What else is new on the COI Disclosure?</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11169650" cy="5191727"/>
          </a:xfrm>
        </p:spPr>
        <p:txBody>
          <a:bodyPr/>
          <a:lstStyle/>
          <a:p>
            <a:pPr algn="l"/>
            <a:r>
              <a:rPr lang="en-US" sz="2000" b="0" i="0" dirty="0">
                <a:solidFill>
                  <a:srgbClr val="444444"/>
                </a:solidFill>
                <a:effectLst/>
                <a:latin typeface="Roboto" panose="02000000000000000000" pitchFamily="2" charset="0"/>
                <a:ea typeface="Roboto" panose="02000000000000000000" pitchFamily="2" charset="0"/>
                <a:cs typeface="Roboto" panose="02000000000000000000" pitchFamily="2" charset="0"/>
              </a:rPr>
              <a:t>Questions about:</a:t>
            </a:r>
          </a:p>
          <a:p>
            <a:pPr marL="285750" indent="-285750" algn="l">
              <a:buFont typeface="Arial" panose="020B0604020202020204" pitchFamily="34" charset="0"/>
              <a:buChar char="•"/>
            </a:pPr>
            <a:r>
              <a:rPr lang="en-US" sz="1800" dirty="0">
                <a:effectLst/>
                <a:latin typeface="Roboto" panose="02000000000000000000" pitchFamily="2" charset="0"/>
                <a:ea typeface="Roboto" panose="02000000000000000000" pitchFamily="2" charset="0"/>
                <a:cs typeface="Roboto" panose="02000000000000000000" pitchFamily="2" charset="0"/>
              </a:rPr>
              <a:t>paid or unpaid appointments, positions, or honors at an international academic institution</a:t>
            </a:r>
          </a:p>
          <a:p>
            <a:pPr marL="285750" indent="-285750" algn="l">
              <a:buFont typeface="Arial" panose="020B0604020202020204" pitchFamily="34" charset="0"/>
              <a:buChar char="•"/>
            </a:pPr>
            <a:r>
              <a:rPr lang="en-US" sz="1800" dirty="0">
                <a:effectLst/>
                <a:latin typeface="Roboto" panose="02000000000000000000" pitchFamily="2" charset="0"/>
                <a:ea typeface="Roboto" panose="02000000000000000000" pitchFamily="2" charset="0"/>
                <a:cs typeface="Roboto" panose="02000000000000000000" pitchFamily="2" charset="0"/>
              </a:rPr>
              <a:t>financial or in-kind support from an international entity (government, non-profit, academic) </a:t>
            </a:r>
          </a:p>
          <a:p>
            <a:pPr marL="285750" indent="-285750" algn="l">
              <a:buFont typeface="Arial" panose="020B0604020202020204" pitchFamily="34" charset="0"/>
              <a:buChar char="•"/>
            </a:pPr>
            <a:r>
              <a:rPr lang="en-US" sz="1800" dirty="0">
                <a:effectLst/>
                <a:latin typeface="Roboto" panose="02000000000000000000" pitchFamily="2" charset="0"/>
                <a:ea typeface="Roboto" panose="02000000000000000000" pitchFamily="2" charset="0"/>
                <a:cs typeface="Roboto" panose="02000000000000000000" pitchFamily="2" charset="0"/>
              </a:rPr>
              <a:t>international collaborators</a:t>
            </a:r>
            <a:endParaRPr lang="en-US" sz="20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sz="1800" dirty="0">
                <a:effectLst/>
                <a:latin typeface="Roboto" panose="02000000000000000000" pitchFamily="2" charset="0"/>
                <a:ea typeface="Roboto" panose="02000000000000000000" pitchFamily="2" charset="0"/>
                <a:cs typeface="Roboto" panose="02000000000000000000" pitchFamily="2" charset="0"/>
              </a:rPr>
              <a:t>travel </a:t>
            </a:r>
            <a:r>
              <a:rPr lang="en-US" dirty="0">
                <a:latin typeface="Roboto" panose="02000000000000000000" pitchFamily="2" charset="0"/>
                <a:ea typeface="Roboto" panose="02000000000000000000" pitchFamily="2" charset="0"/>
                <a:cs typeface="Roboto" panose="02000000000000000000" pitchFamily="2" charset="0"/>
              </a:rPr>
              <a:t>(</a:t>
            </a:r>
            <a:r>
              <a:rPr lang="en-US" sz="1800" dirty="0">
                <a:effectLst/>
                <a:latin typeface="Roboto" panose="02000000000000000000" pitchFamily="2" charset="0"/>
                <a:ea typeface="Roboto" panose="02000000000000000000" pitchFamily="2" charset="0"/>
                <a:cs typeface="Roboto" panose="02000000000000000000" pitchFamily="2" charset="0"/>
              </a:rPr>
              <a:t>past year) or upcoming travel that will be paid for or reimbursed by an international entity </a:t>
            </a:r>
          </a:p>
          <a:p>
            <a:endParaRPr lang="en-US" dirty="0">
              <a:latin typeface="Roboto" panose="02000000000000000000" pitchFamily="2" charset="0"/>
              <a:ea typeface="Roboto" panose="02000000000000000000" pitchFamily="2" charset="0"/>
              <a:cs typeface="Roboto" panose="02000000000000000000" pitchFamily="2" charset="0"/>
            </a:endParaRPr>
          </a:p>
          <a:p>
            <a:pPr algn="l"/>
            <a:r>
              <a:rPr lang="en-US" sz="2400" b="1" i="0" dirty="0">
                <a:solidFill>
                  <a:srgbClr val="444444"/>
                </a:solidFill>
                <a:effectLst/>
                <a:latin typeface="Roboto" panose="02000000000000000000" pitchFamily="2" charset="0"/>
                <a:ea typeface="Roboto" panose="02000000000000000000" pitchFamily="2" charset="0"/>
                <a:cs typeface="Roboto" panose="02000000000000000000" pitchFamily="2" charset="0"/>
              </a:rPr>
              <a:t>What is done with this information?</a:t>
            </a:r>
          </a:p>
          <a:p>
            <a:pPr algn="l"/>
            <a:r>
              <a:rPr lang="en-US" sz="1800" b="0" i="0" dirty="0">
                <a:solidFill>
                  <a:srgbClr val="444444"/>
                </a:solidFill>
                <a:effectLst/>
                <a:latin typeface="Roboto" panose="02000000000000000000" pitchFamily="2" charset="0"/>
                <a:ea typeface="Roboto" panose="02000000000000000000" pitchFamily="2" charset="0"/>
                <a:cs typeface="Roboto" panose="02000000000000000000" pitchFamily="2" charset="0"/>
              </a:rPr>
              <a:t>Restricted Party Screenings</a:t>
            </a:r>
          </a:p>
          <a:p>
            <a:pPr algn="l"/>
            <a:r>
              <a:rPr lang="en-US" sz="1800" dirty="0">
                <a:solidFill>
                  <a:srgbClr val="444444"/>
                </a:solidFill>
                <a:latin typeface="Roboto" panose="02000000000000000000" pitchFamily="2" charset="0"/>
                <a:ea typeface="Roboto" panose="02000000000000000000" pitchFamily="2" charset="0"/>
                <a:cs typeface="Roboto" panose="02000000000000000000" pitchFamily="2" charset="0"/>
              </a:rPr>
              <a:t>	Dynamic screenings are run daily (</a:t>
            </a:r>
            <a:r>
              <a:rPr lang="en-US" sz="1800" b="0" i="0" dirty="0">
                <a:solidFill>
                  <a:srgbClr val="444444"/>
                </a:solidFill>
                <a:effectLst/>
                <a:latin typeface="Roboto" panose="02000000000000000000" pitchFamily="2" charset="0"/>
                <a:ea typeface="Roboto" panose="02000000000000000000" pitchFamily="2" charset="0"/>
                <a:cs typeface="Roboto" panose="02000000000000000000" pitchFamily="2" charset="0"/>
              </a:rPr>
              <a:t>If a collaborator/institution appears, our office will contact you)</a:t>
            </a:r>
          </a:p>
          <a:p>
            <a:pPr algn="l"/>
            <a:r>
              <a:rPr lang="en-US" dirty="0">
                <a:solidFill>
                  <a:srgbClr val="444444"/>
                </a:solidFill>
                <a:latin typeface="Roboto" panose="02000000000000000000" pitchFamily="2" charset="0"/>
                <a:ea typeface="Roboto" panose="02000000000000000000" pitchFamily="2" charset="0"/>
                <a:cs typeface="Roboto" panose="02000000000000000000" pitchFamily="2" charset="0"/>
              </a:rPr>
              <a:t>Checking award/contract terms</a:t>
            </a:r>
            <a:endParaRPr lang="en-US" sz="18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r>
              <a:rPr lang="en-US" sz="2400" b="1" i="0" dirty="0">
                <a:solidFill>
                  <a:srgbClr val="444444"/>
                </a:solidFill>
                <a:effectLst/>
                <a:latin typeface="Roboto" panose="02000000000000000000" pitchFamily="2" charset="0"/>
                <a:ea typeface="Roboto" panose="02000000000000000000" pitchFamily="2" charset="0"/>
                <a:cs typeface="Roboto" panose="02000000000000000000" pitchFamily="2" charset="0"/>
              </a:rPr>
              <a:t>Why is this being asked?</a:t>
            </a:r>
          </a:p>
          <a:p>
            <a:pPr algn="l"/>
            <a:r>
              <a:rPr lang="en-US" sz="1800" b="0" i="0" dirty="0">
                <a:solidFill>
                  <a:srgbClr val="444444"/>
                </a:solidFill>
                <a:effectLst/>
                <a:latin typeface="Roboto" panose="02000000000000000000" pitchFamily="2" charset="0"/>
                <a:ea typeface="Roboto" panose="02000000000000000000" pitchFamily="2" charset="0"/>
                <a:cs typeface="Roboto" panose="02000000000000000000" pitchFamily="2" charset="0"/>
              </a:rPr>
              <a:t>By including this information in the COI Disclosure form, we will no longer require the annual International Affiliations disclosure.</a:t>
            </a:r>
          </a:p>
          <a:p>
            <a:endParaRPr lang="en-US" dirty="0"/>
          </a:p>
        </p:txBody>
      </p:sp>
    </p:spTree>
    <p:extLst>
      <p:ext uri="{BB962C8B-B14F-4D97-AF65-F5344CB8AC3E}">
        <p14:creationId xmlns:p14="http://schemas.microsoft.com/office/powerpoint/2010/main" val="3224638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3200" b="1" dirty="0">
                <a:solidFill>
                  <a:srgbClr val="004A24"/>
                </a:solidFill>
                <a:latin typeface="Roboto" panose="02000000000000000000" pitchFamily="2" charset="0"/>
                <a:ea typeface="Roboto" panose="02000000000000000000" pitchFamily="2" charset="0"/>
                <a:cs typeface="Roboto" panose="02000000000000000000" pitchFamily="2" charset="0"/>
              </a:rPr>
              <a:t>What is an International Affiliation?</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11169650" cy="5191727"/>
          </a:xfrm>
        </p:spPr>
        <p:txBody>
          <a:bodyPr/>
          <a:lstStyle/>
          <a:p>
            <a:pPr marL="285750" lvl="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Giving a talk internationally</a:t>
            </a:r>
          </a:p>
          <a:p>
            <a:pPr marL="285750" lvl="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Sharing data or materials</a:t>
            </a:r>
          </a:p>
          <a:p>
            <a:pPr marL="285750" lvl="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Collaborating on a research project</a:t>
            </a:r>
          </a:p>
          <a:p>
            <a:pPr marL="285750" lvl="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Hosting international students or scholars</a:t>
            </a:r>
          </a:p>
          <a:p>
            <a:pPr marL="285750" lvl="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Accepting an overseas appointment</a:t>
            </a:r>
          </a:p>
          <a:p>
            <a:pPr algn="l">
              <a:buFont typeface="Arial" panose="020B0604020202020204" pitchFamily="34" charset="0"/>
              <a:buChar char="•"/>
            </a:pPr>
            <a:endParaRPr lang="en-US" sz="2000" dirty="0">
              <a:solidFill>
                <a:srgbClr val="444444"/>
              </a:solidFill>
              <a:latin typeface="Roboto" panose="02000000000000000000" pitchFamily="2" charset="0"/>
            </a:endParaRPr>
          </a:p>
          <a:p>
            <a:endParaRPr lang="en-US" dirty="0"/>
          </a:p>
        </p:txBody>
      </p:sp>
      <p:pic>
        <p:nvPicPr>
          <p:cNvPr id="5" name="Picture 4" descr="A person shaking hands with a person&#10;&#10;Description automatically generated">
            <a:extLst>
              <a:ext uri="{FF2B5EF4-FFF2-40B4-BE49-F238E27FC236}">
                <a16:creationId xmlns:a16="http://schemas.microsoft.com/office/drawing/2014/main" id="{FAE6B0E1-70F3-2D13-4A94-2DA320B9EAF2}"/>
              </a:ext>
            </a:extLst>
          </p:cNvPr>
          <p:cNvPicPr>
            <a:picLocks noChangeAspect="1"/>
          </p:cNvPicPr>
          <p:nvPr/>
        </p:nvPicPr>
        <p:blipFill>
          <a:blip r:embed="rId2"/>
          <a:stretch>
            <a:fillRect/>
          </a:stretch>
        </p:blipFill>
        <p:spPr>
          <a:xfrm>
            <a:off x="7625284" y="3897086"/>
            <a:ext cx="4160316" cy="2333836"/>
          </a:xfrm>
          <a:prstGeom prst="rect">
            <a:avLst/>
          </a:prstGeom>
        </p:spPr>
      </p:pic>
    </p:spTree>
    <p:extLst>
      <p:ext uri="{BB962C8B-B14F-4D97-AF65-F5344CB8AC3E}">
        <p14:creationId xmlns:p14="http://schemas.microsoft.com/office/powerpoint/2010/main" val="2742530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COI Review Process</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7870825" cy="4969587"/>
          </a:xfrm>
        </p:spPr>
        <p:txBody>
          <a:bodyPr/>
          <a:lstStyle/>
          <a:p>
            <a:pPr marL="514350" indent="-514350">
              <a:buFont typeface="+mj-lt"/>
              <a:buAutoNum type="arabicPeriod"/>
            </a:pPr>
            <a:r>
              <a:rPr lang="en-US" sz="2400" dirty="0">
                <a:solidFill>
                  <a:srgbClr val="004A24"/>
                </a:solidFill>
                <a:latin typeface="Roboto" panose="02000000000000000000" pitchFamily="2" charset="0"/>
                <a:ea typeface="Roboto" panose="02000000000000000000" pitchFamily="2" charset="0"/>
                <a:cs typeface="Roboto" panose="02000000000000000000" pitchFamily="2" charset="0"/>
              </a:rPr>
              <a:t>Research Integrity &amp; Compliance Office Review</a:t>
            </a:r>
          </a:p>
          <a:p>
            <a:pPr marL="514350" indent="-514350">
              <a:buFont typeface="+mj-lt"/>
              <a:buAutoNum type="arabicPeriod"/>
            </a:pPr>
            <a:r>
              <a:rPr lang="en-US" sz="2400" dirty="0">
                <a:solidFill>
                  <a:srgbClr val="004A24"/>
                </a:solidFill>
                <a:latin typeface="Roboto" panose="02000000000000000000" pitchFamily="2" charset="0"/>
                <a:ea typeface="Roboto" panose="02000000000000000000" pitchFamily="2" charset="0"/>
                <a:cs typeface="Roboto" panose="02000000000000000000" pitchFamily="2" charset="0"/>
              </a:rPr>
              <a:t>Conflict of Interest Committee Review</a:t>
            </a:r>
          </a:p>
          <a:p>
            <a:pPr marL="514350" indent="-514350">
              <a:buFont typeface="+mj-lt"/>
              <a:buAutoNum type="arabicPeriod"/>
            </a:pPr>
            <a:r>
              <a:rPr lang="en-US" sz="2400" dirty="0">
                <a:solidFill>
                  <a:srgbClr val="004A24"/>
                </a:solidFill>
                <a:latin typeface="Roboto" panose="02000000000000000000" pitchFamily="2" charset="0"/>
                <a:ea typeface="Roboto" panose="02000000000000000000" pitchFamily="2" charset="0"/>
                <a:cs typeface="Roboto" panose="02000000000000000000" pitchFamily="2" charset="0"/>
              </a:rPr>
              <a:t>Management Plan Creation &amp; Follow-up</a:t>
            </a:r>
            <a:endParaRPr lang="en-US" dirty="0">
              <a:latin typeface="Roboto" panose="02000000000000000000" pitchFamily="2" charset="0"/>
              <a:ea typeface="Roboto" panose="02000000000000000000" pitchFamily="2" charset="0"/>
              <a:cs typeface="Roboto" panose="02000000000000000000" pitchFamily="2" charset="0"/>
            </a:endParaRPr>
          </a:p>
          <a:p>
            <a:endParaRPr lang="en-US" sz="2800" dirty="0">
              <a:solidFill>
                <a:srgbClr val="004A24"/>
              </a:solidFill>
              <a:latin typeface="Roboto" panose="02000000000000000000" pitchFamily="2" charset="0"/>
              <a:ea typeface="Roboto" panose="02000000000000000000" pitchFamily="2" charset="0"/>
              <a:cs typeface="Roboto" panose="02000000000000000000" pitchFamily="2" charset="0"/>
            </a:endParaRPr>
          </a:p>
          <a:p>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COI Management Plans:</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Outline the nature of the Significant Financial Interest</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Discuss data protection &amp; storage</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Identify other faculty &amp; students involved with project</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Name an Oversight Committee</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Outline stipulations for purchasing</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Are reviewed on an annual basis</a:t>
            </a:r>
          </a:p>
          <a:p>
            <a:pPr marL="342900" indent="-342900">
              <a:buAutoNum type="arabicPeriod"/>
            </a:pPr>
            <a:endParaRPr lang="en-US" dirty="0"/>
          </a:p>
        </p:txBody>
      </p:sp>
      <p:pic>
        <p:nvPicPr>
          <p:cNvPr id="5" name="Picture 4" descr="A picture containing tree, outdoor, park, people&#10;&#10;Description automatically generated">
            <a:extLst>
              <a:ext uri="{FF2B5EF4-FFF2-40B4-BE49-F238E27FC236}">
                <a16:creationId xmlns:a16="http://schemas.microsoft.com/office/drawing/2014/main" id="{137413A4-93B5-4BDD-A007-0557CCF0E83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312153" y="2993571"/>
            <a:ext cx="4616143" cy="3242841"/>
          </a:xfrm>
          <a:prstGeom prst="rect">
            <a:avLst/>
          </a:prstGeom>
        </p:spPr>
      </p:pic>
      <p:sp>
        <p:nvSpPr>
          <p:cNvPr id="6" name="TextBox 5">
            <a:extLst>
              <a:ext uri="{FF2B5EF4-FFF2-40B4-BE49-F238E27FC236}">
                <a16:creationId xmlns:a16="http://schemas.microsoft.com/office/drawing/2014/main" id="{4CB53330-E9EC-4279-B7FE-52B66DB0DBD7}"/>
              </a:ext>
            </a:extLst>
          </p:cNvPr>
          <p:cNvSpPr txBox="1"/>
          <p:nvPr/>
        </p:nvSpPr>
        <p:spPr>
          <a:xfrm>
            <a:off x="7312153" y="6321403"/>
            <a:ext cx="4833991" cy="230832"/>
          </a:xfrm>
          <a:prstGeom prst="rect">
            <a:avLst/>
          </a:prstGeom>
          <a:noFill/>
        </p:spPr>
        <p:txBody>
          <a:bodyPr wrap="square" rtlCol="0">
            <a:spAutoFit/>
          </a:bodyPr>
          <a:lstStyle/>
          <a:p>
            <a:r>
              <a:rPr lang="en-US" sz="900">
                <a:hlinkClick r:id="rId3" tooltip="https://localwiki.org/denton/University_of_North_Texas"/>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2336176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Managing Conflicts</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7870825" cy="3559175"/>
          </a:xfrm>
        </p:spPr>
        <p:txBody>
          <a:bodyPr/>
          <a:lstStyle/>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Disclosure statements in journals/presentations</a:t>
            </a:r>
          </a:p>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Student Acknowledgement forms</a:t>
            </a:r>
          </a:p>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Modification of the Research Plan</a:t>
            </a:r>
          </a:p>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Change of personnel or responsibilities</a:t>
            </a:r>
          </a:p>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Reduction or elimination of financial interest</a:t>
            </a:r>
          </a:p>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Severance of ties that create financial conflict</a:t>
            </a:r>
            <a:endParaRPr lang="en-US" sz="2000" dirty="0">
              <a:latin typeface="Roboto" panose="02000000000000000000" pitchFamily="2" charset="0"/>
              <a:ea typeface="Roboto" panose="02000000000000000000" pitchFamily="2" charset="0"/>
              <a:cs typeface="Roboto" panose="02000000000000000000" pitchFamily="2" charset="0"/>
            </a:endParaRPr>
          </a:p>
          <a:p>
            <a:endParaRPr lang="en-US" sz="2800" dirty="0">
              <a:solidFill>
                <a:srgbClr val="004A24"/>
              </a:solidFill>
            </a:endParaRPr>
          </a:p>
          <a:p>
            <a:pPr marL="342900" indent="-342900">
              <a:buAutoNum type="arabicPeriod"/>
            </a:pPr>
            <a:endParaRPr lang="en-US" dirty="0"/>
          </a:p>
        </p:txBody>
      </p:sp>
      <p:pic>
        <p:nvPicPr>
          <p:cNvPr id="5" name="Picture 4" descr="A statue of a bird&#10;&#10;Description automatically generated with medium confidence">
            <a:extLst>
              <a:ext uri="{FF2B5EF4-FFF2-40B4-BE49-F238E27FC236}">
                <a16:creationId xmlns:a16="http://schemas.microsoft.com/office/drawing/2014/main" id="{ACB15A86-1E61-47B6-BCB6-BB20AE29FA0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86775" y="1582006"/>
            <a:ext cx="3571875" cy="4762500"/>
          </a:xfrm>
          <a:prstGeom prst="rect">
            <a:avLst/>
          </a:prstGeom>
        </p:spPr>
      </p:pic>
      <p:sp>
        <p:nvSpPr>
          <p:cNvPr id="6" name="TextBox 5">
            <a:extLst>
              <a:ext uri="{FF2B5EF4-FFF2-40B4-BE49-F238E27FC236}">
                <a16:creationId xmlns:a16="http://schemas.microsoft.com/office/drawing/2014/main" id="{C32BE003-C1D7-4D99-B7DF-A2AEE8BE8BAC}"/>
              </a:ext>
            </a:extLst>
          </p:cNvPr>
          <p:cNvSpPr txBox="1"/>
          <p:nvPr/>
        </p:nvSpPr>
        <p:spPr>
          <a:xfrm>
            <a:off x="8486775" y="6344506"/>
            <a:ext cx="3571875" cy="230832"/>
          </a:xfrm>
          <a:prstGeom prst="rect">
            <a:avLst/>
          </a:prstGeom>
          <a:noFill/>
        </p:spPr>
        <p:txBody>
          <a:bodyPr wrap="square" rtlCol="0">
            <a:spAutoFit/>
          </a:bodyPr>
          <a:lstStyle/>
          <a:p>
            <a:r>
              <a:rPr lang="en-US" sz="900">
                <a:hlinkClick r:id="rId3" tooltip="https://www.flickr.com/photos/greatdegree/4606962487"/>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1444600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2800" b="1" dirty="0">
                <a:solidFill>
                  <a:srgbClr val="004A24"/>
                </a:solidFill>
                <a:latin typeface="Roboto" panose="02000000000000000000" pitchFamily="2" charset="0"/>
                <a:ea typeface="Roboto" panose="02000000000000000000" pitchFamily="2" charset="0"/>
                <a:cs typeface="Roboto" panose="02000000000000000000" pitchFamily="2" charset="0"/>
              </a:rPr>
              <a:t>Small Business Innovation Research (SBIR) &amp; Small Business Technology Transfer (STTR)</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893358"/>
            <a:ext cx="8917517" cy="3559175"/>
          </a:xfrm>
        </p:spPr>
        <p:txBody>
          <a:bodyPr/>
          <a:lstStyle/>
          <a:p>
            <a:pPr marL="457200" indent="-457200">
              <a:buFont typeface="Arial" panose="020B0604020202020204" pitchFamily="34" charset="0"/>
              <a:buChar char="•"/>
            </a:pPr>
            <a:r>
              <a:rPr lang="en-US" sz="2400" dirty="0">
                <a:solidFill>
                  <a:srgbClr val="004A24"/>
                </a:solidFill>
                <a:latin typeface="Roboto" panose="02000000000000000000" pitchFamily="2" charset="0"/>
                <a:ea typeface="Roboto" panose="02000000000000000000" pitchFamily="2" charset="0"/>
                <a:cs typeface="Roboto" panose="02000000000000000000" pitchFamily="2" charset="0"/>
              </a:rPr>
              <a:t>Programs administered by US Small Business Association</a:t>
            </a:r>
          </a:p>
          <a:p>
            <a:pPr marL="457200" indent="-457200">
              <a:buFont typeface="Arial" panose="020B0604020202020204" pitchFamily="34" charset="0"/>
              <a:buChar char="•"/>
            </a:pPr>
            <a:r>
              <a:rPr lang="en-US" sz="2400" dirty="0">
                <a:solidFill>
                  <a:srgbClr val="004A24"/>
                </a:solidFill>
                <a:latin typeface="Roboto" panose="02000000000000000000" pitchFamily="2" charset="0"/>
                <a:ea typeface="Roboto" panose="02000000000000000000" pitchFamily="2" charset="0"/>
                <a:cs typeface="Roboto" panose="02000000000000000000" pitchFamily="2" charset="0"/>
              </a:rPr>
              <a:t>Funding source for start-ups &amp; small businesses</a:t>
            </a:r>
          </a:p>
          <a:p>
            <a:pPr marL="457200" indent="-457200">
              <a:buFont typeface="Arial" panose="020B0604020202020204" pitchFamily="34" charset="0"/>
              <a:buChar char="•"/>
            </a:pPr>
            <a:r>
              <a:rPr lang="en-US" sz="2400" dirty="0">
                <a:solidFill>
                  <a:srgbClr val="004A24"/>
                </a:solidFill>
                <a:latin typeface="Roboto" panose="02000000000000000000" pitchFamily="2" charset="0"/>
                <a:ea typeface="Roboto" panose="02000000000000000000" pitchFamily="2" charset="0"/>
                <a:cs typeface="Roboto" panose="02000000000000000000" pitchFamily="2" charset="0"/>
              </a:rPr>
              <a:t>Goals</a:t>
            </a:r>
          </a:p>
          <a:p>
            <a:pPr marL="1143000" lvl="1" indent="-457200"/>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Stimulate technological innovation</a:t>
            </a:r>
          </a:p>
          <a:p>
            <a:pPr marL="1143000" lvl="1" indent="-457200"/>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Use small business to meet Federal R&amp;D needs</a:t>
            </a:r>
          </a:p>
          <a:p>
            <a:pPr marL="1143000" lvl="1" indent="-457200"/>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Encourage socially/economically disadvantaged </a:t>
            </a:r>
          </a:p>
          <a:p>
            <a:pPr lvl="1" indent="0">
              <a:buNone/>
            </a:pPr>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       and women-owned businesses</a:t>
            </a:r>
          </a:p>
          <a:p>
            <a:pPr marL="1143000" lvl="1" indent="-457200"/>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Increase private sector commercialization</a:t>
            </a:r>
            <a:endParaRPr lang="en-US" dirty="0">
              <a:latin typeface="Roboto" panose="02000000000000000000" pitchFamily="2" charset="0"/>
              <a:ea typeface="Roboto" panose="02000000000000000000" pitchFamily="2" charset="0"/>
              <a:cs typeface="Roboto" panose="02000000000000000000" pitchFamily="2" charset="0"/>
            </a:endParaRPr>
          </a:p>
          <a:p>
            <a:endParaRPr lang="en-US" sz="2800" dirty="0">
              <a:solidFill>
                <a:srgbClr val="004A24"/>
              </a:solidFill>
            </a:endParaRPr>
          </a:p>
          <a:p>
            <a:endParaRPr lang="en-US" sz="2800" dirty="0">
              <a:solidFill>
                <a:srgbClr val="004A24"/>
              </a:solidFill>
            </a:endParaRPr>
          </a:p>
          <a:p>
            <a:pPr marL="342900" indent="-342900">
              <a:buAutoNum type="arabicPeriod"/>
            </a:pPr>
            <a:endParaRPr lang="en-US" dirty="0"/>
          </a:p>
        </p:txBody>
      </p:sp>
      <p:pic>
        <p:nvPicPr>
          <p:cNvPr id="5" name="Picture 4" descr="A picture containing text, person, desk&#10;&#10;Description automatically generated">
            <a:extLst>
              <a:ext uri="{FF2B5EF4-FFF2-40B4-BE49-F238E27FC236}">
                <a16:creationId xmlns:a16="http://schemas.microsoft.com/office/drawing/2014/main" id="{748A1B67-ECCD-4DE6-B8F7-1CE3BEEF12C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22196" y="2950028"/>
            <a:ext cx="3104273" cy="1894181"/>
          </a:xfrm>
          <a:prstGeom prst="rect">
            <a:avLst/>
          </a:prstGeom>
        </p:spPr>
      </p:pic>
      <p:sp>
        <p:nvSpPr>
          <p:cNvPr id="6" name="TextBox 5">
            <a:extLst>
              <a:ext uri="{FF2B5EF4-FFF2-40B4-BE49-F238E27FC236}">
                <a16:creationId xmlns:a16="http://schemas.microsoft.com/office/drawing/2014/main" id="{24CE90D3-4499-4D2D-B1E6-85915FAAE68F}"/>
              </a:ext>
            </a:extLst>
          </p:cNvPr>
          <p:cNvSpPr txBox="1"/>
          <p:nvPr/>
        </p:nvSpPr>
        <p:spPr>
          <a:xfrm>
            <a:off x="8522196" y="4873012"/>
            <a:ext cx="3444840" cy="230832"/>
          </a:xfrm>
          <a:prstGeom prst="rect">
            <a:avLst/>
          </a:prstGeom>
          <a:noFill/>
        </p:spPr>
        <p:txBody>
          <a:bodyPr wrap="square" rtlCol="0">
            <a:spAutoFit/>
          </a:bodyPr>
          <a:lstStyle/>
          <a:p>
            <a:r>
              <a:rPr lang="en-US" sz="900" dirty="0">
                <a:hlinkClick r:id="rId3" tooltip="https://411.ca/blog/entrepreneursip/5-free-marketing-tools-your-small-business-needs-right-now/"/>
              </a:rPr>
              <a:t>This Photo</a:t>
            </a:r>
            <a:r>
              <a:rPr lang="en-US" sz="900" dirty="0"/>
              <a:t> by Unknown Author is licensed under </a:t>
            </a:r>
            <a:r>
              <a:rPr lang="en-US" sz="900" dirty="0">
                <a:hlinkClick r:id="rId4" tooltip="https://creativecommons.org/licenses/by/3.0/"/>
              </a:rPr>
              <a:t>CC BY</a:t>
            </a:r>
            <a:endParaRPr lang="en-US" sz="900" dirty="0"/>
          </a:p>
        </p:txBody>
      </p:sp>
    </p:spTree>
    <p:extLst>
      <p:ext uri="{BB962C8B-B14F-4D97-AF65-F5344CB8AC3E}">
        <p14:creationId xmlns:p14="http://schemas.microsoft.com/office/powerpoint/2010/main" val="74238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E1DA38A6-9995-44CD-8E2B-50808FCB2571}"/>
              </a:ext>
            </a:extLst>
          </p:cNvPr>
          <p:cNvSpPr/>
          <p:nvPr/>
        </p:nvSpPr>
        <p:spPr>
          <a:xfrm>
            <a:off x="3981450" y="1695450"/>
            <a:ext cx="2828925" cy="552450"/>
          </a:xfrm>
          <a:prstGeom prst="roundRect">
            <a:avLst/>
          </a:prstGeom>
          <a:solidFill>
            <a:srgbClr val="004A24"/>
          </a:solidFill>
          <a:ln>
            <a:solidFill>
              <a:srgbClr val="077B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Research Integrity and Compliance</a:t>
            </a:r>
          </a:p>
        </p:txBody>
      </p:sp>
      <p:sp>
        <p:nvSpPr>
          <p:cNvPr id="11" name="Rectangle: Rounded Corners 10">
            <a:extLst>
              <a:ext uri="{FF2B5EF4-FFF2-40B4-BE49-F238E27FC236}">
                <a16:creationId xmlns:a16="http://schemas.microsoft.com/office/drawing/2014/main" id="{4E844D4B-D99B-4AA3-B0CC-4805AA49C34F}"/>
              </a:ext>
            </a:extLst>
          </p:cNvPr>
          <p:cNvSpPr/>
          <p:nvPr/>
        </p:nvSpPr>
        <p:spPr>
          <a:xfrm>
            <a:off x="200025" y="5057775"/>
            <a:ext cx="2676523" cy="476250"/>
          </a:xfrm>
          <a:prstGeom prst="roundRect">
            <a:avLst/>
          </a:prstGeom>
          <a:solidFill>
            <a:srgbClr val="077B3B"/>
          </a:solidFill>
          <a:ln>
            <a:solidFill>
              <a:srgbClr val="004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Christina Cantu</a:t>
            </a:r>
          </a:p>
          <a:p>
            <a:pPr algn="ctr"/>
            <a:r>
              <a:rPr lang="en-US" sz="1400" dirty="0"/>
              <a:t>Sr. Administrative Associate</a:t>
            </a:r>
          </a:p>
        </p:txBody>
      </p:sp>
      <p:sp>
        <p:nvSpPr>
          <p:cNvPr id="15" name="Rectangle: Rounded Corners 14">
            <a:extLst>
              <a:ext uri="{FF2B5EF4-FFF2-40B4-BE49-F238E27FC236}">
                <a16:creationId xmlns:a16="http://schemas.microsoft.com/office/drawing/2014/main" id="{CF482C88-CFF8-496E-9A93-BCFD26A98FE2}"/>
              </a:ext>
            </a:extLst>
          </p:cNvPr>
          <p:cNvSpPr/>
          <p:nvPr/>
        </p:nvSpPr>
        <p:spPr>
          <a:xfrm>
            <a:off x="3000374" y="5057775"/>
            <a:ext cx="2676523" cy="476250"/>
          </a:xfrm>
          <a:prstGeom prst="roundRect">
            <a:avLst/>
          </a:prstGeom>
          <a:solidFill>
            <a:srgbClr val="077B3B"/>
          </a:solidFill>
          <a:ln>
            <a:solidFill>
              <a:srgbClr val="004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Hannah Snowberger</a:t>
            </a:r>
          </a:p>
          <a:p>
            <a:pPr algn="ctr"/>
            <a:r>
              <a:rPr lang="en-US" sz="1400" dirty="0"/>
              <a:t>Sr. Research Compliance Analyst</a:t>
            </a:r>
          </a:p>
        </p:txBody>
      </p:sp>
      <p:sp>
        <p:nvSpPr>
          <p:cNvPr id="16" name="Rectangle: Rounded Corners 15">
            <a:extLst>
              <a:ext uri="{FF2B5EF4-FFF2-40B4-BE49-F238E27FC236}">
                <a16:creationId xmlns:a16="http://schemas.microsoft.com/office/drawing/2014/main" id="{55DC66AB-F8D9-494E-9A96-9DC668B47F1F}"/>
              </a:ext>
            </a:extLst>
          </p:cNvPr>
          <p:cNvSpPr/>
          <p:nvPr/>
        </p:nvSpPr>
        <p:spPr>
          <a:xfrm>
            <a:off x="5800723" y="5067301"/>
            <a:ext cx="2676523" cy="476250"/>
          </a:xfrm>
          <a:prstGeom prst="roundRect">
            <a:avLst/>
          </a:prstGeom>
          <a:solidFill>
            <a:srgbClr val="077B3B"/>
          </a:solidFill>
          <a:ln>
            <a:solidFill>
              <a:srgbClr val="004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Autumn Pinckard</a:t>
            </a:r>
          </a:p>
          <a:p>
            <a:pPr algn="ctr"/>
            <a:r>
              <a:rPr lang="en-US" sz="1400" dirty="0"/>
              <a:t>Research Compliance Manager</a:t>
            </a:r>
          </a:p>
        </p:txBody>
      </p:sp>
      <p:sp>
        <p:nvSpPr>
          <p:cNvPr id="17" name="Rectangle: Rounded Corners 16">
            <a:extLst>
              <a:ext uri="{FF2B5EF4-FFF2-40B4-BE49-F238E27FC236}">
                <a16:creationId xmlns:a16="http://schemas.microsoft.com/office/drawing/2014/main" id="{1DE641BC-4D11-4C23-8B51-D1C5D9EA69F2}"/>
              </a:ext>
            </a:extLst>
          </p:cNvPr>
          <p:cNvSpPr/>
          <p:nvPr/>
        </p:nvSpPr>
        <p:spPr>
          <a:xfrm>
            <a:off x="8601072" y="5057775"/>
            <a:ext cx="2676523" cy="476250"/>
          </a:xfrm>
          <a:prstGeom prst="roundRect">
            <a:avLst/>
          </a:prstGeom>
          <a:solidFill>
            <a:srgbClr val="077B3B"/>
          </a:solidFill>
          <a:ln>
            <a:solidFill>
              <a:srgbClr val="004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Sarah Romack</a:t>
            </a:r>
          </a:p>
          <a:p>
            <a:pPr algn="ctr"/>
            <a:r>
              <a:rPr lang="en-US" sz="1400" dirty="0"/>
              <a:t>Research Compliance Analyst</a:t>
            </a:r>
          </a:p>
        </p:txBody>
      </p:sp>
      <p:sp>
        <p:nvSpPr>
          <p:cNvPr id="18" name="Rectangle 17">
            <a:extLst>
              <a:ext uri="{FF2B5EF4-FFF2-40B4-BE49-F238E27FC236}">
                <a16:creationId xmlns:a16="http://schemas.microsoft.com/office/drawing/2014/main" id="{7BAC7BDB-92FA-4CCF-BB03-0FAC74EBB3EE}"/>
              </a:ext>
            </a:extLst>
          </p:cNvPr>
          <p:cNvSpPr/>
          <p:nvPr/>
        </p:nvSpPr>
        <p:spPr>
          <a:xfrm>
            <a:off x="200025" y="5372101"/>
            <a:ext cx="2676523" cy="1038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4A24"/>
                </a:solidFill>
              </a:rPr>
              <a:t>Operations</a:t>
            </a:r>
          </a:p>
          <a:p>
            <a:pPr algn="ctr"/>
            <a:endParaRPr lang="en-US" sz="1600" dirty="0">
              <a:solidFill>
                <a:srgbClr val="004A24"/>
              </a:solidFill>
            </a:endParaRPr>
          </a:p>
        </p:txBody>
      </p:sp>
      <p:sp>
        <p:nvSpPr>
          <p:cNvPr id="19" name="Rectangle 18">
            <a:extLst>
              <a:ext uri="{FF2B5EF4-FFF2-40B4-BE49-F238E27FC236}">
                <a16:creationId xmlns:a16="http://schemas.microsoft.com/office/drawing/2014/main" id="{65DE3831-6C8B-4F49-ABC0-38BF69772776}"/>
              </a:ext>
            </a:extLst>
          </p:cNvPr>
          <p:cNvSpPr/>
          <p:nvPr/>
        </p:nvSpPr>
        <p:spPr>
          <a:xfrm>
            <a:off x="3023752" y="5231129"/>
            <a:ext cx="2676523" cy="1038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4A24"/>
                </a:solidFill>
              </a:rPr>
              <a:t>IRB</a:t>
            </a:r>
          </a:p>
        </p:txBody>
      </p:sp>
      <p:sp>
        <p:nvSpPr>
          <p:cNvPr id="20" name="Rectangle 19">
            <a:extLst>
              <a:ext uri="{FF2B5EF4-FFF2-40B4-BE49-F238E27FC236}">
                <a16:creationId xmlns:a16="http://schemas.microsoft.com/office/drawing/2014/main" id="{9B35371D-6F01-4123-B883-FF5F6A987481}"/>
              </a:ext>
            </a:extLst>
          </p:cNvPr>
          <p:cNvSpPr/>
          <p:nvPr/>
        </p:nvSpPr>
        <p:spPr>
          <a:xfrm>
            <a:off x="5750499" y="5236843"/>
            <a:ext cx="2676523" cy="1038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4A24"/>
                </a:solidFill>
              </a:rPr>
              <a:t>IRB</a:t>
            </a:r>
          </a:p>
          <a:p>
            <a:pPr algn="ctr"/>
            <a:r>
              <a:rPr lang="en-US" sz="1600" dirty="0">
                <a:solidFill>
                  <a:srgbClr val="004A24"/>
                </a:solidFill>
              </a:rPr>
              <a:t>IACUC</a:t>
            </a:r>
          </a:p>
        </p:txBody>
      </p:sp>
      <p:sp>
        <p:nvSpPr>
          <p:cNvPr id="21" name="Rectangle 20">
            <a:extLst>
              <a:ext uri="{FF2B5EF4-FFF2-40B4-BE49-F238E27FC236}">
                <a16:creationId xmlns:a16="http://schemas.microsoft.com/office/drawing/2014/main" id="{19090266-ABD0-47FF-BA32-23ECDCD5B069}"/>
              </a:ext>
            </a:extLst>
          </p:cNvPr>
          <p:cNvSpPr/>
          <p:nvPr/>
        </p:nvSpPr>
        <p:spPr>
          <a:xfrm>
            <a:off x="8601066" y="5208268"/>
            <a:ext cx="2676523" cy="1038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4A24"/>
                </a:solidFill>
              </a:rPr>
              <a:t>COI</a:t>
            </a:r>
          </a:p>
        </p:txBody>
      </p:sp>
      <p:sp>
        <p:nvSpPr>
          <p:cNvPr id="22" name="Rectangle 21">
            <a:extLst>
              <a:ext uri="{FF2B5EF4-FFF2-40B4-BE49-F238E27FC236}">
                <a16:creationId xmlns:a16="http://schemas.microsoft.com/office/drawing/2014/main" id="{C34E4BAD-F8B1-403E-AA7A-EF540309AD6B}"/>
              </a:ext>
            </a:extLst>
          </p:cNvPr>
          <p:cNvSpPr/>
          <p:nvPr/>
        </p:nvSpPr>
        <p:spPr>
          <a:xfrm>
            <a:off x="4518422" y="3257549"/>
            <a:ext cx="1840705" cy="130492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4A24"/>
                </a:solidFill>
              </a:rPr>
              <a:t>IRB</a:t>
            </a:r>
          </a:p>
          <a:p>
            <a:pPr algn="ctr"/>
            <a:r>
              <a:rPr lang="en-US" sz="1600" dirty="0">
                <a:solidFill>
                  <a:srgbClr val="004A24"/>
                </a:solidFill>
              </a:rPr>
              <a:t>COI</a:t>
            </a:r>
          </a:p>
          <a:p>
            <a:pPr algn="ctr"/>
            <a:r>
              <a:rPr lang="en-US" sz="1600" dirty="0">
                <a:solidFill>
                  <a:srgbClr val="004A24"/>
                </a:solidFill>
              </a:rPr>
              <a:t>IACUC</a:t>
            </a:r>
          </a:p>
          <a:p>
            <a:pPr algn="ctr"/>
            <a:r>
              <a:rPr lang="en-US" sz="1600" dirty="0">
                <a:solidFill>
                  <a:srgbClr val="004A24"/>
                </a:solidFill>
              </a:rPr>
              <a:t>Export Control</a:t>
            </a:r>
          </a:p>
          <a:p>
            <a:pPr algn="ctr"/>
            <a:r>
              <a:rPr lang="en-US" sz="1600" dirty="0">
                <a:solidFill>
                  <a:srgbClr val="004A24"/>
                </a:solidFill>
              </a:rPr>
              <a:t>RCR</a:t>
            </a:r>
          </a:p>
        </p:txBody>
      </p:sp>
      <p:sp>
        <p:nvSpPr>
          <p:cNvPr id="25" name="Arrow: Down 24">
            <a:extLst>
              <a:ext uri="{FF2B5EF4-FFF2-40B4-BE49-F238E27FC236}">
                <a16:creationId xmlns:a16="http://schemas.microsoft.com/office/drawing/2014/main" id="{788D2A79-6846-4F3A-BC8A-9C0C6B7D9341}"/>
              </a:ext>
            </a:extLst>
          </p:cNvPr>
          <p:cNvSpPr/>
          <p:nvPr/>
        </p:nvSpPr>
        <p:spPr>
          <a:xfrm>
            <a:off x="5267325" y="995363"/>
            <a:ext cx="142875" cy="676274"/>
          </a:xfrm>
          <a:prstGeom prst="downArrow">
            <a:avLst/>
          </a:prstGeom>
          <a:solidFill>
            <a:schemeClr val="tx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Down 25">
            <a:extLst>
              <a:ext uri="{FF2B5EF4-FFF2-40B4-BE49-F238E27FC236}">
                <a16:creationId xmlns:a16="http://schemas.microsoft.com/office/drawing/2014/main" id="{BD85FDFD-F1E3-4FD5-A856-0CCEAF4A1640}"/>
              </a:ext>
            </a:extLst>
          </p:cNvPr>
          <p:cNvSpPr/>
          <p:nvPr/>
        </p:nvSpPr>
        <p:spPr>
          <a:xfrm>
            <a:off x="5257797" y="2274571"/>
            <a:ext cx="152403" cy="495299"/>
          </a:xfrm>
          <a:prstGeom prst="downArrow">
            <a:avLst/>
          </a:prstGeom>
          <a:solidFill>
            <a:schemeClr val="tx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Down 26">
            <a:extLst>
              <a:ext uri="{FF2B5EF4-FFF2-40B4-BE49-F238E27FC236}">
                <a16:creationId xmlns:a16="http://schemas.microsoft.com/office/drawing/2014/main" id="{22B3DA06-267F-4941-975A-5D500A163495}"/>
              </a:ext>
            </a:extLst>
          </p:cNvPr>
          <p:cNvSpPr/>
          <p:nvPr/>
        </p:nvSpPr>
        <p:spPr>
          <a:xfrm rot="20648629">
            <a:off x="6680687" y="3152941"/>
            <a:ext cx="144263" cy="1951188"/>
          </a:xfrm>
          <a:prstGeom prst="downArrow">
            <a:avLst/>
          </a:prstGeom>
          <a:solidFill>
            <a:schemeClr val="tx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Down 27">
            <a:extLst>
              <a:ext uri="{FF2B5EF4-FFF2-40B4-BE49-F238E27FC236}">
                <a16:creationId xmlns:a16="http://schemas.microsoft.com/office/drawing/2014/main" id="{E1EF4194-FBAA-4A47-BEF7-E14FD4E40CA0}"/>
              </a:ext>
            </a:extLst>
          </p:cNvPr>
          <p:cNvSpPr/>
          <p:nvPr/>
        </p:nvSpPr>
        <p:spPr>
          <a:xfrm rot="18604270">
            <a:off x="7640077" y="2420136"/>
            <a:ext cx="159893" cy="3180730"/>
          </a:xfrm>
          <a:prstGeom prst="downArrow">
            <a:avLst/>
          </a:prstGeom>
          <a:solidFill>
            <a:schemeClr val="tx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Down 28">
            <a:extLst>
              <a:ext uri="{FF2B5EF4-FFF2-40B4-BE49-F238E27FC236}">
                <a16:creationId xmlns:a16="http://schemas.microsoft.com/office/drawing/2014/main" id="{B8D028B0-D37E-418D-BD56-218A933A951C}"/>
              </a:ext>
            </a:extLst>
          </p:cNvPr>
          <p:cNvSpPr/>
          <p:nvPr/>
        </p:nvSpPr>
        <p:spPr>
          <a:xfrm rot="2777240">
            <a:off x="3202748" y="2307286"/>
            <a:ext cx="153404" cy="3180730"/>
          </a:xfrm>
          <a:prstGeom prst="downArrow">
            <a:avLst/>
          </a:prstGeom>
          <a:solidFill>
            <a:schemeClr val="tx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Down 29">
            <a:extLst>
              <a:ext uri="{FF2B5EF4-FFF2-40B4-BE49-F238E27FC236}">
                <a16:creationId xmlns:a16="http://schemas.microsoft.com/office/drawing/2014/main" id="{1760D95D-F64A-42B2-BF13-25EF19ACF7A6}"/>
              </a:ext>
            </a:extLst>
          </p:cNvPr>
          <p:cNvSpPr/>
          <p:nvPr/>
        </p:nvSpPr>
        <p:spPr>
          <a:xfrm rot="714516">
            <a:off x="3949242" y="3114392"/>
            <a:ext cx="159689" cy="1951188"/>
          </a:xfrm>
          <a:prstGeom prst="downArrow">
            <a:avLst/>
          </a:prstGeom>
          <a:solidFill>
            <a:schemeClr val="tx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E911A63A-726C-4226-A061-6A0870FA33B7}"/>
              </a:ext>
            </a:extLst>
          </p:cNvPr>
          <p:cNvSpPr/>
          <p:nvPr/>
        </p:nvSpPr>
        <p:spPr>
          <a:xfrm>
            <a:off x="4133850" y="2752724"/>
            <a:ext cx="2514600" cy="476250"/>
          </a:xfrm>
          <a:prstGeom prst="roundRect">
            <a:avLst/>
          </a:prstGeom>
          <a:solidFill>
            <a:srgbClr val="077B3B"/>
          </a:solidFill>
          <a:ln>
            <a:solidFill>
              <a:srgbClr val="00A4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Jamie Peno</a:t>
            </a:r>
          </a:p>
          <a:p>
            <a:pPr algn="ctr"/>
            <a:r>
              <a:rPr lang="en-US" sz="1400" dirty="0"/>
              <a:t>Assistant Vice President- RIC</a:t>
            </a:r>
          </a:p>
        </p:txBody>
      </p:sp>
      <p:sp>
        <p:nvSpPr>
          <p:cNvPr id="6" name="Rectangle: Rounded Corners 5">
            <a:extLst>
              <a:ext uri="{FF2B5EF4-FFF2-40B4-BE49-F238E27FC236}">
                <a16:creationId xmlns:a16="http://schemas.microsoft.com/office/drawing/2014/main" id="{672138EF-7E09-4A2F-AD35-F982B510B7BA}"/>
              </a:ext>
            </a:extLst>
          </p:cNvPr>
          <p:cNvSpPr/>
          <p:nvPr/>
        </p:nvSpPr>
        <p:spPr>
          <a:xfrm>
            <a:off x="3381375" y="390525"/>
            <a:ext cx="4019550" cy="619125"/>
          </a:xfrm>
          <a:prstGeom prst="roundRect">
            <a:avLst/>
          </a:prstGeom>
          <a:solidFill>
            <a:srgbClr val="004A24"/>
          </a:solidFill>
          <a:ln>
            <a:solidFill>
              <a:srgbClr val="077B3B"/>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dirty="0"/>
              <a:t>Division of</a:t>
            </a:r>
          </a:p>
          <a:p>
            <a:pPr algn="ctr"/>
            <a:r>
              <a:rPr lang="en-US" sz="2000" dirty="0"/>
              <a:t>Research and Innovation</a:t>
            </a:r>
          </a:p>
        </p:txBody>
      </p:sp>
      <p:pic>
        <p:nvPicPr>
          <p:cNvPr id="2" name="Picture 1">
            <a:extLst>
              <a:ext uri="{FF2B5EF4-FFF2-40B4-BE49-F238E27FC236}">
                <a16:creationId xmlns:a16="http://schemas.microsoft.com/office/drawing/2014/main" id="{4D458989-B98F-4D65-B808-019BF82B38AB}"/>
              </a:ext>
            </a:extLst>
          </p:cNvPr>
          <p:cNvPicPr>
            <a:picLocks noChangeAspect="1"/>
          </p:cNvPicPr>
          <p:nvPr/>
        </p:nvPicPr>
        <p:blipFill>
          <a:blip r:embed="rId2"/>
          <a:stretch>
            <a:fillRect/>
          </a:stretch>
        </p:blipFill>
        <p:spPr>
          <a:xfrm>
            <a:off x="0" y="-1"/>
            <a:ext cx="12192000" cy="6858001"/>
          </a:xfrm>
          <a:prstGeom prst="rect">
            <a:avLst/>
          </a:prstGeom>
        </p:spPr>
      </p:pic>
      <p:pic>
        <p:nvPicPr>
          <p:cNvPr id="4" name="Picture 3">
            <a:extLst>
              <a:ext uri="{FF2B5EF4-FFF2-40B4-BE49-F238E27FC236}">
                <a16:creationId xmlns:a16="http://schemas.microsoft.com/office/drawing/2014/main" id="{11A8BC5C-B7F8-FFF4-A14E-916F2CD2B440}"/>
              </a:ext>
            </a:extLst>
          </p:cNvPr>
          <p:cNvPicPr>
            <a:picLocks noChangeAspect="1"/>
          </p:cNvPicPr>
          <p:nvPr/>
        </p:nvPicPr>
        <p:blipFill>
          <a:blip r:embed="rId3"/>
          <a:stretch>
            <a:fillRect/>
          </a:stretch>
        </p:blipFill>
        <p:spPr>
          <a:xfrm>
            <a:off x="0" y="4761"/>
            <a:ext cx="12192000" cy="6849779"/>
          </a:xfrm>
          <a:prstGeom prst="rect">
            <a:avLst/>
          </a:prstGeom>
        </p:spPr>
      </p:pic>
      <p:pic>
        <p:nvPicPr>
          <p:cNvPr id="5" name="Picture 4">
            <a:extLst>
              <a:ext uri="{FF2B5EF4-FFF2-40B4-BE49-F238E27FC236}">
                <a16:creationId xmlns:a16="http://schemas.microsoft.com/office/drawing/2014/main" id="{A70E5B28-F410-5982-6FB7-81E8E7341470}"/>
              </a:ext>
            </a:extLst>
          </p:cNvPr>
          <p:cNvPicPr>
            <a:picLocks noChangeAspect="1"/>
          </p:cNvPicPr>
          <p:nvPr/>
        </p:nvPicPr>
        <p:blipFill>
          <a:blip r:embed="rId4"/>
          <a:stretch>
            <a:fillRect/>
          </a:stretch>
        </p:blipFill>
        <p:spPr>
          <a:xfrm>
            <a:off x="12682" y="57204"/>
            <a:ext cx="12191950" cy="6849779"/>
          </a:xfrm>
          <a:prstGeom prst="rect">
            <a:avLst/>
          </a:prstGeom>
        </p:spPr>
      </p:pic>
    </p:spTree>
    <p:extLst>
      <p:ext uri="{BB962C8B-B14F-4D97-AF65-F5344CB8AC3E}">
        <p14:creationId xmlns:p14="http://schemas.microsoft.com/office/powerpoint/2010/main" val="62133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500" fill="hold"/>
                                        <p:tgtEl>
                                          <p:spTgt spid="26"/>
                                        </p:tgtEl>
                                        <p:attrNameLst>
                                          <p:attrName>ppt_x</p:attrName>
                                        </p:attrNameLst>
                                      </p:cBhvr>
                                      <p:tavLst>
                                        <p:tav tm="0">
                                          <p:val>
                                            <p:strVal val="#ppt_x"/>
                                          </p:val>
                                        </p:tav>
                                        <p:tav tm="100000">
                                          <p:val>
                                            <p:strVal val="#ppt_x"/>
                                          </p:val>
                                        </p:tav>
                                      </p:tavLst>
                                    </p:anim>
                                    <p:anim calcmode="lin" valueType="num">
                                      <p:cBhvr additive="base">
                                        <p:cTn id="52" dur="500" fill="hold"/>
                                        <p:tgtEl>
                                          <p:spTgt spid="2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additive="base">
                                        <p:cTn id="59" dur="500" fill="hold"/>
                                        <p:tgtEl>
                                          <p:spTgt spid="28"/>
                                        </p:tgtEl>
                                        <p:attrNameLst>
                                          <p:attrName>ppt_x</p:attrName>
                                        </p:attrNameLst>
                                      </p:cBhvr>
                                      <p:tavLst>
                                        <p:tav tm="0">
                                          <p:val>
                                            <p:strVal val="#ppt_x"/>
                                          </p:val>
                                        </p:tav>
                                        <p:tav tm="100000">
                                          <p:val>
                                            <p:strVal val="#ppt_x"/>
                                          </p:val>
                                        </p:tav>
                                      </p:tavLst>
                                    </p:anim>
                                    <p:anim calcmode="lin" valueType="num">
                                      <p:cBhvr additive="base">
                                        <p:cTn id="60" dur="500" fill="hold"/>
                                        <p:tgtEl>
                                          <p:spTgt spid="2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9"/>
                                        </p:tgtEl>
                                        <p:attrNameLst>
                                          <p:attrName>style.visibility</p:attrName>
                                        </p:attrNameLst>
                                      </p:cBhvr>
                                      <p:to>
                                        <p:strVal val="visible"/>
                                      </p:to>
                                    </p:set>
                                    <p:anim calcmode="lin" valueType="num">
                                      <p:cBhvr additive="base">
                                        <p:cTn id="63" dur="500" fill="hold"/>
                                        <p:tgtEl>
                                          <p:spTgt spid="29"/>
                                        </p:tgtEl>
                                        <p:attrNameLst>
                                          <p:attrName>ppt_x</p:attrName>
                                        </p:attrNameLst>
                                      </p:cBhvr>
                                      <p:tavLst>
                                        <p:tav tm="0">
                                          <p:val>
                                            <p:strVal val="#ppt_x"/>
                                          </p:val>
                                        </p:tav>
                                        <p:tav tm="100000">
                                          <p:val>
                                            <p:strVal val="#ppt_x"/>
                                          </p:val>
                                        </p:tav>
                                      </p:tavLst>
                                    </p:anim>
                                    <p:anim calcmode="lin" valueType="num">
                                      <p:cBhvr additive="base">
                                        <p:cTn id="64" dur="500" fill="hold"/>
                                        <p:tgtEl>
                                          <p:spTgt spid="2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additive="base">
                                        <p:cTn id="67" dur="500" fill="hold"/>
                                        <p:tgtEl>
                                          <p:spTgt spid="30"/>
                                        </p:tgtEl>
                                        <p:attrNameLst>
                                          <p:attrName>ppt_x</p:attrName>
                                        </p:attrNameLst>
                                      </p:cBhvr>
                                      <p:tavLst>
                                        <p:tav tm="0">
                                          <p:val>
                                            <p:strVal val="#ppt_x"/>
                                          </p:val>
                                        </p:tav>
                                        <p:tav tm="100000">
                                          <p:val>
                                            <p:strVal val="#ppt_x"/>
                                          </p:val>
                                        </p:tav>
                                      </p:tavLst>
                                    </p:anim>
                                    <p:anim calcmode="lin" valueType="num">
                                      <p:cBhvr additive="base">
                                        <p:cTn id="68" dur="500" fill="hold"/>
                                        <p:tgtEl>
                                          <p:spTgt spid="3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additive="base">
                                        <p:cTn id="71" dur="500" fill="hold"/>
                                        <p:tgtEl>
                                          <p:spTgt spid="10"/>
                                        </p:tgtEl>
                                        <p:attrNameLst>
                                          <p:attrName>ppt_x</p:attrName>
                                        </p:attrNameLst>
                                      </p:cBhvr>
                                      <p:tavLst>
                                        <p:tav tm="0">
                                          <p:val>
                                            <p:strVal val="#ppt_x"/>
                                          </p:val>
                                        </p:tav>
                                        <p:tav tm="100000">
                                          <p:val>
                                            <p:strVal val="#ppt_x"/>
                                          </p:val>
                                        </p:tav>
                                      </p:tavLst>
                                    </p:anim>
                                    <p:anim calcmode="lin" valueType="num">
                                      <p:cBhvr additive="base">
                                        <p:cTn id="7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5" grpId="0" animBg="1"/>
      <p:bldP spid="16" grpId="0" animBg="1"/>
      <p:bldP spid="17" grpId="0" animBg="1"/>
      <p:bldP spid="18" grpId="0"/>
      <p:bldP spid="19" grpId="0"/>
      <p:bldP spid="20" grpId="0"/>
      <p:bldP spid="21" grpId="0"/>
      <p:bldP spid="22" grpId="0" animBg="1"/>
      <p:bldP spid="25" grpId="0" animBg="1"/>
      <p:bldP spid="26" grpId="0" animBg="1"/>
      <p:bldP spid="27" grpId="0" animBg="1"/>
      <p:bldP spid="28" grpId="0" animBg="1"/>
      <p:bldP spid="29" grpId="0" animBg="1"/>
      <p:bldP spid="30" grpId="0" animBg="1"/>
      <p:bldP spid="10"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2"/>
            <a:ext cx="7751281" cy="1368055"/>
          </a:xfrm>
        </p:spPr>
        <p:txBody>
          <a:bodyPr/>
          <a:lstStyle/>
          <a:p>
            <a:r>
              <a:rPr lang="en-US" sz="2800" b="1" dirty="0">
                <a:solidFill>
                  <a:srgbClr val="004A24"/>
                </a:solidFill>
                <a:latin typeface="Roboto" panose="02000000000000000000" pitchFamily="2" charset="0"/>
                <a:ea typeface="Roboto" panose="02000000000000000000" pitchFamily="2" charset="0"/>
                <a:cs typeface="Roboto" panose="02000000000000000000" pitchFamily="2" charset="0"/>
              </a:rPr>
              <a:t>Small Business Innovation Research (SBIR) &amp; </a:t>
            </a:r>
          </a:p>
          <a:p>
            <a:r>
              <a:rPr lang="en-US" sz="2800" b="1" dirty="0">
                <a:solidFill>
                  <a:srgbClr val="004A24"/>
                </a:solidFill>
                <a:latin typeface="Roboto" panose="02000000000000000000" pitchFamily="2" charset="0"/>
                <a:ea typeface="Roboto" panose="02000000000000000000" pitchFamily="2" charset="0"/>
                <a:cs typeface="Roboto" panose="02000000000000000000" pitchFamily="2" charset="0"/>
              </a:rPr>
              <a:t>Small Business Technology Transfer (STTR)</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893358"/>
            <a:ext cx="8917517" cy="3559175"/>
          </a:xfrm>
        </p:spPr>
        <p:txBody>
          <a:bodyPr/>
          <a:lstStyle/>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Eligibility</a:t>
            </a:r>
          </a:p>
          <a:p>
            <a:pPr marL="1143000" lvl="1" indent="-457200"/>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Small firm (&lt;500 employees)</a:t>
            </a:r>
          </a:p>
          <a:p>
            <a:pPr marL="1143000" lvl="1" indent="-457200"/>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At least 51% US-owned</a:t>
            </a:r>
          </a:p>
          <a:p>
            <a:pPr marL="1143000" lvl="1" indent="-457200"/>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PI must be employed by firm</a:t>
            </a:r>
          </a:p>
          <a:p>
            <a:pPr marL="1143000" lvl="1" indent="-457200"/>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NIH allows co-PIs</a:t>
            </a:r>
          </a:p>
          <a:p>
            <a:pPr marL="1143000" lvl="1" indent="-457200"/>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During Phase I/II, 30% of research subcontracted</a:t>
            </a:r>
          </a:p>
          <a:p>
            <a:pPr lvl="1" indent="0">
              <a:buNone/>
            </a:pPr>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       to a university</a:t>
            </a:r>
            <a:r>
              <a:rPr lang="en-US" sz="1800" dirty="0">
                <a:solidFill>
                  <a:srgbClr val="004A24"/>
                </a:solidFill>
                <a:latin typeface="Roboto" panose="02000000000000000000" pitchFamily="2" charset="0"/>
                <a:ea typeface="Roboto" panose="02000000000000000000" pitchFamily="2" charset="0"/>
                <a:cs typeface="Roboto" panose="02000000000000000000" pitchFamily="2" charset="0"/>
              </a:rPr>
              <a:t> </a:t>
            </a:r>
            <a:r>
              <a:rPr lang="en-US" sz="2000" dirty="0">
                <a:solidFill>
                  <a:srgbClr val="004A24"/>
                </a:solidFill>
                <a:latin typeface="Roboto" panose="02000000000000000000" pitchFamily="2" charset="0"/>
                <a:ea typeface="Roboto" panose="02000000000000000000" pitchFamily="2" charset="0"/>
                <a:cs typeface="Roboto" panose="02000000000000000000" pitchFamily="2" charset="0"/>
              </a:rPr>
              <a:t>or federal lab</a:t>
            </a:r>
          </a:p>
          <a:p>
            <a:pPr marL="457200" indent="-457200">
              <a:buFont typeface="Arial" panose="020B0604020202020204" pitchFamily="34" charset="0"/>
              <a:buChar char="•"/>
            </a:pPr>
            <a:r>
              <a:rPr lang="en-US" sz="2800" dirty="0">
                <a:solidFill>
                  <a:srgbClr val="004A24"/>
                </a:solidFill>
                <a:latin typeface="Roboto" panose="02000000000000000000" pitchFamily="2" charset="0"/>
                <a:ea typeface="Roboto" panose="02000000000000000000" pitchFamily="2" charset="0"/>
                <a:cs typeface="Roboto" panose="02000000000000000000" pitchFamily="2" charset="0"/>
              </a:rPr>
              <a:t>How are these handled at UNT?</a:t>
            </a:r>
            <a:endParaRPr lang="en-US" sz="3400" dirty="0">
              <a:solidFill>
                <a:srgbClr val="004A24"/>
              </a:solidFill>
              <a:latin typeface="Roboto" panose="02000000000000000000" pitchFamily="2" charset="0"/>
              <a:ea typeface="Roboto" panose="02000000000000000000" pitchFamily="2" charset="0"/>
              <a:cs typeface="Roboto" panose="02000000000000000000" pitchFamily="2" charset="0"/>
            </a:endParaRPr>
          </a:p>
          <a:p>
            <a:pPr marL="1143000" lvl="1" indent="-457200"/>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COI Management Plan</a:t>
            </a:r>
          </a:p>
          <a:p>
            <a:pPr marL="1143000" lvl="1" indent="-457200"/>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Work with Research Commercial </a:t>
            </a:r>
          </a:p>
          <a:p>
            <a:pPr lvl="1" indent="0">
              <a:buNone/>
            </a:pPr>
            <a:r>
              <a:rPr lang="en-US" dirty="0">
                <a:solidFill>
                  <a:srgbClr val="004A24"/>
                </a:solidFill>
                <a:latin typeface="Roboto" panose="02000000000000000000" pitchFamily="2" charset="0"/>
                <a:ea typeface="Roboto" panose="02000000000000000000" pitchFamily="2" charset="0"/>
                <a:cs typeface="Roboto" panose="02000000000000000000" pitchFamily="2" charset="0"/>
              </a:rPr>
              <a:t>	    Agreements Office</a:t>
            </a:r>
          </a:p>
          <a:p>
            <a:endParaRPr lang="en-US" sz="2800" dirty="0">
              <a:solidFill>
                <a:srgbClr val="004A24"/>
              </a:solidFill>
            </a:endParaRPr>
          </a:p>
          <a:p>
            <a:endParaRPr lang="en-US" sz="2800" dirty="0">
              <a:solidFill>
                <a:srgbClr val="004A24"/>
              </a:solidFill>
            </a:endParaRPr>
          </a:p>
          <a:p>
            <a:pPr marL="342900" indent="-342900">
              <a:buAutoNum type="arabicPeriod"/>
            </a:pPr>
            <a:endParaRPr lang="en-US" dirty="0"/>
          </a:p>
        </p:txBody>
      </p:sp>
      <p:pic>
        <p:nvPicPr>
          <p:cNvPr id="4" name="Picture 3">
            <a:extLst>
              <a:ext uri="{FF2B5EF4-FFF2-40B4-BE49-F238E27FC236}">
                <a16:creationId xmlns:a16="http://schemas.microsoft.com/office/drawing/2014/main" id="{219D3571-60C6-4DEA-B4FA-D220E3F667BF}"/>
              </a:ext>
            </a:extLst>
          </p:cNvPr>
          <p:cNvPicPr>
            <a:picLocks noChangeAspect="1"/>
          </p:cNvPicPr>
          <p:nvPr/>
        </p:nvPicPr>
        <p:blipFill>
          <a:blip r:embed="rId2"/>
          <a:stretch>
            <a:fillRect/>
          </a:stretch>
        </p:blipFill>
        <p:spPr>
          <a:xfrm>
            <a:off x="7456714" y="1873886"/>
            <a:ext cx="4428584" cy="4458812"/>
          </a:xfrm>
          <a:prstGeom prst="rect">
            <a:avLst/>
          </a:prstGeom>
        </p:spPr>
      </p:pic>
    </p:spTree>
    <p:extLst>
      <p:ext uri="{BB962C8B-B14F-4D97-AF65-F5344CB8AC3E}">
        <p14:creationId xmlns:p14="http://schemas.microsoft.com/office/powerpoint/2010/main" val="4249976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COI Resources (on our website!)</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11576050" cy="4969587"/>
          </a:xfrm>
        </p:spPr>
        <p:txBody>
          <a:bodyPr/>
          <a:lstStyle/>
          <a:p>
            <a:pPr algn="l"/>
            <a:r>
              <a:rPr lang="en-US" sz="2800" b="0" i="0" u="sng" dirty="0">
                <a:solidFill>
                  <a:srgbClr val="00853E"/>
                </a:solidFill>
                <a:effectLst/>
                <a:latin typeface="Roboto" panose="02000000000000000000" pitchFamily="2" charset="0"/>
                <a:ea typeface="Roboto" panose="02000000000000000000" pitchFamily="2" charset="0"/>
                <a:cs typeface="Roboto" panose="02000000000000000000" pitchFamily="2" charset="0"/>
                <a:hlinkClick r:id="rId2"/>
              </a:rPr>
              <a:t>UNT’s COI Policy</a:t>
            </a:r>
            <a:endParaRPr lang="en-US" sz="28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pPr algn="l"/>
            <a:r>
              <a:rPr lang="en-US" sz="2800" b="0" i="0" dirty="0">
                <a:solidFill>
                  <a:srgbClr val="444444"/>
                </a:solidFill>
                <a:effectLst/>
                <a:latin typeface="Roboto" panose="02000000000000000000" pitchFamily="2" charset="0"/>
                <a:ea typeface="Roboto" panose="02000000000000000000" pitchFamily="2" charset="0"/>
                <a:cs typeface="Roboto" panose="02000000000000000000" pitchFamily="2" charset="0"/>
              </a:rPr>
              <a:t>2011 PHS Conflict of Interest Regulations, </a:t>
            </a:r>
            <a:r>
              <a:rPr lang="en-US" sz="2800" b="0" i="0" u="sng" dirty="0">
                <a:solidFill>
                  <a:srgbClr val="00853E"/>
                </a:solidFill>
                <a:effectLst/>
                <a:latin typeface="Roboto" panose="02000000000000000000" pitchFamily="2" charset="0"/>
                <a:ea typeface="Roboto" panose="02000000000000000000" pitchFamily="2" charset="0"/>
                <a:cs typeface="Roboto" panose="02000000000000000000" pitchFamily="2" charset="0"/>
                <a:hlinkClick r:id="rId3"/>
              </a:rPr>
              <a:t>42 CFR Part 50, Subpart F</a:t>
            </a:r>
            <a:endParaRPr lang="en-US" sz="28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pPr algn="l"/>
            <a:r>
              <a:rPr lang="en-US" sz="2800" b="0" i="0" u="sng" dirty="0">
                <a:solidFill>
                  <a:srgbClr val="00853E"/>
                </a:solidFill>
                <a:effectLst/>
                <a:latin typeface="Roboto" panose="02000000000000000000" pitchFamily="2" charset="0"/>
                <a:ea typeface="Roboto" panose="02000000000000000000" pitchFamily="2" charset="0"/>
                <a:cs typeface="Roboto" panose="02000000000000000000" pitchFamily="2" charset="0"/>
                <a:hlinkClick r:id="rId4"/>
              </a:rPr>
              <a:t>NIH Conflict of Interest Page</a:t>
            </a:r>
            <a:endParaRPr lang="en-US" sz="28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pPr algn="l"/>
            <a:r>
              <a:rPr lang="en-US" sz="2800" b="0" i="0" u="sng" dirty="0">
                <a:solidFill>
                  <a:srgbClr val="00853E"/>
                </a:solidFill>
                <a:effectLst/>
                <a:latin typeface="Roboto" panose="02000000000000000000" pitchFamily="2" charset="0"/>
                <a:ea typeface="Roboto" panose="02000000000000000000" pitchFamily="2" charset="0"/>
                <a:cs typeface="Roboto" panose="02000000000000000000" pitchFamily="2" charset="0"/>
                <a:hlinkClick r:id="rId5"/>
              </a:rPr>
              <a:t>NIH FAQs</a:t>
            </a:r>
            <a:endParaRPr lang="en-US" sz="28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pPr algn="l"/>
            <a:r>
              <a:rPr lang="en-US" sz="2800" b="0" i="0" u="sng" dirty="0">
                <a:solidFill>
                  <a:srgbClr val="00853E"/>
                </a:solidFill>
                <a:effectLst/>
                <a:latin typeface="Roboto" panose="02000000000000000000" pitchFamily="2" charset="0"/>
                <a:ea typeface="Roboto" panose="02000000000000000000" pitchFamily="2" charset="0"/>
                <a:cs typeface="Roboto" panose="02000000000000000000" pitchFamily="2" charset="0"/>
                <a:hlinkClick r:id="rId6"/>
              </a:rPr>
              <a:t>Summary of Major Changes from 1995 to 2011 COI Regulations</a:t>
            </a:r>
            <a:endParaRPr lang="en-US" sz="2800" b="0" i="0" u="sng" dirty="0">
              <a:solidFill>
                <a:srgbClr val="00853E"/>
              </a:solidFill>
              <a:effectLst/>
              <a:latin typeface="Roboto" panose="02000000000000000000" pitchFamily="2" charset="0"/>
              <a:ea typeface="Roboto" panose="02000000000000000000" pitchFamily="2" charset="0"/>
              <a:cs typeface="Roboto" panose="02000000000000000000" pitchFamily="2" charset="0"/>
            </a:endParaRPr>
          </a:p>
          <a:p>
            <a:pPr algn="l"/>
            <a:r>
              <a:rPr lang="en-US" sz="2800" u="sng" dirty="0">
                <a:solidFill>
                  <a:srgbClr val="00853E"/>
                </a:solidFill>
                <a:latin typeface="Roboto" panose="02000000000000000000" pitchFamily="2" charset="0"/>
                <a:ea typeface="Roboto" panose="02000000000000000000" pitchFamily="2" charset="0"/>
                <a:cs typeface="Roboto" panose="02000000000000000000" pitchFamily="2" charset="0"/>
                <a:hlinkClick r:id="rId7"/>
              </a:rPr>
              <a:t>DOE Interim Conflict of Interest Policy</a:t>
            </a:r>
            <a:endParaRPr lang="en-US" sz="2800" b="0" i="0" dirty="0">
              <a:solidFill>
                <a:srgbClr val="444444"/>
              </a:solidFill>
              <a:effectLst/>
              <a:latin typeface="Roboto" panose="02000000000000000000" pitchFamily="2" charset="0"/>
              <a:ea typeface="Roboto" panose="02000000000000000000" pitchFamily="2" charset="0"/>
              <a:cs typeface="Roboto" panose="02000000000000000000" pitchFamily="2" charset="0"/>
            </a:endParaRPr>
          </a:p>
          <a:p>
            <a:pPr marL="342900" indent="-342900">
              <a:buAutoNum type="arabicPeriod"/>
            </a:pPr>
            <a:endParaRPr lang="en-US" dirty="0"/>
          </a:p>
        </p:txBody>
      </p:sp>
    </p:spTree>
    <p:extLst>
      <p:ext uri="{BB962C8B-B14F-4D97-AF65-F5344CB8AC3E}">
        <p14:creationId xmlns:p14="http://schemas.microsoft.com/office/powerpoint/2010/main" val="2572573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60ACF7-A932-99DA-62EF-7542CB1771BB}"/>
              </a:ext>
            </a:extLst>
          </p:cNvPr>
          <p:cNvSpPr>
            <a:spLocks noGrp="1"/>
          </p:cNvSpPr>
          <p:nvPr>
            <p:ph type="body" sz="quarter" idx="10"/>
          </p:nvPr>
        </p:nvSpPr>
        <p:spPr/>
        <p:txBody>
          <a:bodyPr/>
          <a:lstStyle/>
          <a:p>
            <a:r>
              <a:rPr lang="en-US" sz="5400" dirty="0">
                <a:latin typeface="Roboto" panose="02000000000000000000" pitchFamily="2" charset="0"/>
                <a:ea typeface="Roboto" panose="02000000000000000000" pitchFamily="2" charset="0"/>
                <a:cs typeface="Roboto" panose="02000000000000000000" pitchFamily="2" charset="0"/>
              </a:rPr>
              <a:t>Upcoming RCR Workshops</a:t>
            </a:r>
          </a:p>
        </p:txBody>
      </p:sp>
      <p:sp>
        <p:nvSpPr>
          <p:cNvPr id="3" name="Text Placeholder 2">
            <a:extLst>
              <a:ext uri="{FF2B5EF4-FFF2-40B4-BE49-F238E27FC236}">
                <a16:creationId xmlns:a16="http://schemas.microsoft.com/office/drawing/2014/main" id="{4B90A148-BA02-93A4-9A5C-106434942709}"/>
              </a:ext>
            </a:extLst>
          </p:cNvPr>
          <p:cNvSpPr>
            <a:spLocks noGrp="1"/>
          </p:cNvSpPr>
          <p:nvPr>
            <p:ph type="body" sz="quarter" idx="11"/>
          </p:nvPr>
        </p:nvSpPr>
        <p:spPr/>
        <p:txBody>
          <a:bodyPr/>
          <a:lstStyle/>
          <a:p>
            <a:r>
              <a:rPr lang="en-US" sz="4000" dirty="0">
                <a:latin typeface="Roboto" panose="02000000000000000000" pitchFamily="2" charset="0"/>
                <a:ea typeface="Roboto" panose="02000000000000000000" pitchFamily="2" charset="0"/>
                <a:cs typeface="Roboto" panose="02000000000000000000" pitchFamily="2" charset="0"/>
              </a:rPr>
              <a:t>October 16</a:t>
            </a:r>
            <a:r>
              <a:rPr lang="en-US" sz="4000" baseline="30000" dirty="0">
                <a:latin typeface="Roboto" panose="02000000000000000000" pitchFamily="2" charset="0"/>
                <a:ea typeface="Roboto" panose="02000000000000000000" pitchFamily="2" charset="0"/>
                <a:cs typeface="Roboto" panose="02000000000000000000" pitchFamily="2" charset="0"/>
              </a:rPr>
              <a:t>th</a:t>
            </a:r>
            <a:r>
              <a:rPr lang="en-US" sz="4000" dirty="0">
                <a:latin typeface="Roboto" panose="02000000000000000000" pitchFamily="2" charset="0"/>
                <a:ea typeface="Roboto" panose="02000000000000000000" pitchFamily="2" charset="0"/>
                <a:cs typeface="Roboto" panose="02000000000000000000" pitchFamily="2" charset="0"/>
              </a:rPr>
              <a:t> – Export Control</a:t>
            </a:r>
          </a:p>
          <a:p>
            <a:r>
              <a:rPr lang="en-US" sz="4000" dirty="0">
                <a:latin typeface="Roboto" panose="02000000000000000000" pitchFamily="2" charset="0"/>
                <a:ea typeface="Roboto" panose="02000000000000000000" pitchFamily="2" charset="0"/>
                <a:cs typeface="Roboto" panose="02000000000000000000" pitchFamily="2" charset="0"/>
              </a:rPr>
              <a:t>November 12</a:t>
            </a:r>
            <a:r>
              <a:rPr lang="en-US" sz="4000" baseline="30000" dirty="0">
                <a:latin typeface="Roboto" panose="02000000000000000000" pitchFamily="2" charset="0"/>
                <a:ea typeface="Roboto" panose="02000000000000000000" pitchFamily="2" charset="0"/>
                <a:cs typeface="Roboto" panose="02000000000000000000" pitchFamily="2" charset="0"/>
              </a:rPr>
              <a:t>th</a:t>
            </a:r>
            <a:r>
              <a:rPr lang="en-US" sz="4000" dirty="0">
                <a:latin typeface="Roboto" panose="02000000000000000000" pitchFamily="2" charset="0"/>
                <a:ea typeface="Roboto" panose="02000000000000000000" pitchFamily="2" charset="0"/>
                <a:cs typeface="Roboto" panose="02000000000000000000" pitchFamily="2" charset="0"/>
              </a:rPr>
              <a:t> – Animal Research</a:t>
            </a:r>
          </a:p>
          <a:p>
            <a:r>
              <a:rPr lang="en-US" sz="4000" dirty="0">
                <a:latin typeface="Roboto" panose="02000000000000000000" pitchFamily="2" charset="0"/>
                <a:ea typeface="Roboto" panose="02000000000000000000" pitchFamily="2" charset="0"/>
                <a:cs typeface="Roboto" panose="02000000000000000000" pitchFamily="2" charset="0"/>
              </a:rPr>
              <a:t>November 19</a:t>
            </a:r>
            <a:r>
              <a:rPr lang="en-US" sz="4000" baseline="30000" dirty="0">
                <a:latin typeface="Roboto" panose="02000000000000000000" pitchFamily="2" charset="0"/>
                <a:ea typeface="Roboto" panose="02000000000000000000" pitchFamily="2" charset="0"/>
                <a:cs typeface="Roboto" panose="02000000000000000000" pitchFamily="2" charset="0"/>
              </a:rPr>
              <a:t>th</a:t>
            </a:r>
            <a:r>
              <a:rPr lang="en-US" sz="4000" dirty="0">
                <a:latin typeface="Roboto" panose="02000000000000000000" pitchFamily="2" charset="0"/>
                <a:ea typeface="Roboto" panose="02000000000000000000" pitchFamily="2" charset="0"/>
                <a:cs typeface="Roboto" panose="02000000000000000000" pitchFamily="2" charset="0"/>
              </a:rPr>
              <a:t> - Biosafety</a:t>
            </a:r>
          </a:p>
        </p:txBody>
      </p:sp>
    </p:spTree>
    <p:extLst>
      <p:ext uri="{BB962C8B-B14F-4D97-AF65-F5344CB8AC3E}">
        <p14:creationId xmlns:p14="http://schemas.microsoft.com/office/powerpoint/2010/main" val="2601768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038341-3380-1845-A1F6-15BA8BC96522}"/>
              </a:ext>
            </a:extLst>
          </p:cNvPr>
          <p:cNvSpPr>
            <a:spLocks noGrp="1"/>
          </p:cNvSpPr>
          <p:nvPr>
            <p:ph type="body" sz="quarter" idx="10"/>
          </p:nvPr>
        </p:nvSpPr>
        <p:spPr>
          <a:xfrm>
            <a:off x="4052084" y="1758317"/>
            <a:ext cx="4087832" cy="873442"/>
          </a:xfrm>
        </p:spPr>
        <p:txBody>
          <a:bodyPr/>
          <a:lstStyle/>
          <a:p>
            <a:pPr algn="ctr"/>
            <a:r>
              <a:rPr lang="en-US" dirty="0">
                <a:latin typeface="Roboto" panose="02000000000000000000" pitchFamily="2" charset="0"/>
                <a:ea typeface="Roboto" panose="02000000000000000000" pitchFamily="2" charset="0"/>
                <a:cs typeface="Roboto" panose="02000000000000000000" pitchFamily="2" charset="0"/>
              </a:rPr>
              <a:t>Questions?</a:t>
            </a:r>
          </a:p>
        </p:txBody>
      </p:sp>
      <p:sp>
        <p:nvSpPr>
          <p:cNvPr id="3" name="Text Placeholder 2">
            <a:extLst>
              <a:ext uri="{FF2B5EF4-FFF2-40B4-BE49-F238E27FC236}">
                <a16:creationId xmlns:a16="http://schemas.microsoft.com/office/drawing/2014/main" id="{480ABBD2-EAB7-6247-94FA-1605DD9749AC}"/>
              </a:ext>
            </a:extLst>
          </p:cNvPr>
          <p:cNvSpPr>
            <a:spLocks noGrp="1"/>
          </p:cNvSpPr>
          <p:nvPr>
            <p:ph type="body" sz="quarter" idx="11"/>
          </p:nvPr>
        </p:nvSpPr>
        <p:spPr>
          <a:xfrm>
            <a:off x="1762125" y="3637598"/>
            <a:ext cx="8667750" cy="2448241"/>
          </a:xfrm>
        </p:spPr>
        <p:txBody>
          <a:bodyPr/>
          <a:lstStyle/>
          <a:p>
            <a:pPr algn="ctr"/>
            <a:r>
              <a:rPr lang="en-US" sz="2400" dirty="0">
                <a:latin typeface="Roboto" panose="02000000000000000000" pitchFamily="2" charset="0"/>
                <a:ea typeface="Roboto" panose="02000000000000000000" pitchFamily="2" charset="0"/>
                <a:cs typeface="Roboto" panose="02000000000000000000" pitchFamily="2" charset="0"/>
              </a:rPr>
              <a:t>THANK YOU!</a:t>
            </a:r>
          </a:p>
          <a:p>
            <a:pPr algn="ctr"/>
            <a:endParaRPr lang="en-US" sz="2400" dirty="0">
              <a:latin typeface="Roboto" panose="02000000000000000000" pitchFamily="2" charset="0"/>
              <a:ea typeface="Roboto" panose="02000000000000000000" pitchFamily="2" charset="0"/>
              <a:cs typeface="Roboto" panose="02000000000000000000" pitchFamily="2" charset="0"/>
            </a:endParaRPr>
          </a:p>
          <a:p>
            <a:pPr algn="ctr"/>
            <a:r>
              <a:rPr lang="en-US" sz="2400" dirty="0">
                <a:latin typeface="Roboto" panose="02000000000000000000" pitchFamily="2" charset="0"/>
                <a:ea typeface="Roboto" panose="02000000000000000000" pitchFamily="2" charset="0"/>
                <a:cs typeface="Roboto" panose="02000000000000000000" pitchFamily="2" charset="0"/>
              </a:rPr>
              <a:t>Phone: 940-565-4643</a:t>
            </a:r>
          </a:p>
          <a:p>
            <a:pPr algn="ctr"/>
            <a:r>
              <a:rPr lang="en-US" sz="2400" dirty="0">
                <a:latin typeface="Roboto" panose="02000000000000000000" pitchFamily="2" charset="0"/>
                <a:ea typeface="Roboto" panose="02000000000000000000" pitchFamily="2" charset="0"/>
                <a:cs typeface="Roboto" panose="02000000000000000000" pitchFamily="2" charset="0"/>
              </a:rPr>
              <a:t>Email: untcoi@unt.edu</a:t>
            </a:r>
          </a:p>
        </p:txBody>
      </p:sp>
    </p:spTree>
    <p:extLst>
      <p:ext uri="{BB962C8B-B14F-4D97-AF65-F5344CB8AC3E}">
        <p14:creationId xmlns:p14="http://schemas.microsoft.com/office/powerpoint/2010/main" val="1261662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5880E-F704-4F4C-A869-4C2EEE74BA02}"/>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A5FAD67D-D844-467D-A146-738B6AA425F6}"/>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513F3C42-1935-43AE-B17D-FCBCA381F8BC}"/>
              </a:ext>
            </a:extLst>
          </p:cNvPr>
          <p:cNvPicPr>
            <a:picLocks noChangeAspect="1"/>
          </p:cNvPicPr>
          <p:nvPr/>
        </p:nvPicPr>
        <p:blipFill>
          <a:blip r:embed="rId2"/>
          <a:stretch>
            <a:fillRect/>
          </a:stretch>
        </p:blipFill>
        <p:spPr>
          <a:xfrm>
            <a:off x="0" y="13485"/>
            <a:ext cx="12192000" cy="6858000"/>
          </a:xfrm>
          <a:prstGeom prst="rect">
            <a:avLst/>
          </a:prstGeom>
        </p:spPr>
      </p:pic>
      <p:sp>
        <p:nvSpPr>
          <p:cNvPr id="5" name="TextBox 4">
            <a:extLst>
              <a:ext uri="{FF2B5EF4-FFF2-40B4-BE49-F238E27FC236}">
                <a16:creationId xmlns:a16="http://schemas.microsoft.com/office/drawing/2014/main" id="{7B29F699-5189-4D62-B0E5-62C8C2467E68}"/>
              </a:ext>
            </a:extLst>
          </p:cNvPr>
          <p:cNvSpPr txBox="1"/>
          <p:nvPr/>
        </p:nvSpPr>
        <p:spPr>
          <a:xfrm>
            <a:off x="2897312" y="1506885"/>
            <a:ext cx="7542088"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What is the goal of the Conflict of Interest Program? </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What is a COI? What is an SFI? What is an International Affiliation?</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Why should you care about COI &amp; International Affiliations?</a:t>
            </a:r>
          </a:p>
        </p:txBody>
      </p:sp>
      <p:sp>
        <p:nvSpPr>
          <p:cNvPr id="6" name="TextBox 5">
            <a:extLst>
              <a:ext uri="{FF2B5EF4-FFF2-40B4-BE49-F238E27FC236}">
                <a16:creationId xmlns:a16="http://schemas.microsoft.com/office/drawing/2014/main" id="{E8E7C8F6-2FDF-4742-A005-5C0B2A61CBE2}"/>
              </a:ext>
            </a:extLst>
          </p:cNvPr>
          <p:cNvSpPr txBox="1"/>
          <p:nvPr/>
        </p:nvSpPr>
        <p:spPr>
          <a:xfrm>
            <a:off x="2897313" y="3429000"/>
            <a:ext cx="4315146"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COI Filing Process</a:t>
            </a:r>
          </a:p>
          <a:p>
            <a:pPr marL="342900" indent="-3429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Management Plans</a:t>
            </a:r>
          </a:p>
        </p:txBody>
      </p:sp>
      <p:sp>
        <p:nvSpPr>
          <p:cNvPr id="7" name="TextBox 6">
            <a:extLst>
              <a:ext uri="{FF2B5EF4-FFF2-40B4-BE49-F238E27FC236}">
                <a16:creationId xmlns:a16="http://schemas.microsoft.com/office/drawing/2014/main" id="{8ECC5C67-B236-492E-85B4-2E086233E5CF}"/>
              </a:ext>
            </a:extLst>
          </p:cNvPr>
          <p:cNvSpPr txBox="1"/>
          <p:nvPr/>
        </p:nvSpPr>
        <p:spPr>
          <a:xfrm>
            <a:off x="2823681" y="5122110"/>
            <a:ext cx="4315146"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SBIRs/STTRs</a:t>
            </a:r>
          </a:p>
          <a:p>
            <a:pPr marL="285750"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Q&amp;A</a:t>
            </a:r>
          </a:p>
        </p:txBody>
      </p:sp>
      <p:sp>
        <p:nvSpPr>
          <p:cNvPr id="8" name="Text Placeholder 10">
            <a:extLst>
              <a:ext uri="{FF2B5EF4-FFF2-40B4-BE49-F238E27FC236}">
                <a16:creationId xmlns:a16="http://schemas.microsoft.com/office/drawing/2014/main" id="{7982DBA9-7F6F-4411-9874-C8E9AE249EE6}"/>
              </a:ext>
            </a:extLst>
          </p:cNvPr>
          <p:cNvSpPr txBox="1">
            <a:spLocks/>
          </p:cNvSpPr>
          <p:nvPr/>
        </p:nvSpPr>
        <p:spPr>
          <a:xfrm>
            <a:off x="1582615" y="737685"/>
            <a:ext cx="7287065" cy="542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Roboto" panose="02000000000000000000" pitchFamily="2" charset="0"/>
                <a:ea typeface="Roboto" panose="02000000000000000000" pitchFamily="2" charset="0"/>
                <a:cs typeface="Roboto" panose="02000000000000000000" pitchFamily="2" charset="0"/>
              </a:rPr>
              <a:t>What are we going to talk about?</a:t>
            </a:r>
          </a:p>
        </p:txBody>
      </p:sp>
      <p:pic>
        <p:nvPicPr>
          <p:cNvPr id="9" name="Picture 8">
            <a:extLst>
              <a:ext uri="{FF2B5EF4-FFF2-40B4-BE49-F238E27FC236}">
                <a16:creationId xmlns:a16="http://schemas.microsoft.com/office/drawing/2014/main" id="{D96706E9-DA90-43BF-BC2C-BE92F39B061E}"/>
              </a:ext>
            </a:extLst>
          </p:cNvPr>
          <p:cNvPicPr>
            <a:picLocks noChangeAspect="1"/>
          </p:cNvPicPr>
          <p:nvPr/>
        </p:nvPicPr>
        <p:blipFill rotWithShape="1">
          <a:blip r:embed="rId3"/>
          <a:srcRect l="1" r="-1417" b="38"/>
          <a:stretch/>
        </p:blipFill>
        <p:spPr>
          <a:xfrm>
            <a:off x="6845147" y="3020602"/>
            <a:ext cx="4789801" cy="3475843"/>
          </a:xfrm>
          <a:prstGeom prst="rect">
            <a:avLst/>
          </a:prstGeom>
        </p:spPr>
      </p:pic>
    </p:spTree>
    <p:extLst>
      <p:ext uri="{BB962C8B-B14F-4D97-AF65-F5344CB8AC3E}">
        <p14:creationId xmlns:p14="http://schemas.microsoft.com/office/powerpoint/2010/main" val="3117533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rPr>
              <a:t>What is the goal of a COI program?</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6"/>
            <a:ext cx="7870825" cy="4629150"/>
          </a:xfrm>
        </p:spPr>
        <p:txBody>
          <a:bodyPr/>
          <a:lstStyle/>
          <a:p>
            <a:pPr marL="285750" lvl="0" indent="-28575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Promote objectivity in research</a:t>
            </a:r>
          </a:p>
          <a:p>
            <a:pPr marL="285750" lvl="0" indent="-28575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Support faculty entrepreneurship, support industry engagement</a:t>
            </a:r>
          </a:p>
          <a:p>
            <a:pPr marL="285750" lvl="0" indent="-28575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Meet sponsor, public, regulatory, and legal requirements</a:t>
            </a:r>
          </a:p>
          <a:p>
            <a:pPr marL="285750" lvl="0" indent="-28575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Preserve research integrity</a:t>
            </a:r>
          </a:p>
          <a:p>
            <a:pPr marL="285750" lvl="0" indent="-28575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Protect academic freedom</a:t>
            </a:r>
          </a:p>
          <a:p>
            <a:pPr marL="285750" lvl="0" indent="-28575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Protect human participants</a:t>
            </a:r>
          </a:p>
          <a:p>
            <a:pPr marL="285750" lvl="0" indent="-28575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Protect interests of students and staff</a:t>
            </a:r>
          </a:p>
        </p:txBody>
      </p:sp>
      <p:pic>
        <p:nvPicPr>
          <p:cNvPr id="7" name="Picture 6" descr="A picture containing outdoor, building, sky, tree&#10;&#10;Description automatically generated">
            <a:extLst>
              <a:ext uri="{FF2B5EF4-FFF2-40B4-BE49-F238E27FC236}">
                <a16:creationId xmlns:a16="http://schemas.microsoft.com/office/drawing/2014/main" id="{E991E3D6-539C-4682-BD6B-0AE3A87B1C9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90553" y="3236857"/>
            <a:ext cx="4017195" cy="2680222"/>
          </a:xfrm>
          <a:prstGeom prst="rect">
            <a:avLst/>
          </a:prstGeom>
        </p:spPr>
      </p:pic>
      <p:sp>
        <p:nvSpPr>
          <p:cNvPr id="8" name="TextBox 7">
            <a:extLst>
              <a:ext uri="{FF2B5EF4-FFF2-40B4-BE49-F238E27FC236}">
                <a16:creationId xmlns:a16="http://schemas.microsoft.com/office/drawing/2014/main" id="{BD4CCB1A-44BF-4CE6-8D4F-D180246C0C8B}"/>
              </a:ext>
            </a:extLst>
          </p:cNvPr>
          <p:cNvSpPr txBox="1"/>
          <p:nvPr/>
        </p:nvSpPr>
        <p:spPr>
          <a:xfrm>
            <a:off x="7890553" y="5933073"/>
            <a:ext cx="4017195" cy="230832"/>
          </a:xfrm>
          <a:prstGeom prst="rect">
            <a:avLst/>
          </a:prstGeom>
          <a:noFill/>
        </p:spPr>
        <p:txBody>
          <a:bodyPr wrap="square" rtlCol="0">
            <a:spAutoFit/>
          </a:bodyPr>
          <a:lstStyle/>
          <a:p>
            <a:r>
              <a:rPr lang="en-US" sz="900">
                <a:hlinkClick r:id="rId3" tooltip="https://commons.wikimedia.org/wiki/File:University_of_North_Texas_September_2015_14_(Hurley_Administration_Building).jpg"/>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1166464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What is a Conflict of Interest?</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6"/>
            <a:ext cx="10770507" cy="4629150"/>
          </a:xfrm>
        </p:spPr>
        <p:txBody>
          <a:bodyPr/>
          <a:lstStyle/>
          <a:p>
            <a:r>
              <a:rPr lang="en-US" sz="3200" dirty="0">
                <a:latin typeface="Roboto" panose="02000000000000000000" pitchFamily="2" charset="0"/>
                <a:ea typeface="Roboto" panose="02000000000000000000" pitchFamily="2" charset="0"/>
                <a:cs typeface="Roboto" panose="02000000000000000000" pitchFamily="2" charset="0"/>
              </a:rPr>
              <a:t>A financial conflict of interest related to research exists when a financial interest – or other opportunity for personal financial gain – is likely to compromise or influence—or </a:t>
            </a:r>
            <a:r>
              <a:rPr lang="en-US" sz="3200" i="1" dirty="0">
                <a:latin typeface="Roboto" panose="02000000000000000000" pitchFamily="2" charset="0"/>
                <a:ea typeface="Roboto" panose="02000000000000000000" pitchFamily="2" charset="0"/>
                <a:cs typeface="Roboto" panose="02000000000000000000" pitchFamily="2" charset="0"/>
              </a:rPr>
              <a:t>appear</a:t>
            </a:r>
            <a:r>
              <a:rPr lang="en-US" sz="3200" dirty="0">
                <a:latin typeface="Roboto" panose="02000000000000000000" pitchFamily="2" charset="0"/>
                <a:ea typeface="Roboto" panose="02000000000000000000" pitchFamily="2" charset="0"/>
                <a:cs typeface="Roboto" panose="02000000000000000000" pitchFamily="2" charset="0"/>
              </a:rPr>
              <a:t> to compromise or influence—the objective design, conduct, reporting, or direct administration of research. </a:t>
            </a:r>
          </a:p>
          <a:p>
            <a:r>
              <a:rPr lang="en-US" sz="3200" i="1" dirty="0">
                <a:latin typeface="Roboto" panose="02000000000000000000" pitchFamily="2" charset="0"/>
                <a:ea typeface="Roboto" panose="02000000000000000000" pitchFamily="2" charset="0"/>
                <a:cs typeface="Roboto" panose="02000000000000000000" pitchFamily="2" charset="0"/>
              </a:rPr>
              <a:t>Conflicts are a set of intersecting relationships; they are not inherently bad, but they must be properly managed to protect the integrity of UNT research. </a:t>
            </a:r>
          </a:p>
          <a:p>
            <a:pPr marL="342900" indent="-342900">
              <a:buAutoNum type="arabicPeriod"/>
            </a:pPr>
            <a:endParaRPr lang="en-US" dirty="0"/>
          </a:p>
        </p:txBody>
      </p:sp>
    </p:spTree>
    <p:extLst>
      <p:ext uri="{BB962C8B-B14F-4D97-AF65-F5344CB8AC3E}">
        <p14:creationId xmlns:p14="http://schemas.microsoft.com/office/powerpoint/2010/main" val="739794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8604036" cy="873442"/>
          </a:xfrm>
        </p:spPr>
        <p:txBody>
          <a:bodyPr/>
          <a:lstStyle/>
          <a:p>
            <a:r>
              <a:rPr lang="en-US" sz="3600" b="1" dirty="0">
                <a:solidFill>
                  <a:srgbClr val="004A24"/>
                </a:solidFill>
                <a:latin typeface="Roboto" panose="02000000000000000000" pitchFamily="2" charset="0"/>
                <a:ea typeface="Roboto" panose="02000000000000000000" pitchFamily="2" charset="0"/>
                <a:cs typeface="Roboto" panose="02000000000000000000" pitchFamily="2" charset="0"/>
              </a:rPr>
              <a:t>What is a Significant Financial Interest?</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6"/>
            <a:ext cx="7870825" cy="4629150"/>
          </a:xfrm>
        </p:spPr>
        <p:txBody>
          <a:bodyPr/>
          <a:lstStyle/>
          <a:p>
            <a:r>
              <a:rPr lang="en-US" sz="3200" dirty="0">
                <a:latin typeface="Roboto" panose="02000000000000000000" pitchFamily="2" charset="0"/>
                <a:ea typeface="Roboto" panose="02000000000000000000" pitchFamily="2" charset="0"/>
                <a:cs typeface="Roboto" panose="02000000000000000000" pitchFamily="2" charset="0"/>
              </a:rPr>
              <a:t>Examples of an SFI include</a:t>
            </a:r>
            <a:r>
              <a:rPr lang="en-US" sz="3200" i="1" dirty="0">
                <a:latin typeface="Roboto" panose="02000000000000000000" pitchFamily="2" charset="0"/>
                <a:ea typeface="Roboto" panose="02000000000000000000" pitchFamily="2" charset="0"/>
                <a:cs typeface="Roboto" panose="02000000000000000000" pitchFamily="2" charset="0"/>
              </a:rPr>
              <a:t>:</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Salary/Consulting Fee</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Equity: stock, stock options, ownership</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Income from Intellectual Property</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Travel sponsored by outside agency</a:t>
            </a:r>
          </a:p>
          <a:p>
            <a:endParaRPr lang="en-US" sz="3200" dirty="0">
              <a:latin typeface="Roboto" panose="02000000000000000000" pitchFamily="2" charset="0"/>
              <a:ea typeface="Roboto" panose="02000000000000000000" pitchFamily="2" charset="0"/>
              <a:cs typeface="Roboto" panose="02000000000000000000" pitchFamily="2" charset="0"/>
            </a:endParaRPr>
          </a:p>
          <a:p>
            <a:r>
              <a:rPr lang="en-US" sz="3200" dirty="0">
                <a:latin typeface="Roboto" panose="02000000000000000000" pitchFamily="2" charset="0"/>
                <a:ea typeface="Roboto" panose="02000000000000000000" pitchFamily="2" charset="0"/>
                <a:cs typeface="Roboto" panose="02000000000000000000" pitchFamily="2" charset="0"/>
              </a:rPr>
              <a:t>Report anything earned by investigator, spouse, or dependent children.</a:t>
            </a:r>
          </a:p>
          <a:p>
            <a:pPr marL="342900" indent="-342900">
              <a:buAutoNum type="arabicPeriod"/>
            </a:pPr>
            <a:endParaRPr lang="en-US" dirty="0"/>
          </a:p>
        </p:txBody>
      </p:sp>
      <p:pic>
        <p:nvPicPr>
          <p:cNvPr id="5" name="Picture 4" descr="A picture containing text, newspaper, alcohol, thread&#10;&#10;Description automatically generated">
            <a:extLst>
              <a:ext uri="{FF2B5EF4-FFF2-40B4-BE49-F238E27FC236}">
                <a16:creationId xmlns:a16="http://schemas.microsoft.com/office/drawing/2014/main" id="{E495F17D-FFE4-403F-94FF-2EA60BE95B2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208315" y="2764970"/>
            <a:ext cx="3750803" cy="2500535"/>
          </a:xfrm>
          <a:prstGeom prst="rect">
            <a:avLst/>
          </a:prstGeom>
        </p:spPr>
      </p:pic>
      <p:sp>
        <p:nvSpPr>
          <p:cNvPr id="6" name="TextBox 5">
            <a:extLst>
              <a:ext uri="{FF2B5EF4-FFF2-40B4-BE49-F238E27FC236}">
                <a16:creationId xmlns:a16="http://schemas.microsoft.com/office/drawing/2014/main" id="{6DAAC765-1F6E-43B9-8671-8A0DBCB9BD60}"/>
              </a:ext>
            </a:extLst>
          </p:cNvPr>
          <p:cNvSpPr txBox="1"/>
          <p:nvPr/>
        </p:nvSpPr>
        <p:spPr>
          <a:xfrm>
            <a:off x="7795089" y="5335202"/>
            <a:ext cx="4164030" cy="230832"/>
          </a:xfrm>
          <a:prstGeom prst="rect">
            <a:avLst/>
          </a:prstGeom>
          <a:noFill/>
        </p:spPr>
        <p:txBody>
          <a:bodyPr wrap="square" rtlCol="0">
            <a:spAutoFit/>
          </a:bodyPr>
          <a:lstStyle/>
          <a:p>
            <a:r>
              <a:rPr lang="en-US" sz="900" dirty="0">
                <a:hlinkClick r:id="rId3" tooltip="https://www.quoteinspector.com/free-images/"/>
              </a:rPr>
              <a:t>This Photo</a:t>
            </a:r>
            <a:r>
              <a:rPr lang="en-US" sz="900" dirty="0"/>
              <a:t> by Unknown Author is licensed under </a:t>
            </a:r>
            <a:r>
              <a:rPr lang="en-US" sz="900" dirty="0">
                <a:hlinkClick r:id="rId4" tooltip="https://creativecommons.org/licenses/by-nd/3.0/"/>
              </a:rPr>
              <a:t>CC BY-ND</a:t>
            </a:r>
            <a:endParaRPr lang="en-US" sz="900" dirty="0"/>
          </a:p>
        </p:txBody>
      </p:sp>
    </p:spTree>
    <p:extLst>
      <p:ext uri="{BB962C8B-B14F-4D97-AF65-F5344CB8AC3E}">
        <p14:creationId xmlns:p14="http://schemas.microsoft.com/office/powerpoint/2010/main" val="3008719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688589"/>
            <a:ext cx="8498114" cy="873442"/>
          </a:xfrm>
        </p:spPr>
        <p:txBody>
          <a:bodyPr/>
          <a:lstStyle/>
          <a:p>
            <a:r>
              <a:rPr lang="en-US" sz="3200" b="1" dirty="0">
                <a:solidFill>
                  <a:srgbClr val="004A24"/>
                </a:solidFill>
                <a:latin typeface="Roboto" panose="02000000000000000000" pitchFamily="2" charset="0"/>
                <a:ea typeface="Roboto" panose="02000000000000000000" pitchFamily="2" charset="0"/>
                <a:cs typeface="Roboto" panose="02000000000000000000" pitchFamily="2" charset="0"/>
              </a:rPr>
              <a:t>What is a not a Significant Financial Interest?</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49" y="1266825"/>
            <a:ext cx="10949517" cy="5065871"/>
          </a:xfrm>
        </p:spPr>
        <p:txBody>
          <a:bodyPr/>
          <a:lstStyle/>
          <a:p>
            <a:r>
              <a:rPr lang="en-US" sz="3200" dirty="0">
                <a:latin typeface="Roboto" panose="02000000000000000000" pitchFamily="2" charset="0"/>
                <a:ea typeface="Roboto" panose="02000000000000000000" pitchFamily="2" charset="0"/>
                <a:cs typeface="Roboto" panose="02000000000000000000" pitchFamily="2" charset="0"/>
              </a:rPr>
              <a:t>Examples of non-SFI include</a:t>
            </a:r>
            <a:r>
              <a:rPr lang="en-US" sz="3200" i="1" dirty="0">
                <a:latin typeface="Roboto" panose="02000000000000000000" pitchFamily="2" charset="0"/>
                <a:ea typeface="Roboto" panose="02000000000000000000" pitchFamily="2" charset="0"/>
                <a:cs typeface="Roboto" panose="02000000000000000000" pitchFamily="2" charset="0"/>
              </a:rPr>
              <a:t>:</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UNT Salary or UNT-funded travel</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Investments like Mutual Funds or Retirement Accounts</a:t>
            </a:r>
          </a:p>
          <a:p>
            <a:pPr marL="1143000" lvl="1" indent="-457200"/>
            <a:r>
              <a:rPr lang="en-US" dirty="0">
                <a:latin typeface="Roboto" panose="02000000000000000000" pitchFamily="2" charset="0"/>
                <a:ea typeface="Roboto" panose="02000000000000000000" pitchFamily="2" charset="0"/>
                <a:cs typeface="Roboto" panose="02000000000000000000" pitchFamily="2" charset="0"/>
              </a:rPr>
              <a:t>Investigator is not directly controlling the investment</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Income from seminars/lectures sponsored by a government agency, college/university, teaching hospital, or research institute affiliated with college/university. </a:t>
            </a:r>
          </a:p>
          <a:p>
            <a:pPr marL="457200" indent="-45720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Income from advisory committee or review panel from government agency, college/university, teaching hospital, or research institute affiliated with college/university. </a:t>
            </a:r>
          </a:p>
          <a:p>
            <a:pPr marL="457200" indent="-457200">
              <a:buFont typeface="Arial" panose="020B0604020202020204" pitchFamily="34" charset="0"/>
              <a:buChar char="•"/>
            </a:pPr>
            <a:endParaRPr lang="en-US" sz="3200" dirty="0"/>
          </a:p>
          <a:p>
            <a:endParaRPr lang="en-US" sz="3200" dirty="0"/>
          </a:p>
          <a:p>
            <a:endParaRPr lang="en-US" dirty="0"/>
          </a:p>
        </p:txBody>
      </p:sp>
    </p:spTree>
    <p:extLst>
      <p:ext uri="{BB962C8B-B14F-4D97-AF65-F5344CB8AC3E}">
        <p14:creationId xmlns:p14="http://schemas.microsoft.com/office/powerpoint/2010/main" val="1457210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3600" b="1" dirty="0">
                <a:solidFill>
                  <a:srgbClr val="004A24"/>
                </a:solidFill>
                <a:latin typeface="Roboto" panose="02000000000000000000" pitchFamily="2" charset="0"/>
                <a:ea typeface="Roboto" panose="02000000000000000000" pitchFamily="2" charset="0"/>
                <a:cs typeface="Roboto" panose="02000000000000000000" pitchFamily="2" charset="0"/>
              </a:rPr>
              <a:t>Why should you disclose COI/IA?</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6"/>
            <a:ext cx="11315559" cy="3551754"/>
          </a:xfrm>
        </p:spPr>
        <p:txBody>
          <a:bodyPr/>
          <a:lstStyle/>
          <a:p>
            <a:pPr marL="28575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Public may lose trust in the University</a:t>
            </a:r>
          </a:p>
          <a:p>
            <a:pPr marL="28575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Loss of investigator/faculty member credibility in the academic community</a:t>
            </a:r>
          </a:p>
          <a:p>
            <a:pPr marL="28575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Protection of human subjects and integrity of research may be compromised: Protect the science!</a:t>
            </a:r>
          </a:p>
          <a:p>
            <a:pPr marL="285750" indent="-285750">
              <a:buFont typeface="Arial" panose="020B0604020202020204" pitchFamily="34" charset="0"/>
              <a:buChar char="•"/>
            </a:pPr>
            <a:r>
              <a:rPr lang="en-US" sz="3200" dirty="0">
                <a:latin typeface="Roboto" panose="02000000000000000000" pitchFamily="2" charset="0"/>
                <a:ea typeface="Roboto" panose="02000000000000000000" pitchFamily="2" charset="0"/>
                <a:cs typeface="Roboto" panose="02000000000000000000" pitchFamily="2" charset="0"/>
              </a:rPr>
              <a:t>University may lose research funding</a:t>
            </a:r>
          </a:p>
          <a:p>
            <a:pPr marL="285750" indent="-285750">
              <a:buFont typeface="Arial" panose="020B0604020202020204" pitchFamily="34" charset="0"/>
              <a:buChar char="•"/>
            </a:pPr>
            <a:endParaRPr lang="en-US" sz="3200" dirty="0"/>
          </a:p>
          <a:p>
            <a:pPr marL="285750" indent="-285750">
              <a:buFont typeface="Arial" panose="020B0604020202020204" pitchFamily="34" charset="0"/>
              <a:buChar char="•"/>
            </a:pPr>
            <a:endParaRPr lang="en-US" sz="32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sz="2000" i="1" dirty="0">
                <a:latin typeface="Roboto" panose="02000000000000000000" pitchFamily="2" charset="0"/>
                <a:ea typeface="Roboto" panose="02000000000000000000" pitchFamily="2" charset="0"/>
                <a:cs typeface="Roboto" panose="02000000000000000000" pitchFamily="2" charset="0"/>
              </a:rPr>
              <a:t>May 2024: Cleveland Clinic settled for $7.6 million for allegations of violating the False Claims Act after a researcher failed to disclose international funding to the NIH</a:t>
            </a:r>
            <a:endParaRPr lang="en-US" sz="2800" i="1" dirty="0">
              <a:latin typeface="Roboto" panose="02000000000000000000" pitchFamily="2" charset="0"/>
              <a:ea typeface="Roboto" panose="02000000000000000000" pitchFamily="2" charset="0"/>
              <a:cs typeface="Roboto" panose="02000000000000000000" pitchFamily="2" charset="0"/>
            </a:endParaRPr>
          </a:p>
          <a:p>
            <a:pPr marL="342900" indent="-342900">
              <a:buAutoNum type="arabicPeriod"/>
            </a:pPr>
            <a:endParaRPr lang="en-US" dirty="0"/>
          </a:p>
        </p:txBody>
      </p:sp>
      <p:pic>
        <p:nvPicPr>
          <p:cNvPr id="5" name="Picture 4">
            <a:extLst>
              <a:ext uri="{FF2B5EF4-FFF2-40B4-BE49-F238E27FC236}">
                <a16:creationId xmlns:a16="http://schemas.microsoft.com/office/drawing/2014/main" id="{A8B20F54-2BDF-9DCF-C252-EC05C12F4961}"/>
              </a:ext>
            </a:extLst>
          </p:cNvPr>
          <p:cNvPicPr>
            <a:picLocks noChangeAspect="1"/>
          </p:cNvPicPr>
          <p:nvPr/>
        </p:nvPicPr>
        <p:blipFill>
          <a:blip r:embed="rId2"/>
          <a:stretch>
            <a:fillRect/>
          </a:stretch>
        </p:blipFill>
        <p:spPr>
          <a:xfrm>
            <a:off x="615950" y="4523450"/>
            <a:ext cx="4533383" cy="875877"/>
          </a:xfrm>
          <a:prstGeom prst="rect">
            <a:avLst/>
          </a:prstGeom>
        </p:spPr>
      </p:pic>
    </p:spTree>
    <p:extLst>
      <p:ext uri="{BB962C8B-B14F-4D97-AF65-F5344CB8AC3E}">
        <p14:creationId xmlns:p14="http://schemas.microsoft.com/office/powerpoint/2010/main" val="3277181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49783-B54C-9542-9EA4-63127633209A}"/>
              </a:ext>
            </a:extLst>
          </p:cNvPr>
          <p:cNvSpPr>
            <a:spLocks noGrp="1"/>
          </p:cNvSpPr>
          <p:nvPr>
            <p:ph type="body" sz="quarter" idx="10"/>
          </p:nvPr>
        </p:nvSpPr>
        <p:spPr>
          <a:xfrm>
            <a:off x="406400" y="525303"/>
            <a:ext cx="7642225" cy="873442"/>
          </a:xfrm>
        </p:spPr>
        <p:txBody>
          <a:bodyPr/>
          <a:lstStyle/>
          <a:p>
            <a:r>
              <a:rPr lang="en-US" sz="4000" b="1" dirty="0">
                <a:solidFill>
                  <a:srgbClr val="004A24"/>
                </a:solidFill>
                <a:latin typeface="Roboto" panose="02000000000000000000" pitchFamily="2" charset="0"/>
                <a:ea typeface="Roboto" panose="02000000000000000000" pitchFamily="2" charset="0"/>
                <a:cs typeface="Roboto" panose="02000000000000000000" pitchFamily="2" charset="0"/>
              </a:rPr>
              <a:t>PHS Agencies</a:t>
            </a:r>
          </a:p>
        </p:txBody>
      </p:sp>
      <p:sp>
        <p:nvSpPr>
          <p:cNvPr id="3" name="Text Placeholder 2">
            <a:extLst>
              <a:ext uri="{FF2B5EF4-FFF2-40B4-BE49-F238E27FC236}">
                <a16:creationId xmlns:a16="http://schemas.microsoft.com/office/drawing/2014/main" id="{AB20CFD3-EF8F-CC48-9055-35CF7CBAE710}"/>
              </a:ext>
            </a:extLst>
          </p:cNvPr>
          <p:cNvSpPr>
            <a:spLocks noGrp="1"/>
          </p:cNvSpPr>
          <p:nvPr>
            <p:ph type="body" sz="quarter" idx="11"/>
          </p:nvPr>
        </p:nvSpPr>
        <p:spPr>
          <a:xfrm>
            <a:off x="615950" y="1266825"/>
            <a:ext cx="11389783" cy="5320241"/>
          </a:xfrm>
        </p:spPr>
        <p:txBody>
          <a:bodyPr/>
          <a:lstStyle/>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Agency for Healthcare Research and Quality (AHRQ)</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Agency for Toxic Substances and Disease Registry (ATSDR)</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Centers for Disease Control and Prevention (CDC)</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Food and Drug Administration (FDA)</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Health Resources and Services Administration (HRSA)</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Indian Health Service (IHS)</a:t>
            </a:r>
          </a:p>
          <a:p>
            <a:pPr marL="342900" lvl="0" indent="-342900">
              <a:buFont typeface="Arial" panose="020B0604020202020204" pitchFamily="34" charset="0"/>
              <a:buChar char="•"/>
            </a:pPr>
            <a:r>
              <a:rPr lang="en-US" sz="2400" b="1" dirty="0">
                <a:latin typeface="Roboto" panose="02000000000000000000" pitchFamily="2" charset="0"/>
                <a:ea typeface="Roboto" panose="02000000000000000000" pitchFamily="2" charset="0"/>
                <a:cs typeface="Roboto" panose="02000000000000000000" pitchFamily="2" charset="0"/>
              </a:rPr>
              <a:t>National Institutes of Health (NIH)</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Office of the Assistant Secretary for Health (OASH)</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Office of the Assistant Secretary for Preparedness and Response (ASPR)</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Office of Global Affairs (OG)</a:t>
            </a:r>
          </a:p>
          <a:p>
            <a:pPr marL="342900" lvl="0" indent="-34290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Substance Abuse and Mental Health Services Administration (SAMHSA</a:t>
            </a:r>
            <a:r>
              <a:rPr lang="en-US" dirty="0">
                <a:latin typeface="Roboto" panose="02000000000000000000" pitchFamily="2" charset="0"/>
                <a:ea typeface="Roboto" panose="02000000000000000000" pitchFamily="2" charset="0"/>
                <a:cs typeface="Roboto" panose="02000000000000000000" pitchFamily="2" charset="0"/>
              </a:rPr>
              <a:t>)</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87551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80A1C5619D774FB0A6CAAC42FAEC68" ma:contentTypeVersion="17" ma:contentTypeDescription="Create a new document." ma:contentTypeScope="" ma:versionID="fd229384370ca488c9e303f8bf4a67a6">
  <xsd:schema xmlns:xsd="http://www.w3.org/2001/XMLSchema" xmlns:xs="http://www.w3.org/2001/XMLSchema" xmlns:p="http://schemas.microsoft.com/office/2006/metadata/properties" xmlns:ns2="998d7131-16a9-4ada-8185-97495aeeb649" xmlns:ns3="14996934-da95-4fdd-8e71-d3b67b28427a" targetNamespace="http://schemas.microsoft.com/office/2006/metadata/properties" ma:root="true" ma:fieldsID="61bac7d57914ad951935bf067ac121e5" ns2:_="" ns3:_="">
    <xsd:import namespace="998d7131-16a9-4ada-8185-97495aeeb649"/>
    <xsd:import namespace="14996934-da95-4fdd-8e71-d3b67b28427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8d7131-16a9-4ada-8185-97495aeeb6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996934-da95-4fdd-8e71-d3b67b28427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53fa8d-8a3f-4871-8be4-16392ca3eaf1}" ma:internalName="TaxCatchAll" ma:showField="CatchAllData" ma:web="14996934-da95-4fdd-8e71-d3b67b28427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4996934-da95-4fdd-8e71-d3b67b28427a" xsi:nil="true"/>
    <lcf76f155ced4ddcb4097134ff3c332f xmlns="998d7131-16a9-4ada-8185-97495aeeb64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E3A9507-1B03-48CF-A20E-B1139E68A7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8d7131-16a9-4ada-8185-97495aeeb649"/>
    <ds:schemaRef ds:uri="14996934-da95-4fdd-8e71-d3b67b2842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7E25EB-15BB-4470-A761-B48118994964}">
  <ds:schemaRefs>
    <ds:schemaRef ds:uri="http://schemas.microsoft.com/sharepoint/v3/contenttype/forms"/>
  </ds:schemaRefs>
</ds:datastoreItem>
</file>

<file path=customXml/itemProps3.xml><?xml version="1.0" encoding="utf-8"?>
<ds:datastoreItem xmlns:ds="http://schemas.openxmlformats.org/officeDocument/2006/customXml" ds:itemID="{1856231D-9A1F-46E2-A680-44D244BA91BC}">
  <ds:schemaRefs>
    <ds:schemaRef ds:uri="http://purl.org/dc/terms/"/>
    <ds:schemaRef ds:uri="http://www.w3.org/XML/1998/namespace"/>
    <ds:schemaRef ds:uri="http://schemas.microsoft.com/office/2006/documentManagement/types"/>
    <ds:schemaRef ds:uri="http://purl.org/dc/dcmitype/"/>
    <ds:schemaRef ds:uri="http://purl.org/dc/elements/1.1/"/>
    <ds:schemaRef ds:uri="998d7131-16a9-4ada-8185-97495aeeb649"/>
    <ds:schemaRef ds:uri="http://schemas.microsoft.com/office/2006/metadata/properties"/>
    <ds:schemaRef ds:uri="http://schemas.microsoft.com/office/infopath/2007/PartnerControls"/>
    <ds:schemaRef ds:uri="http://schemas.openxmlformats.org/package/2006/metadata/core-properties"/>
    <ds:schemaRef ds:uri="14996934-da95-4fdd-8e71-d3b67b28427a"/>
  </ds:schemaRefs>
</ds:datastoreItem>
</file>

<file path=docMetadata/LabelInfo.xml><?xml version="1.0" encoding="utf-8"?>
<clbl:labelList xmlns:clbl="http://schemas.microsoft.com/office/2020/mipLabelMetadata">
  <clbl:label id="{37f4b8a2-ad4f-41b5-9a91-284d2cc38f56}" enabled="1" method="Standard" siteId="{70de1992-07c6-480f-a318-a1afcba03983}" contentBits="0" removed="0"/>
</clbl:labelList>
</file>

<file path=docProps/app.xml><?xml version="1.0" encoding="utf-8"?>
<Properties xmlns="http://schemas.openxmlformats.org/officeDocument/2006/extended-properties" xmlns:vt="http://schemas.openxmlformats.org/officeDocument/2006/docPropsVTypes">
  <TotalTime>11638</TotalTime>
  <Words>1538</Words>
  <Application>Microsoft Office PowerPoint</Application>
  <PresentationFormat>Widescreen</PresentationFormat>
  <Paragraphs>228</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Regular</vt:lpstr>
      <vt:lpstr>Helvetica</vt:lpstr>
      <vt:lpstr>Roboto</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Davis, Clayton</dc:creator>
  <cp:lastModifiedBy>Fenn, Lacy</cp:lastModifiedBy>
  <cp:revision>104</cp:revision>
  <cp:lastPrinted>2019-10-14T17:07:34Z</cp:lastPrinted>
  <dcterms:created xsi:type="dcterms:W3CDTF">2019-07-08T18:39:15Z</dcterms:created>
  <dcterms:modified xsi:type="dcterms:W3CDTF">2024-11-16T23:56:24Z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0x010100B080A1C5619D774FB0A6CAAC42FAEC68</vt:lpwstr>
  </property>
  <property fmtid="{D5CDD505-2E9C-101B-9397-08002B2CF9AE}" pid="3" name="MediaServiceImageTags">
    <vt:lpwstr/>
  </property>
</Properties>
</file>