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4" r:id="rId5"/>
    <p:sldMasterId id="2147483677" r:id="rId6"/>
  </p:sldMasterIdLst>
  <p:notesMasterIdLst>
    <p:notesMasterId r:id="rId29"/>
  </p:notesMasterIdLst>
  <p:sldIdLst>
    <p:sldId id="267" r:id="rId7"/>
    <p:sldId id="258" r:id="rId8"/>
    <p:sldId id="312" r:id="rId9"/>
    <p:sldId id="335" r:id="rId10"/>
    <p:sldId id="318" r:id="rId11"/>
    <p:sldId id="319" r:id="rId12"/>
    <p:sldId id="321" r:id="rId13"/>
    <p:sldId id="328" r:id="rId14"/>
    <p:sldId id="329" r:id="rId15"/>
    <p:sldId id="353" r:id="rId16"/>
    <p:sldId id="305" r:id="rId17"/>
    <p:sldId id="350" r:id="rId18"/>
    <p:sldId id="307" r:id="rId19"/>
    <p:sldId id="314" r:id="rId20"/>
    <p:sldId id="330" r:id="rId21"/>
    <p:sldId id="331" r:id="rId22"/>
    <p:sldId id="334" r:id="rId23"/>
    <p:sldId id="332" r:id="rId24"/>
    <p:sldId id="308" r:id="rId25"/>
    <p:sldId id="310" r:id="rId26"/>
    <p:sldId id="259" r:id="rId27"/>
    <p:sldId id="27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9418"/>
    <a:srgbClr val="007B3B"/>
    <a:srgbClr val="004A24"/>
    <a:srgbClr val="8AC44A"/>
    <a:srgbClr val="00A651"/>
    <a:srgbClr val="74C427"/>
    <a:srgbClr val="077B3B"/>
    <a:srgbClr val="00A44E"/>
    <a:srgbClr val="008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EBA209-624D-459C-8573-DB11D8ECE080}" v="6" dt="2024-09-23T20:33:08.7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69FC2-DFDE-4ED4-B3B9-21D38E6D1D9F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B173B-F9AE-4CD2-AF4D-FCB2C1644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98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759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Rodney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20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Rodney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94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Rodney</a:t>
            </a:r>
          </a:p>
          <a:p>
            <a:pPr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Verbal Consent: Used in circumstances where cultural differences may not allow for participants to sign (study with natives who believed signing documents gave undue power over someone else).</a:t>
            </a:r>
          </a:p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60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Rodney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13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Rodney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01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Rodney</a:t>
            </a:r>
          </a:p>
          <a:p>
            <a:endParaRPr lang="en-US"/>
          </a:p>
          <a:p>
            <a:r>
              <a:rPr lang="en-US"/>
              <a:t>Verbal consent: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20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Hannah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252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All! </a:t>
            </a:r>
            <a:r>
              <a:rPr lang="en-US">
                <a:sym typeface="Wingdings" panose="05000000000000000000" pitchFamily="2" charset="2"/>
              </a:rPr>
              <a:t>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13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Dan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82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Speaker:</a:t>
            </a:r>
          </a:p>
          <a:p>
            <a:endParaRPr lang="en-US" dirty="0"/>
          </a:p>
          <a:p>
            <a:r>
              <a:rPr lang="en-US" dirty="0"/>
              <a:t>Notes: 1. </a:t>
            </a:r>
            <a:r>
              <a:rPr lang="en-US" u="sng" dirty="0"/>
              <a:t>Respect: </a:t>
            </a:r>
            <a:r>
              <a:rPr lang="en-US" dirty="0"/>
              <a:t>protecting the autonomy of all people and obtaining informed consent 2. </a:t>
            </a:r>
            <a:r>
              <a:rPr lang="en-US" u="sng" dirty="0"/>
              <a:t>Beneficence</a:t>
            </a:r>
            <a:r>
              <a:rPr lang="en-US" dirty="0"/>
              <a:t>: maximizing benefits of the research while minimizing risks of harm to the research subjects 3. </a:t>
            </a:r>
            <a:r>
              <a:rPr lang="en-US" u="sng" dirty="0"/>
              <a:t>Justice</a:t>
            </a:r>
            <a:r>
              <a:rPr lang="en-US" dirty="0"/>
              <a:t>: ensuring fair recruitment of subjects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881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EE50A8-0402-4AC1-A5B3-684D9FD3FE2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17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 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46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Speaker: Rodney</a:t>
            </a:r>
          </a:p>
          <a:p>
            <a:pPr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Verbal Consent: Used in circumstances where cultural differences may not allow for participants to sign (study with natives who believed signing documents gave undue power over someone else).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3B173B-F9AE-4CD2-AF4D-FCB2C16440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502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Hannah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20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Hannah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60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Rodney</a:t>
            </a:r>
          </a:p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Online platform for researchers to send a recruitment message to any </a:t>
            </a:r>
            <a:r>
              <a:rPr lang="en-US" err="1"/>
              <a:t>Reserachmatch</a:t>
            </a:r>
            <a:r>
              <a:rPr lang="en-US"/>
              <a:t> volunteer who meets their inclusion criteria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01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077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E529CF-D707-C44E-AA1C-31A3E1C39C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7632" cy="75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666B2-188A-07FE-9E2C-A3AE6BE10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C54F19-F1A9-0FB4-B394-A43DB03A6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71A160-A5EB-B24F-0EC4-2F8650477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8F1514-9D3C-23B4-81AC-5FFA5F1F1A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963B6F-FBA5-099D-4739-2DA94A9FD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001716-D608-1E13-5C07-3BAA691B9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BDA23D-96FC-5D45-4495-4BA20502C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203337-A485-BD5B-F608-40A951E4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08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F27C6D9-84B4-F545-998D-22565A5EBB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7675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F5564CA-68B3-2349-BE7E-061329E16CD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07675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6313D732-5EAB-F541-8672-0D95CCB94D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7675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B96F8CC-5B93-DF47-83E1-0DA2493596C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2285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B4D7754-8C4C-964F-BF26-DC65DFD4246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2285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02084920-0500-074F-8129-47C7CF3E2C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2285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82B4B8F7-20D3-E64A-AD3D-A00003D6ADD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395989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4F942CB-4D4E-8048-B931-E3DFD0F62D7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95989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2A66D41F-D92F-F745-A8C5-B0236421EFC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95989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2BF05F8B-49CE-BE4D-998B-5D22C8645D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4560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1DB2F12B-343A-514B-8FE4-EEF020CF6AF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4560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A58868D6-A40A-8B4C-8413-D00AC628587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424560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8C9FD69-B322-1B45-8014-03A31BD62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7029" y="-537764"/>
            <a:ext cx="7285963" cy="34328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C84B2C-B604-0E46-B08F-D11FD80569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51008" y="219456"/>
            <a:ext cx="1623487" cy="749301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F566626-CCB9-2A4B-9F95-29460A7DAD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2285" y="1486749"/>
            <a:ext cx="7107396" cy="1751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374068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9D64C8-ABD5-5949-91CF-69305ABDDB57}"/>
              </a:ext>
            </a:extLst>
          </p:cNvPr>
          <p:cNvSpPr/>
          <p:nvPr userDrawn="1"/>
        </p:nvSpPr>
        <p:spPr>
          <a:xfrm>
            <a:off x="0" y="1185552"/>
            <a:ext cx="6217919" cy="4451573"/>
          </a:xfrm>
          <a:prstGeom prst="rect">
            <a:avLst/>
          </a:prstGeom>
          <a:gradFill flip="none" rotWithShape="1">
            <a:gsLst>
              <a:gs pos="0">
                <a:srgbClr val="00A44E"/>
              </a:gs>
              <a:gs pos="100000">
                <a:srgbClr val="004A2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C84B2C-B604-0E46-B08F-D11FD80569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3487" cy="749301"/>
          </a:xfrm>
          <a:prstGeom prst="rect">
            <a:avLst/>
          </a:prstGeom>
        </p:spPr>
      </p:pic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CD1DFC3-1035-BE47-886C-8012505594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400" y="3140077"/>
            <a:ext cx="4588933" cy="19901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4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6904BCE-9DF1-E34E-A729-D4C8CFBD4C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400" y="2034015"/>
            <a:ext cx="4588933" cy="1013987"/>
          </a:xfrm>
          <a:prstGeom prst="rect">
            <a:avLst/>
          </a:prstGeom>
        </p:spPr>
        <p:txBody>
          <a:bodyPr wrap="square"/>
          <a:lstStyle>
            <a:lvl1pPr marL="0" indent="0">
              <a:lnSpc>
                <a:spcPct val="100000"/>
              </a:lnSpc>
              <a:spcBef>
                <a:spcPts val="2133"/>
              </a:spcBef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81E190-A8BC-FE4D-93A8-98390163BE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2725"/>
          <a:stretch/>
        </p:blipFill>
        <p:spPr>
          <a:xfrm>
            <a:off x="6061436" y="1185552"/>
            <a:ext cx="6130564" cy="445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49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63AB88-0523-B744-94F0-33695B9592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3487" cy="74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95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88D45-323D-1609-33AE-4610B71E9C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5E99E6-4B31-3B06-E53A-0B74A015C3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22906-99C7-DFF6-1E33-9AFCCBFC1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D3BF7-5D16-84C5-F644-0A0336060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296E1-CF87-CA29-6CFF-CA04CF11A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07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02ACF-64EE-C9D9-DDD7-7750CE6AB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B23FE-B8D0-C32B-BC00-D9CB232E4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1FEB1-1859-C721-B945-178DBDA1A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D7B3C-8CD8-1910-98AE-558134B5C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7775C-9021-2D2A-E5A1-2C134CD33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339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93AA-6302-053D-1B3E-26215EE9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7BB73-F8E3-35DD-CD37-B93B04CA5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F8C08-5218-7A4F-0C70-CFD9D829C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CB807-5118-5AC2-1744-994B5B1D5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27C33-075C-5D31-0406-3D986312C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86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28E9E-477F-2D80-1016-EF8F9EB49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92ED3-FEF5-D0A4-FA69-4918442B1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6CA996-6E62-AC27-D940-FDCBA75FF0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69B276-B736-0127-39EE-D52B5E106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6C84B0-EF77-DBBF-BF82-A0E315A9D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61B13C-7AA1-DA9E-718C-5987E576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13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666B2-188A-07FE-9E2C-A3AE6BE10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C54F19-F1A9-0FB4-B394-A43DB03A6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71A160-A5EB-B24F-0EC4-2F8650477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8F1514-9D3C-23B4-81AC-5FFA5F1F1A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963B6F-FBA5-099D-4739-2DA94A9FD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001716-D608-1E13-5C07-3BAA691B9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BDA23D-96FC-5D45-4495-4BA20502C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203337-A485-BD5B-F608-40A951E4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93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390E8-530B-C0D2-6414-28D086F13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5F1F27-71EC-DF79-1551-BA5EC559E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831440-7B98-6FC4-54A4-4ECDA093C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3C361-4D0A-72A8-6F40-886BDC316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91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63AB88-0523-B744-94F0-33695B9592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3487" cy="74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46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93A255-B564-C255-1743-1E0F15705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7FDF2F-9950-31C8-5126-09382578F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3EF49C-3EA6-47CC-74FA-5EB6F1016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07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BDF62-E040-8632-6BEB-B933FAFDF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B6AB6-01AE-9063-34C0-DDE617EC9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4C372-0917-07F2-79C6-48527D6EA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6F191-028E-D071-7E00-977A4D307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BD21C-23A4-ECC9-AC4D-339F9262A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402387-30BD-480E-9AB3-A67492B25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08A3E-D528-4E8A-B997-4E3E5DE62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7DBF06-E334-FEB2-11E9-B7F37EEAC1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FF8778-0654-A1C2-836B-5F59828462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9B8A9-7EB2-C699-AD9B-53EF0C100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7AF990-E049-64AE-7026-91E648FCD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340A25-E10B-C87B-763C-B749DC2B6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982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0246E-F995-F259-FEAA-BBEF127A9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735D96-8611-F7C7-04A3-BDD171D638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92038-E6FA-3F50-1028-BE3E9DA36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2560A-335E-81D8-E590-84211F39B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DF0D9-4791-4EC6-4C6C-FD9559709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424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AD8A1D-6CB4-BE34-EF89-AF8BAAE4E5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E99148-DECE-AE47-3944-8E668E4A1E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309E0-F480-2527-CF22-095202971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B303A-F88C-5279-945B-2E7D78467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236EE-D7D5-ABFE-9086-28DABA923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744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5103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9D64C8-ABD5-5949-91CF-69305ABDDB57}"/>
              </a:ext>
            </a:extLst>
          </p:cNvPr>
          <p:cNvSpPr/>
          <p:nvPr userDrawn="1"/>
        </p:nvSpPr>
        <p:spPr>
          <a:xfrm>
            <a:off x="0" y="1185552"/>
            <a:ext cx="6217919" cy="4451573"/>
          </a:xfrm>
          <a:prstGeom prst="rect">
            <a:avLst/>
          </a:prstGeom>
          <a:gradFill flip="none" rotWithShape="1">
            <a:gsLst>
              <a:gs pos="0">
                <a:srgbClr val="00A44E"/>
              </a:gs>
              <a:gs pos="100000">
                <a:srgbClr val="004A2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CD1DFC3-1035-BE47-886C-8012505594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400" y="3140077"/>
            <a:ext cx="4588933" cy="19901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4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6904BCE-9DF1-E34E-A729-D4C8CFBD4C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400" y="2034015"/>
            <a:ext cx="4588933" cy="1013987"/>
          </a:xfrm>
          <a:prstGeom prst="rect">
            <a:avLst/>
          </a:prstGeom>
        </p:spPr>
        <p:txBody>
          <a:bodyPr wrap="square"/>
          <a:lstStyle>
            <a:lvl1pPr marL="0" indent="0">
              <a:lnSpc>
                <a:spcPct val="100000"/>
              </a:lnSpc>
              <a:spcBef>
                <a:spcPts val="2133"/>
              </a:spcBef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81E190-A8BC-FE4D-93A8-98390163BE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725"/>
          <a:stretch/>
        </p:blipFill>
        <p:spPr>
          <a:xfrm>
            <a:off x="6061436" y="1185552"/>
            <a:ext cx="6130564" cy="445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814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8C9FD69-B322-1B45-8014-03A31BD62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7029" y="-537764"/>
            <a:ext cx="7285963" cy="3432809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F27C6D9-84B4-F545-998D-22565A5EBB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7675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F5564CA-68B3-2349-BE7E-061329E16CD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07675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6313D732-5EAB-F541-8672-0D95CCB94D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7675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B96F8CC-5B93-DF47-83E1-0DA2493596C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2285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B4D7754-8C4C-964F-BF26-DC65DFD4246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2285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02084920-0500-074F-8129-47C7CF3E2C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2285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82B4B8F7-20D3-E64A-AD3D-A00003D6ADD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395989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4F942CB-4D4E-8048-B931-E3DFD0F62D7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95989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2A66D41F-D92F-F745-A8C5-B0236421EFC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95989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2BF05F8B-49CE-BE4D-998B-5D22C8645D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4560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1DB2F12B-343A-514B-8FE4-EEF020CF6AF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4560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A58868D6-A40A-8B4C-8413-D00AC628587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424560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F566626-CCB9-2A4B-9F95-29460A7DAD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2285" y="1486749"/>
            <a:ext cx="7107396" cy="1751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3888923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1BCDAAB-38AF-824E-B12B-2BF7E0E98F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1601" y="4366581"/>
            <a:ext cx="4307841" cy="43910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sz="2800" b="0" i="0" u="none" strike="noStrike" baseline="0" smtClean="0">
                <a:effectLst/>
                <a:latin typeface="Calibri Regular"/>
              </a:defRPr>
            </a:lvl1pPr>
          </a:lstStyle>
          <a:p>
            <a:pPr lvl="0">
              <a:spcBef>
                <a:spcPts val="1600"/>
              </a:spcBef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Segoe UI"/>
              </a:rPr>
              <a:t>Slide Title Here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27739ED-9509-CA44-9611-D1A6DDF5BA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11601" y="5008563"/>
            <a:ext cx="4308475" cy="1655762"/>
          </a:xfrm>
          <a:prstGeom prst="rect">
            <a:avLst/>
          </a:prstGeom>
        </p:spPr>
        <p:txBody>
          <a:bodyPr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400" b="0" i="0" u="none" strike="noStrike" baseline="0" smtClean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err="1"/>
              <a:t>Mauris</a:t>
            </a:r>
            <a:r>
              <a:rPr lang="en-US" sz="1400"/>
              <a:t> </a:t>
            </a:r>
            <a:r>
              <a:rPr lang="en-US" sz="1400" err="1"/>
              <a:t>accumsan</a:t>
            </a:r>
            <a:r>
              <a:rPr lang="en-US" sz="1400"/>
              <a:t> </a:t>
            </a:r>
            <a:r>
              <a:rPr lang="en-US" sz="1400" err="1"/>
              <a:t>purus</a:t>
            </a:r>
            <a:r>
              <a:rPr lang="en-US" sz="1400"/>
              <a:t> in </a:t>
            </a:r>
            <a:r>
              <a:rPr lang="en-US" sz="1400" err="1"/>
              <a:t>quam</a:t>
            </a:r>
            <a:r>
              <a:rPr lang="en-US" sz="1400"/>
              <a:t> </a:t>
            </a:r>
            <a:r>
              <a:rPr lang="en-US" sz="1400" err="1"/>
              <a:t>lobortis</a:t>
            </a:r>
            <a:r>
              <a:rPr lang="en-US" sz="1400"/>
              <a:t> pharetra. </a:t>
            </a:r>
            <a:r>
              <a:rPr lang="en-US" sz="1400" err="1"/>
              <a:t>Proin</a:t>
            </a:r>
            <a:r>
              <a:rPr lang="en-US" sz="1400"/>
              <a:t>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elementum</a:t>
            </a:r>
            <a:r>
              <a:rPr lang="en-US" sz="1400"/>
              <a:t> </a:t>
            </a:r>
            <a:r>
              <a:rPr lang="en-US" sz="1400" err="1"/>
              <a:t>turpis</a:t>
            </a:r>
            <a:r>
              <a:rPr lang="en-US" sz="1400"/>
              <a:t>. </a:t>
            </a:r>
            <a:r>
              <a:rPr lang="en-US" sz="1400" err="1"/>
              <a:t>Vivamus</a:t>
            </a:r>
            <a:r>
              <a:rPr lang="en-US" sz="1400"/>
              <a:t> </a:t>
            </a:r>
            <a:r>
              <a:rPr lang="en-US" sz="1400" err="1"/>
              <a:t>sodales</a:t>
            </a:r>
            <a:r>
              <a:rPr lang="en-US" sz="1400"/>
              <a:t> magna id pulvinar </a:t>
            </a:r>
            <a:r>
              <a:rPr lang="en-US" sz="1400" err="1"/>
              <a:t>pretium</a:t>
            </a:r>
            <a:r>
              <a:rPr lang="en-US" sz="1400"/>
              <a:t>. </a:t>
            </a:r>
            <a:r>
              <a:rPr lang="en-US" sz="1400" err="1"/>
              <a:t>Phasellus</a:t>
            </a:r>
            <a:r>
              <a:rPr lang="en-US" sz="1400"/>
              <a:t> porta ipsum </a:t>
            </a:r>
            <a:r>
              <a:rPr lang="en-US" sz="1400" err="1"/>
              <a:t>nec</a:t>
            </a:r>
            <a:r>
              <a:rPr lang="en-US" sz="1400"/>
              <a:t> </a:t>
            </a:r>
            <a:r>
              <a:rPr lang="en-US" sz="1400" err="1"/>
              <a:t>euismod</a:t>
            </a:r>
            <a:r>
              <a:rPr lang="en-US" sz="1400"/>
              <a:t> </a:t>
            </a:r>
            <a:r>
              <a:rPr lang="en-US" sz="1400" err="1"/>
              <a:t>tincidunt</a:t>
            </a:r>
            <a:r>
              <a:rPr lang="en-US" sz="1400"/>
              <a:t>. </a:t>
            </a:r>
            <a:r>
              <a:rPr lang="en-US" sz="1400" err="1"/>
              <a:t>Aliquam</a:t>
            </a:r>
            <a:r>
              <a:rPr lang="en-US" sz="1400"/>
              <a:t> </a:t>
            </a:r>
            <a:r>
              <a:rPr lang="en-US" sz="1400" err="1"/>
              <a:t>ultrices</a:t>
            </a:r>
            <a:r>
              <a:rPr lang="en-US" sz="1400"/>
              <a:t>, </a:t>
            </a:r>
            <a:r>
              <a:rPr lang="en-US" sz="1400" err="1"/>
              <a:t>justo</a:t>
            </a:r>
            <a:r>
              <a:rPr lang="en-US" sz="1400"/>
              <a:t> </a:t>
            </a:r>
            <a:r>
              <a:rPr lang="en-US" sz="1400" err="1"/>
              <a:t>quis</a:t>
            </a:r>
            <a:r>
              <a:rPr lang="en-US" sz="1400"/>
              <a:t> semper</a:t>
            </a:r>
            <a:endParaRPr lang="en-US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CC7B471-6831-A44D-AA37-F38B1991740D}"/>
              </a:ext>
            </a:extLst>
          </p:cNvPr>
          <p:cNvSpPr/>
          <p:nvPr userDrawn="1"/>
        </p:nvSpPr>
        <p:spPr>
          <a:xfrm>
            <a:off x="4436989" y="783786"/>
            <a:ext cx="3237181" cy="3237181"/>
          </a:xfrm>
          <a:prstGeom prst="ellipse">
            <a:avLst/>
          </a:prstGeom>
          <a:solidFill>
            <a:srgbClr val="00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8FD806-B772-EB4D-BC11-ABC7E7EA2A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79407" y="1767219"/>
            <a:ext cx="2752344" cy="127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7827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5E821-9602-8B43-B24F-C0C7DEF063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92325" y="2631759"/>
            <a:ext cx="8667750" cy="8734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/>
            </a:lvl1pPr>
          </a:lstStyle>
          <a:p>
            <a:pPr lvl="0"/>
            <a:r>
              <a:rPr lang="en-US"/>
              <a:t>Very Large Headline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6C1644D-226D-1A4D-8637-0158912CDB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92325" y="3637598"/>
            <a:ext cx="8667750" cy="2448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 descr="A close up of a sign&#10;&#10;Description automatically generated">
            <a:extLst>
              <a:ext uri="{FF2B5EF4-FFF2-40B4-BE49-F238E27FC236}">
                <a16:creationId xmlns:a16="http://schemas.microsoft.com/office/drawing/2014/main" id="{D206263D-D2A5-B2B9-7A72-ED4F5AF263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99476" y="0"/>
            <a:ext cx="419252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53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305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E59F1FB-5E2C-514C-8EE1-7A1EB1EF3DF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A44E"/>
              </a:gs>
              <a:gs pos="100000">
                <a:srgbClr val="004A2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2C30F20-235F-174D-B487-D6643917E8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1599" y="4366579"/>
            <a:ext cx="4307841" cy="43910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lvl="0">
              <a:spcBef>
                <a:spcPts val="1600"/>
              </a:spcBef>
            </a:pPr>
            <a:r>
              <a:rPr lang="en-US" sz="2800"/>
              <a:t>Slide Title Here</a:t>
            </a:r>
            <a:endParaRPr lang="en-US" b="0" i="0" u="none" strike="noStrike">
              <a:solidFill>
                <a:srgbClr val="000000"/>
              </a:solidFill>
              <a:effectLst/>
              <a:latin typeface="Segoe UI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D4B792E-BBD3-EA46-9052-2846A6BC14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11600" y="5008563"/>
            <a:ext cx="4308475" cy="1655762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400" b="0" i="0" u="none" strike="noStrike" baseline="0" smtClean="0">
                <a:solidFill>
                  <a:schemeClr val="bg1"/>
                </a:solidFill>
                <a:effectLst/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err="1"/>
              <a:t>Mauris</a:t>
            </a:r>
            <a:r>
              <a:rPr lang="en-US" sz="1400"/>
              <a:t> </a:t>
            </a:r>
            <a:r>
              <a:rPr lang="en-US" sz="1400" err="1"/>
              <a:t>accumsan</a:t>
            </a:r>
            <a:r>
              <a:rPr lang="en-US" sz="1400"/>
              <a:t> </a:t>
            </a:r>
            <a:r>
              <a:rPr lang="en-US" sz="1400" err="1"/>
              <a:t>purus</a:t>
            </a:r>
            <a:r>
              <a:rPr lang="en-US" sz="1400"/>
              <a:t> in </a:t>
            </a:r>
            <a:r>
              <a:rPr lang="en-US" sz="1400" err="1"/>
              <a:t>quam</a:t>
            </a:r>
            <a:r>
              <a:rPr lang="en-US" sz="1400"/>
              <a:t> </a:t>
            </a:r>
            <a:r>
              <a:rPr lang="en-US" sz="1400" err="1"/>
              <a:t>lobortis</a:t>
            </a:r>
            <a:r>
              <a:rPr lang="en-US" sz="1400"/>
              <a:t> pharetra. </a:t>
            </a:r>
            <a:r>
              <a:rPr lang="en-US" sz="1400" err="1"/>
              <a:t>Proin</a:t>
            </a:r>
            <a:r>
              <a:rPr lang="en-US" sz="1400"/>
              <a:t>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elementum</a:t>
            </a:r>
            <a:r>
              <a:rPr lang="en-US" sz="1400"/>
              <a:t> </a:t>
            </a:r>
            <a:r>
              <a:rPr lang="en-US" sz="1400" err="1"/>
              <a:t>turpis</a:t>
            </a:r>
            <a:r>
              <a:rPr lang="en-US" sz="1400"/>
              <a:t>. </a:t>
            </a:r>
            <a:r>
              <a:rPr lang="en-US" sz="1400" err="1"/>
              <a:t>Vivamus</a:t>
            </a:r>
            <a:r>
              <a:rPr lang="en-US" sz="1400"/>
              <a:t> </a:t>
            </a:r>
            <a:r>
              <a:rPr lang="en-US" sz="1400" err="1"/>
              <a:t>sodales</a:t>
            </a:r>
            <a:r>
              <a:rPr lang="en-US" sz="1400"/>
              <a:t> magna id pulvinar </a:t>
            </a:r>
            <a:r>
              <a:rPr lang="en-US" sz="1400" err="1"/>
              <a:t>pretium</a:t>
            </a:r>
            <a:r>
              <a:rPr lang="en-US" sz="1400"/>
              <a:t>. </a:t>
            </a:r>
            <a:r>
              <a:rPr lang="en-US" sz="1400" err="1"/>
              <a:t>Phasellus</a:t>
            </a:r>
            <a:r>
              <a:rPr lang="en-US" sz="1400"/>
              <a:t> porta ipsum </a:t>
            </a:r>
            <a:r>
              <a:rPr lang="en-US" sz="1400" err="1"/>
              <a:t>nec</a:t>
            </a:r>
            <a:r>
              <a:rPr lang="en-US" sz="1400"/>
              <a:t> </a:t>
            </a:r>
            <a:r>
              <a:rPr lang="en-US" sz="1400" err="1"/>
              <a:t>euismod</a:t>
            </a:r>
            <a:r>
              <a:rPr lang="en-US" sz="1400"/>
              <a:t> </a:t>
            </a:r>
            <a:r>
              <a:rPr lang="en-US" sz="1400" err="1"/>
              <a:t>tincidunt</a:t>
            </a:r>
            <a:r>
              <a:rPr lang="en-US" sz="1400"/>
              <a:t>. </a:t>
            </a:r>
            <a:r>
              <a:rPr lang="en-US" sz="1400" err="1"/>
              <a:t>Aliquam</a:t>
            </a:r>
            <a:r>
              <a:rPr lang="en-US" sz="1400"/>
              <a:t> </a:t>
            </a:r>
            <a:r>
              <a:rPr lang="en-US" sz="1400" err="1"/>
              <a:t>ultrices</a:t>
            </a:r>
            <a:r>
              <a:rPr lang="en-US" sz="1400"/>
              <a:t>, </a:t>
            </a:r>
            <a:r>
              <a:rPr lang="en-US" sz="1400" err="1"/>
              <a:t>justo</a:t>
            </a:r>
            <a:r>
              <a:rPr lang="en-US" sz="1400"/>
              <a:t> </a:t>
            </a:r>
            <a:r>
              <a:rPr lang="en-US" sz="1400" err="1"/>
              <a:t>quis</a:t>
            </a:r>
            <a:r>
              <a:rPr lang="en-US" sz="1400"/>
              <a:t> semper</a:t>
            </a:r>
            <a:endParaRPr lang="en-US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83217F-EF53-454B-993D-E0F772248784}"/>
              </a:ext>
            </a:extLst>
          </p:cNvPr>
          <p:cNvSpPr/>
          <p:nvPr userDrawn="1"/>
        </p:nvSpPr>
        <p:spPr>
          <a:xfrm>
            <a:off x="4446683" y="695669"/>
            <a:ext cx="3237181" cy="32371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ED3F9B-EE06-3047-9AAE-7CF23F171A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2681" y="1680755"/>
            <a:ext cx="2745184" cy="126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49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0E7C09-85A1-C347-BD36-1D230C7725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1599" y="4366579"/>
            <a:ext cx="4307841" cy="43910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sz="2800" b="0" i="0" u="none" strike="noStrike" baseline="0" smtClean="0">
                <a:effectLst/>
                <a:latin typeface="Calibri Regular"/>
              </a:defRPr>
            </a:lvl1pPr>
          </a:lstStyle>
          <a:p>
            <a:pPr lvl="0">
              <a:spcBef>
                <a:spcPts val="1600"/>
              </a:spcBef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Segoe UI"/>
              </a:rPr>
              <a:t>Slide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68784AB-3752-A44B-9D82-F3D2CCF84D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11600" y="5008563"/>
            <a:ext cx="4308475" cy="1655762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400" b="0" i="0" u="none" strike="noStrike" baseline="0" smtClean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err="1"/>
              <a:t>Mauris</a:t>
            </a:r>
            <a:r>
              <a:rPr lang="en-US" sz="1400"/>
              <a:t> </a:t>
            </a:r>
            <a:r>
              <a:rPr lang="en-US" sz="1400" err="1"/>
              <a:t>accumsan</a:t>
            </a:r>
            <a:r>
              <a:rPr lang="en-US" sz="1400"/>
              <a:t> </a:t>
            </a:r>
            <a:r>
              <a:rPr lang="en-US" sz="1400" err="1"/>
              <a:t>purus</a:t>
            </a:r>
            <a:r>
              <a:rPr lang="en-US" sz="1400"/>
              <a:t> in </a:t>
            </a:r>
            <a:r>
              <a:rPr lang="en-US" sz="1400" err="1"/>
              <a:t>quam</a:t>
            </a:r>
            <a:r>
              <a:rPr lang="en-US" sz="1400"/>
              <a:t> </a:t>
            </a:r>
            <a:r>
              <a:rPr lang="en-US" sz="1400" err="1"/>
              <a:t>lobortis</a:t>
            </a:r>
            <a:r>
              <a:rPr lang="en-US" sz="1400"/>
              <a:t> pharetra. </a:t>
            </a:r>
            <a:r>
              <a:rPr lang="en-US" sz="1400" err="1"/>
              <a:t>Proin</a:t>
            </a:r>
            <a:r>
              <a:rPr lang="en-US" sz="1400"/>
              <a:t>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elementum</a:t>
            </a:r>
            <a:r>
              <a:rPr lang="en-US" sz="1400"/>
              <a:t> </a:t>
            </a:r>
            <a:r>
              <a:rPr lang="en-US" sz="1400" err="1"/>
              <a:t>turpis</a:t>
            </a:r>
            <a:r>
              <a:rPr lang="en-US" sz="1400"/>
              <a:t>. </a:t>
            </a:r>
            <a:r>
              <a:rPr lang="en-US" sz="1400" err="1"/>
              <a:t>Vivamus</a:t>
            </a:r>
            <a:r>
              <a:rPr lang="en-US" sz="1400"/>
              <a:t> </a:t>
            </a:r>
            <a:r>
              <a:rPr lang="en-US" sz="1400" err="1"/>
              <a:t>sodales</a:t>
            </a:r>
            <a:r>
              <a:rPr lang="en-US" sz="1400"/>
              <a:t> magna id pulvinar </a:t>
            </a:r>
            <a:r>
              <a:rPr lang="en-US" sz="1400" err="1"/>
              <a:t>pretium</a:t>
            </a:r>
            <a:r>
              <a:rPr lang="en-US" sz="1400"/>
              <a:t>. </a:t>
            </a:r>
            <a:r>
              <a:rPr lang="en-US" sz="1400" err="1"/>
              <a:t>Phasellus</a:t>
            </a:r>
            <a:r>
              <a:rPr lang="en-US" sz="1400"/>
              <a:t> porta ipsum </a:t>
            </a:r>
            <a:r>
              <a:rPr lang="en-US" sz="1400" err="1"/>
              <a:t>nec</a:t>
            </a:r>
            <a:r>
              <a:rPr lang="en-US" sz="1400"/>
              <a:t> </a:t>
            </a:r>
            <a:r>
              <a:rPr lang="en-US" sz="1400" err="1"/>
              <a:t>euismod</a:t>
            </a:r>
            <a:r>
              <a:rPr lang="en-US" sz="1400"/>
              <a:t> </a:t>
            </a:r>
            <a:r>
              <a:rPr lang="en-US" sz="1400" err="1"/>
              <a:t>tincidunt</a:t>
            </a:r>
            <a:r>
              <a:rPr lang="en-US" sz="1400"/>
              <a:t>. </a:t>
            </a:r>
            <a:r>
              <a:rPr lang="en-US" sz="1400" err="1"/>
              <a:t>Aliquam</a:t>
            </a:r>
            <a:r>
              <a:rPr lang="en-US" sz="1400"/>
              <a:t> </a:t>
            </a:r>
            <a:r>
              <a:rPr lang="en-US" sz="1400" err="1"/>
              <a:t>ultrices</a:t>
            </a:r>
            <a:r>
              <a:rPr lang="en-US" sz="1400"/>
              <a:t>, </a:t>
            </a:r>
            <a:r>
              <a:rPr lang="en-US" sz="1400" err="1"/>
              <a:t>justo</a:t>
            </a:r>
            <a:r>
              <a:rPr lang="en-US" sz="1400"/>
              <a:t> </a:t>
            </a:r>
            <a:r>
              <a:rPr lang="en-US" sz="1400" err="1"/>
              <a:t>quis</a:t>
            </a:r>
            <a:r>
              <a:rPr lang="en-US" sz="1400"/>
              <a:t> semper</a:t>
            </a:r>
            <a:endParaRPr lang="en-US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C1BF43-167B-404A-8DED-4E203311E0FD}"/>
              </a:ext>
            </a:extLst>
          </p:cNvPr>
          <p:cNvSpPr/>
          <p:nvPr userDrawn="1"/>
        </p:nvSpPr>
        <p:spPr>
          <a:xfrm>
            <a:off x="4446928" y="763908"/>
            <a:ext cx="3237181" cy="3237181"/>
          </a:xfrm>
          <a:prstGeom prst="ellipse">
            <a:avLst/>
          </a:prstGeom>
          <a:solidFill>
            <a:srgbClr val="00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6958F9-1290-544E-A4D9-C155090F05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89346" y="1747341"/>
            <a:ext cx="2752344" cy="127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8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E59F1FB-5E2C-514C-8EE1-7A1EB1EF3DF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A44E"/>
              </a:gs>
              <a:gs pos="100000">
                <a:srgbClr val="004A2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2C30F20-235F-174D-B487-D6643917E8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1599" y="4366579"/>
            <a:ext cx="4307841" cy="43910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lvl="0">
              <a:spcBef>
                <a:spcPts val="1600"/>
              </a:spcBef>
            </a:pPr>
            <a:r>
              <a:rPr lang="en-US" sz="2800"/>
              <a:t>Slide Title Here</a:t>
            </a:r>
            <a:endParaRPr lang="en-US" b="0" i="0" u="none" strike="noStrike">
              <a:solidFill>
                <a:srgbClr val="000000"/>
              </a:solidFill>
              <a:effectLst/>
              <a:latin typeface="Segoe UI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D4B792E-BBD3-EA46-9052-2846A6BC14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11600" y="5008563"/>
            <a:ext cx="4308475" cy="1655762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400" b="0" i="0" u="none" strike="noStrike" baseline="0" smtClean="0">
                <a:solidFill>
                  <a:schemeClr val="bg1"/>
                </a:solidFill>
                <a:effectLst/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err="1"/>
              <a:t>Mauris</a:t>
            </a:r>
            <a:r>
              <a:rPr lang="en-US" sz="1400"/>
              <a:t> </a:t>
            </a:r>
            <a:r>
              <a:rPr lang="en-US" sz="1400" err="1"/>
              <a:t>accumsan</a:t>
            </a:r>
            <a:r>
              <a:rPr lang="en-US" sz="1400"/>
              <a:t> </a:t>
            </a:r>
            <a:r>
              <a:rPr lang="en-US" sz="1400" err="1"/>
              <a:t>purus</a:t>
            </a:r>
            <a:r>
              <a:rPr lang="en-US" sz="1400"/>
              <a:t> in </a:t>
            </a:r>
            <a:r>
              <a:rPr lang="en-US" sz="1400" err="1"/>
              <a:t>quam</a:t>
            </a:r>
            <a:r>
              <a:rPr lang="en-US" sz="1400"/>
              <a:t> </a:t>
            </a:r>
            <a:r>
              <a:rPr lang="en-US" sz="1400" err="1"/>
              <a:t>lobortis</a:t>
            </a:r>
            <a:r>
              <a:rPr lang="en-US" sz="1400"/>
              <a:t> pharetra. </a:t>
            </a:r>
            <a:r>
              <a:rPr lang="en-US" sz="1400" err="1"/>
              <a:t>Proin</a:t>
            </a:r>
            <a:r>
              <a:rPr lang="en-US" sz="1400"/>
              <a:t>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elementum</a:t>
            </a:r>
            <a:r>
              <a:rPr lang="en-US" sz="1400"/>
              <a:t> </a:t>
            </a:r>
            <a:r>
              <a:rPr lang="en-US" sz="1400" err="1"/>
              <a:t>turpis</a:t>
            </a:r>
            <a:r>
              <a:rPr lang="en-US" sz="1400"/>
              <a:t>. </a:t>
            </a:r>
            <a:r>
              <a:rPr lang="en-US" sz="1400" err="1"/>
              <a:t>Vivamus</a:t>
            </a:r>
            <a:r>
              <a:rPr lang="en-US" sz="1400"/>
              <a:t> </a:t>
            </a:r>
            <a:r>
              <a:rPr lang="en-US" sz="1400" err="1"/>
              <a:t>sodales</a:t>
            </a:r>
            <a:r>
              <a:rPr lang="en-US" sz="1400"/>
              <a:t> magna id pulvinar </a:t>
            </a:r>
            <a:r>
              <a:rPr lang="en-US" sz="1400" err="1"/>
              <a:t>pretium</a:t>
            </a:r>
            <a:r>
              <a:rPr lang="en-US" sz="1400"/>
              <a:t>. </a:t>
            </a:r>
            <a:r>
              <a:rPr lang="en-US" sz="1400" err="1"/>
              <a:t>Phasellus</a:t>
            </a:r>
            <a:r>
              <a:rPr lang="en-US" sz="1400"/>
              <a:t> porta ipsum </a:t>
            </a:r>
            <a:r>
              <a:rPr lang="en-US" sz="1400" err="1"/>
              <a:t>nec</a:t>
            </a:r>
            <a:r>
              <a:rPr lang="en-US" sz="1400"/>
              <a:t> </a:t>
            </a:r>
            <a:r>
              <a:rPr lang="en-US" sz="1400" err="1"/>
              <a:t>euismod</a:t>
            </a:r>
            <a:r>
              <a:rPr lang="en-US" sz="1400"/>
              <a:t> </a:t>
            </a:r>
            <a:r>
              <a:rPr lang="en-US" sz="1400" err="1"/>
              <a:t>tincidunt</a:t>
            </a:r>
            <a:r>
              <a:rPr lang="en-US" sz="1400"/>
              <a:t>. </a:t>
            </a:r>
            <a:r>
              <a:rPr lang="en-US" sz="1400" err="1"/>
              <a:t>Aliquam</a:t>
            </a:r>
            <a:r>
              <a:rPr lang="en-US" sz="1400"/>
              <a:t> </a:t>
            </a:r>
            <a:r>
              <a:rPr lang="en-US" sz="1400" err="1"/>
              <a:t>ultrices</a:t>
            </a:r>
            <a:r>
              <a:rPr lang="en-US" sz="1400"/>
              <a:t>, </a:t>
            </a:r>
            <a:r>
              <a:rPr lang="en-US" sz="1400" err="1"/>
              <a:t>justo</a:t>
            </a:r>
            <a:r>
              <a:rPr lang="en-US" sz="1400"/>
              <a:t> </a:t>
            </a:r>
            <a:r>
              <a:rPr lang="en-US" sz="1400" err="1"/>
              <a:t>quis</a:t>
            </a:r>
            <a:r>
              <a:rPr lang="en-US" sz="1400"/>
              <a:t> semper</a:t>
            </a:r>
            <a:endParaRPr lang="en-US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83217F-EF53-454B-993D-E0F772248784}"/>
              </a:ext>
            </a:extLst>
          </p:cNvPr>
          <p:cNvSpPr/>
          <p:nvPr userDrawn="1"/>
        </p:nvSpPr>
        <p:spPr>
          <a:xfrm>
            <a:off x="4446683" y="695669"/>
            <a:ext cx="3237181" cy="32371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ED3F9B-EE06-3047-9AAE-7CF23F171A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2681" y="1680755"/>
            <a:ext cx="2745184" cy="126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85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5E821-9602-8B43-B24F-C0C7DEF063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92325" y="2631759"/>
            <a:ext cx="8667750" cy="8734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/>
            </a:lvl1pPr>
          </a:lstStyle>
          <a:p>
            <a:pPr lvl="0"/>
            <a:r>
              <a:rPr lang="en-US"/>
              <a:t>Very Large Headline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6C1644D-226D-1A4D-8637-0158912CDB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92325" y="3637598"/>
            <a:ext cx="8667750" cy="2448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477DB744-F5DA-4B4B-B306-566B72C091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99476" y="0"/>
            <a:ext cx="419252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077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2C9595-0EA3-D84B-B804-E01A3FC5DA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51239" y="0"/>
            <a:ext cx="3840761" cy="873442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028BE1-628E-C845-BC44-E884D945FA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92325" y="2631759"/>
            <a:ext cx="8667750" cy="8734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Very Large Headline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F02F72D-84BA-CE4B-9DF3-FC49E4CE2E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92325" y="3637598"/>
            <a:ext cx="8667750" cy="2448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1838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6D0D23-7F98-C641-88F6-FE6D8AEF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95283" y="1778318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18F94F7-6A0C-4842-97A6-ACC772E679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95283" y="2133600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AA48E5-92BB-6946-953B-AC27C5395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282"/>
          <a:stretch/>
        </p:blipFill>
        <p:spPr>
          <a:xfrm>
            <a:off x="9783730" y="0"/>
            <a:ext cx="2408270" cy="1634057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7C738E9-0CF9-D840-A14B-E1FACA560A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21205" y="1589881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FEBC0744-1C0D-8A4E-9A74-5B20FDEC08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1205" y="3367431"/>
            <a:ext cx="732155" cy="732155"/>
          </a:xfrm>
          <a:prstGeom prst="ellipse">
            <a:avLst/>
          </a:prstGeom>
          <a:solidFill>
            <a:srgbClr val="007B3B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F2A377BB-0714-DD4C-80FE-85B366A98F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31047" y="509510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00BB2566-BA77-DA4D-8AE9-AB7266B6FD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895283" y="3531104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B58912CC-E0BC-BC43-8A1E-EE3F00B3B1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95283" y="3886386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BF3DBAD-AE6F-A742-B177-934C84760C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95283" y="5289897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A5F64050-BBE0-6141-A55E-19C9B49423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95283" y="5645179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210D1966-0F17-4F47-A1D0-2100A95FD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95283" y="737685"/>
            <a:ext cx="5974397" cy="42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324318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210D1966-0F17-4F47-A1D0-2100A95FD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2284" y="1486747"/>
            <a:ext cx="7107396" cy="1751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DA05E9A-A537-F34A-ABA1-52DBF38C40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7674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117DC69A-FED7-9149-B451-D971805BAEC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07674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C375D517-4746-E942-9E60-0A18D5CA6F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7674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2385BFDE-CF4D-4F49-8049-ABD9DB742C8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2284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CFE16C2-82E9-8740-8C87-20DB3E13203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2284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0FDC6856-C94B-2044-A250-C8197993944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2284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1B3DAE5D-32C0-1D43-8236-574C048D0FE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395988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245E4E13-C49D-BF4A-985A-3B95BE7906D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95988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B4724838-E9BD-BB48-A347-3D9240219B5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95988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501F45E9-39DB-414E-9EEB-1E6ECD1FA8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4559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0A5A593D-C0FD-4E46-82D5-69FF869316B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4559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25A718CA-3C44-754A-B2CC-F173F1B2E2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424559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D5C5AA7-0F01-4D9E-8DA3-91A261108C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282"/>
          <a:stretch/>
        </p:blipFill>
        <p:spPr>
          <a:xfrm>
            <a:off x="9783730" y="0"/>
            <a:ext cx="2408270" cy="16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1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86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1" r:id="rId2"/>
    <p:sldLayoutId id="2147483650" r:id="rId3"/>
    <p:sldLayoutId id="2147483653" r:id="rId4"/>
    <p:sldLayoutId id="2147483654" r:id="rId5"/>
    <p:sldLayoutId id="2147483649" r:id="rId6"/>
    <p:sldLayoutId id="2147483652" r:id="rId7"/>
    <p:sldLayoutId id="2147483655" r:id="rId8"/>
    <p:sldLayoutId id="2147483656" r:id="rId9"/>
    <p:sldLayoutId id="214748367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0F3F42-8564-28AD-1414-CDDFB8A30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238A7-A1D5-F25F-0AF3-2165F96A5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76FA-40C0-D333-CBBA-1B682B3F3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816FC-2A3A-B2D2-E527-414D7FA17D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C9E94-1492-EF2D-4425-AE19C4833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4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6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0F3F42-8564-28AD-1414-CDDFB8A30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238A7-A1D5-F25F-0AF3-2165F96A5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76FA-40C0-D333-CBBA-1B682B3F3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816FC-2A3A-B2D2-E527-414D7FA17D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C9E94-1492-EF2D-4425-AE19C4833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sign">
            <a:extLst>
              <a:ext uri="{FF2B5EF4-FFF2-40B4-BE49-F238E27FC236}">
                <a16:creationId xmlns:a16="http://schemas.microsoft.com/office/drawing/2014/main" id="{4A179292-D4B8-E99E-0394-D6BB96FC7B34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7999476" y="0"/>
            <a:ext cx="419252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0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www.pngall.com/no-entry-symbol-png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/2.0/?ref=openverse" TargetMode="External"/><Relationship Id="rId4" Type="http://schemas.openxmlformats.org/officeDocument/2006/relationships/hyperlink" Target="https://www.flickr.com/people/54591706@N02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/2.0/?ref=openverse" TargetMode="External"/><Relationship Id="rId4" Type="http://schemas.openxmlformats.org/officeDocument/2006/relationships/hyperlink" Target="https://www.flickr.com/people/54591706@N02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publicdomain/mark/1.0/?ref=openverse" TargetMode="External"/><Relationship Id="rId4" Type="http://schemas.openxmlformats.org/officeDocument/2006/relationships/hyperlink" Target="https://www.flickr.com/photos/143213400@N07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hyperlink" Target="https://research.unt.edu/sites/default/files/request_for_waiver_or_alteration.pdf" TargetMode="External"/><Relationship Id="rId4" Type="http://schemas.openxmlformats.org/officeDocument/2006/relationships/hyperlink" Target="https://research.unt.edu/research-services/research-integrity-and-compliance/human-subjects-irb/irb-forms-and-template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untirb@unt.ed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unt.edu/cayuse-access-access-change-request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80D41.E48B9D60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nam04.safelinks.protection.outlook.com/?url=https%3A%2F%2Fcreativecommons.org%2Flicenses%2Fby-nd-nc%2F2.0%2Fjp%2F%3Fref%3Dopenverse%26atype%3Drich&amp;data=04%7C01%7CDaniel.Bassett%40unt.edu%7C7f31bdfc2dee406e94a408d9db8b52d4%7C70de199207c6480fa318a1afcba03983%7C0%7C0%7C637782213692671695%7CUnknown%7CTWFpbGZsb3d8eyJWIjoiMC4wLjAwMDAiLCJQIjoiV2luMzIiLCJBTiI6Ik1haWwiLCJXVCI6Mn0%3D%7C3000&amp;sdata=QZ%2BsCVLI9tUQHq2ei5gVIpz6kvhttMAxIRLfDLg%2BaAU%3D&amp;reserved=0" TargetMode="External"/><Relationship Id="rId5" Type="http://schemas.openxmlformats.org/officeDocument/2006/relationships/hyperlink" Target="https://nam04.safelinks.protection.outlook.com/?url=https%3A%2F%2Fwww.flickr.com%2Fphotos%2F55452199%40N07&amp;data=04%7C01%7CDaniel.Bassett%40unt.edu%7C7f31bdfc2dee406e94a408d9db8b52d4%7C70de199207c6480fa318a1afcba03983%7C0%7C0%7C637782213692671695%7CUnknown%7CTWFpbGZsb3d8eyJWIjoiMC4wLjAwMDAiLCJQIjoiV2luMzIiLCJBTiI6Ik1haWwiLCJXVCI6Mn0%3D%7C3000&amp;sdata=oE2y3rk30C8tAJcc59a9zDRMKdnuYJacRBd2eZHEwHQ%3D&amp;reserved=0" TargetMode="External"/><Relationship Id="rId4" Type="http://schemas.openxmlformats.org/officeDocument/2006/relationships/hyperlink" Target="https://nam04.safelinks.protection.outlook.com/?url=https%3A%2F%2Fwww.flickr.com%2Fphotos%2F55452199%40N07%2F20189988408&amp;data=04%7C01%7CDaniel.Bassett%40unt.edu%7C7f31bdfc2dee406e94a408d9db8b52d4%7C70de199207c6480fa318a1afcba03983%7C0%7C0%7C637782213692671695%7CUnknown%7CTWFpbGZsb3d8eyJWIjoiMC4wLjAwMDAiLCJQIjoiV2luMzIiLCJBTiI6Ik1haWwiLCJXVCI6Mn0%3D%7C3000&amp;sdata=1nww35J9Hijr%2FA8082VDY%2BpcHjCJeuOq8KI8%2BKEwAyU%3D&amp;reserved=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creativecommons.org/licenses/by-nd/3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theswirlworld.com/2013/04/06/15-things-to-give-up/" TargetMode="Externa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E1794C-526F-A443-A4BE-0FD55700BF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24125" y="3949136"/>
            <a:ext cx="8343749" cy="439101"/>
          </a:xfrm>
        </p:spPr>
        <p:txBody>
          <a:bodyPr/>
          <a:lstStyle/>
          <a:p>
            <a:r>
              <a:rPr lang="en-US" sz="5400">
                <a:latin typeface="Agency FB" panose="020B0503020202020204" pitchFamily="34" charset="0"/>
              </a:rPr>
              <a:t>Responsible Conduct of Research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9700E-C830-D34E-8837-2592101D20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1664" y="4922838"/>
            <a:ext cx="4948670" cy="1655762"/>
          </a:xfrm>
        </p:spPr>
        <p:txBody>
          <a:bodyPr/>
          <a:lstStyle/>
          <a:p>
            <a:r>
              <a:rPr lang="en-US" sz="2400" dirty="0">
                <a:latin typeface="Agency FB" panose="020B0503020202020204" pitchFamily="34" charset="0"/>
              </a:rPr>
              <a:t>IRB Overview, Responsible Recruitment and Elements Of Informed Consent</a:t>
            </a:r>
          </a:p>
          <a:p>
            <a:endParaRPr lang="en-US" dirty="0">
              <a:latin typeface="Agency FB" panose="020B0503020202020204" pitchFamily="34" charset="0"/>
            </a:endParaRPr>
          </a:p>
          <a:p>
            <a:endParaRPr lang="en-US" dirty="0">
              <a:latin typeface="Agency FB" panose="020B0503020202020204" pitchFamily="34" charset="0"/>
            </a:endParaRPr>
          </a:p>
          <a:p>
            <a:r>
              <a:rPr lang="en-US" dirty="0">
                <a:latin typeface="Agency FB" panose="020B0503020202020204" pitchFamily="34" charset="0"/>
              </a:rPr>
              <a:t>September 25, 2024</a:t>
            </a:r>
          </a:p>
        </p:txBody>
      </p:sp>
    </p:spTree>
    <p:extLst>
      <p:ext uri="{BB962C8B-B14F-4D97-AF65-F5344CB8AC3E}">
        <p14:creationId xmlns:p14="http://schemas.microsoft.com/office/powerpoint/2010/main" val="1484135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400" y="525303"/>
            <a:ext cx="8327053" cy="873442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>
                <a:solidFill>
                  <a:srgbClr val="004A24"/>
                </a:solidFill>
                <a:latin typeface="Agency FB" panose="020B0503020202020204" pitchFamily="34" charset="0"/>
              </a:rPr>
              <a:t>Protocol Submission:</a:t>
            </a:r>
          </a:p>
          <a:p>
            <a:r>
              <a:rPr lang="en-US" sz="3200" b="1" dirty="0">
                <a:solidFill>
                  <a:srgbClr val="004A24"/>
                </a:solidFill>
                <a:latin typeface="Agency FB" panose="020B0503020202020204" pitchFamily="34" charset="0"/>
              </a:rPr>
              <a:t>Which Review Category do I need?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A701FF-C4C1-A198-2040-85A398C2B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8296"/>
            <a:ext cx="12192000" cy="2314838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9607524-4E0A-897E-FF5F-F690918619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8800" y="3653135"/>
            <a:ext cx="5013325" cy="2964142"/>
          </a:xfrm>
        </p:spPr>
        <p:txBody>
          <a:bodyPr lIns="91440" tIns="45720" rIns="91440" bIns="45720" anchor="t">
            <a:normAutofit fontScale="55000" lnSpcReduction="20000"/>
          </a:bodyPr>
          <a:lstStyle/>
          <a:p>
            <a:pPr marL="112713" lvl="1" indent="0">
              <a:buNone/>
            </a:pPr>
            <a:r>
              <a:rPr lang="en-US" sz="2900" b="1" dirty="0"/>
              <a:t>Exempt study review:</a:t>
            </a:r>
          </a:p>
          <a:p>
            <a:pPr marL="112713" lvl="1" indent="0">
              <a:buNone/>
            </a:pPr>
            <a:r>
              <a:rPr lang="en-US" sz="2200" dirty="0"/>
              <a:t>Research must be considered lower than minimal risk and</a:t>
            </a:r>
          </a:p>
          <a:p>
            <a:pPr marL="112713" lvl="1" indent="0">
              <a:buNone/>
            </a:pPr>
            <a:r>
              <a:rPr lang="en-US" sz="2200" b="1" u="sng" dirty="0">
                <a:solidFill>
                  <a:srgbClr val="FF0000"/>
                </a:solidFill>
              </a:rPr>
              <a:t>d</a:t>
            </a:r>
            <a:r>
              <a:rPr lang="en-US" sz="2200" b="1" u="sng" dirty="0">
                <a:solidFill>
                  <a:srgbClr val="FF0000"/>
                </a:solidFill>
                <a:highlight>
                  <a:srgbClr val="FFFFFF"/>
                </a:highlight>
              </a:rPr>
              <a:t>oes NOT involve</a:t>
            </a:r>
            <a:r>
              <a:rPr lang="en-US" sz="2200" b="1" u="sng" dirty="0">
                <a:solidFill>
                  <a:srgbClr val="FF0000"/>
                </a:solidFill>
              </a:rPr>
              <a:t>:</a:t>
            </a:r>
          </a:p>
          <a:p>
            <a:pPr marL="285750" lvl="1" indent="-285750"/>
            <a:r>
              <a:rPr lang="en-US" sz="2200" b="0" i="0" dirty="0">
                <a:solidFill>
                  <a:srgbClr val="111111"/>
                </a:solidFill>
                <a:effectLst/>
                <a:highlight>
                  <a:srgbClr val="FFFFFF"/>
                </a:highlight>
              </a:rPr>
              <a:t>Vulnerable populations.</a:t>
            </a:r>
          </a:p>
          <a:p>
            <a:pPr marL="285750" lvl="1" indent="-285750"/>
            <a:r>
              <a:rPr lang="en-US" sz="2200" b="0" i="0" dirty="0">
                <a:solidFill>
                  <a:srgbClr val="111111"/>
                </a:solidFill>
                <a:effectLst/>
                <a:highlight>
                  <a:srgbClr val="FFFFFF"/>
                </a:highlight>
              </a:rPr>
              <a:t>Public disclosure of any identifiable data which places participants at risk.</a:t>
            </a:r>
          </a:p>
          <a:p>
            <a:pPr marL="285750" lvl="1" indent="-285750"/>
            <a:r>
              <a:rPr lang="en-US" sz="2200" dirty="0">
                <a:solidFill>
                  <a:srgbClr val="111111"/>
                </a:solidFill>
                <a:highlight>
                  <a:srgbClr val="FFFFFF"/>
                </a:highlight>
              </a:rPr>
              <a:t>Audio-recording or video-recording* of the participants. </a:t>
            </a:r>
          </a:p>
          <a:p>
            <a:pPr marL="0" lvl="3" indent="0">
              <a:buNone/>
            </a:pPr>
            <a:r>
              <a:rPr lang="en-US" sz="1600" b="1" dirty="0">
                <a:solidFill>
                  <a:srgbClr val="111111"/>
                </a:solidFill>
                <a:highlight>
                  <a:srgbClr val="FFFFFF"/>
                </a:highlight>
              </a:rPr>
              <a:t>	</a:t>
            </a:r>
            <a:r>
              <a:rPr lang="en-US" sz="1600" b="1" u="sng" dirty="0">
                <a:solidFill>
                  <a:srgbClr val="111111"/>
                </a:solidFill>
                <a:highlight>
                  <a:srgbClr val="FFFFFF"/>
                </a:highlight>
              </a:rPr>
              <a:t>*(Does not apply to recordings made for the purpose of transcription)</a:t>
            </a:r>
          </a:p>
          <a:p>
            <a:pPr marL="285750" lvl="1" indent="-285750"/>
            <a:r>
              <a:rPr lang="en-US" sz="2200" dirty="0">
                <a:solidFill>
                  <a:srgbClr val="111111"/>
                </a:solidFill>
                <a:highlight>
                  <a:srgbClr val="FFFFFF"/>
                </a:highlight>
              </a:rPr>
              <a:t>Sensitive subject matter. </a:t>
            </a:r>
          </a:p>
          <a:p>
            <a:pPr marL="285750" lvl="1" indent="-285750"/>
            <a:r>
              <a:rPr lang="en-US" sz="2200" dirty="0">
                <a:solidFill>
                  <a:srgbClr val="111111"/>
                </a:solidFill>
                <a:highlight>
                  <a:srgbClr val="FFFFFF"/>
                </a:highlight>
              </a:rPr>
              <a:t>Obtaining individually identifiable information protected under HIPAA.</a:t>
            </a:r>
          </a:p>
          <a:p>
            <a:pPr marL="285750" lvl="1" indent="-285750">
              <a:buNone/>
            </a:pPr>
            <a:endParaRPr lang="en-US" sz="2200" dirty="0"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marL="285750" lvl="1" indent="-285750"/>
            <a:r>
              <a:rPr lang="en-US" sz="2200" dirty="0">
                <a:solidFill>
                  <a:srgbClr val="111111"/>
                </a:solidFill>
                <a:highlight>
                  <a:srgbClr val="FFFFFF"/>
                </a:highlight>
              </a:rPr>
              <a:t>Typically DOES involve the following data collection procedures.</a:t>
            </a:r>
          </a:p>
          <a:p>
            <a:pPr marL="571500" lvl="3" indent="-285750"/>
            <a:r>
              <a:rPr lang="en-US" sz="2000" dirty="0">
                <a:solidFill>
                  <a:srgbClr val="111111"/>
                </a:solidFill>
                <a:highlight>
                  <a:srgbClr val="FFFFFF"/>
                </a:highlight>
              </a:rPr>
              <a:t>Surveys.</a:t>
            </a:r>
          </a:p>
          <a:p>
            <a:pPr marL="571500" lvl="3" indent="-285750"/>
            <a:r>
              <a:rPr lang="en-US" sz="2000" dirty="0">
                <a:solidFill>
                  <a:srgbClr val="111111"/>
                </a:solidFill>
                <a:highlight>
                  <a:srgbClr val="FFFFFF"/>
                </a:highlight>
              </a:rPr>
              <a:t>Educational tests.</a:t>
            </a:r>
          </a:p>
          <a:p>
            <a:pPr marL="571500" lvl="3" indent="-285750"/>
            <a:r>
              <a:rPr lang="en-US" sz="2000" dirty="0">
                <a:solidFill>
                  <a:srgbClr val="111111"/>
                </a:solidFill>
                <a:highlight>
                  <a:srgbClr val="FFFFFF"/>
                </a:highlight>
              </a:rPr>
              <a:t>Interviews.</a:t>
            </a:r>
          </a:p>
          <a:p>
            <a:pPr marL="571500" lvl="3" indent="-285750"/>
            <a:r>
              <a:rPr lang="en-US" sz="2000" dirty="0">
                <a:solidFill>
                  <a:srgbClr val="111111"/>
                </a:solidFill>
                <a:highlight>
                  <a:srgbClr val="FFFFFF"/>
                </a:highlight>
              </a:rPr>
              <a:t>Observation of public behavior.</a:t>
            </a:r>
            <a:endParaRPr lang="en-US" sz="2500" dirty="0">
              <a:cs typeface="Calibri"/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CD05847-5C75-E0E9-5610-EC7DADEAC3A9}"/>
              </a:ext>
            </a:extLst>
          </p:cNvPr>
          <p:cNvSpPr txBox="1">
            <a:spLocks/>
          </p:cNvSpPr>
          <p:nvPr/>
        </p:nvSpPr>
        <p:spPr>
          <a:xfrm>
            <a:off x="5943600" y="3653134"/>
            <a:ext cx="5293005" cy="27076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5563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Expedited Review Category: 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5563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To qualify for review at an Expedited level, the study must be no more than minimal risk.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5563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5563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Examples include: </a:t>
            </a:r>
          </a:p>
          <a:p>
            <a:pPr marL="228600"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Collection of data from voice, video, digital or image recording made for research purposes.</a:t>
            </a:r>
          </a:p>
          <a:p>
            <a:pPr marL="228600"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Studies of existing pathological specimens with patient identifiers.</a:t>
            </a:r>
          </a:p>
          <a:p>
            <a:pPr marL="228600"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Collection of a relatively small amount of blood/biological samples.</a:t>
            </a:r>
          </a:p>
          <a:p>
            <a:pPr marL="228600"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Collection of data using minimal risk physical sensors.</a:t>
            </a:r>
            <a:endParaRPr kumimoji="0" lang="en-US" sz="2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563" marR="0" lvl="2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55563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11111"/>
              </a:solidFill>
              <a:effectLst/>
              <a:highlight>
                <a:srgbClr val="FFFFFF"/>
              </a:highlight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  <a:p>
            <a:pPr marL="55563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55563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55563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5397EA-8A3B-F945-9926-296C6BA91A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18"/>
          <a:stretch/>
        </p:blipFill>
        <p:spPr>
          <a:xfrm>
            <a:off x="5410051" y="2245684"/>
            <a:ext cx="2133898" cy="46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153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2BFF74-76D2-4BE9-8831-72FB77E726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6636" y="4366578"/>
            <a:ext cx="5338727" cy="439101"/>
          </a:xfrm>
        </p:spPr>
        <p:txBody>
          <a:bodyPr/>
          <a:lstStyle/>
          <a:p>
            <a:r>
              <a:rPr lang="en-US" sz="4000">
                <a:latin typeface="Agency FB" panose="020B0503020202020204" pitchFamily="34" charset="0"/>
              </a:rPr>
              <a:t>Recruitment Best Practices </a:t>
            </a:r>
          </a:p>
          <a:p>
            <a:endParaRPr lang="en-US" sz="40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8B5A4C-D128-4801-BEEC-905712640F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1761" y="5080637"/>
            <a:ext cx="4308475" cy="1655762"/>
          </a:xfrm>
        </p:spPr>
        <p:txBody>
          <a:bodyPr/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Common recruitment methods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Things to be mindful of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Recruitment Templates/Examples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39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14D983-EC06-792B-F536-ED743B732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35" y="187698"/>
            <a:ext cx="6018211" cy="836427"/>
          </a:xfrm>
        </p:spPr>
        <p:txBody>
          <a:bodyPr/>
          <a:lstStyle/>
          <a:p>
            <a:r>
              <a:rPr lang="en-US" sz="4400" b="1" dirty="0">
                <a:solidFill>
                  <a:srgbClr val="3A5F4C"/>
                </a:solidFill>
                <a:latin typeface="Agency FB" panose="020B0503020202020204" pitchFamily="34" charset="0"/>
              </a:rPr>
              <a:t>Methods of Recruitment</a:t>
            </a:r>
            <a:endParaRPr lang="en-US" dirty="0">
              <a:solidFill>
                <a:srgbClr val="3A5F4C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8E0BD03-9F94-19F2-8C6A-87260D133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0518" y="1237130"/>
            <a:ext cx="4047530" cy="541048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600" b="1" dirty="0"/>
              <a:t>Email</a:t>
            </a:r>
          </a:p>
          <a:p>
            <a:r>
              <a:rPr lang="en-US" sz="2600" dirty="0"/>
              <a:t>Listservs</a:t>
            </a:r>
          </a:p>
          <a:p>
            <a:r>
              <a:rPr lang="en-US" sz="2600" dirty="0"/>
              <a:t>Personal Contacts</a:t>
            </a:r>
          </a:p>
          <a:p>
            <a:r>
              <a:rPr lang="en-US" sz="2600" dirty="0"/>
              <a:t>Provided by an outside source</a:t>
            </a:r>
          </a:p>
          <a:p>
            <a:pPr marL="0" indent="0">
              <a:buNone/>
            </a:pPr>
            <a:r>
              <a:rPr lang="en-US" sz="2600" b="1" dirty="0"/>
              <a:t>Flyers</a:t>
            </a:r>
          </a:p>
          <a:p>
            <a:r>
              <a:rPr lang="en-US" sz="2600" dirty="0"/>
              <a:t>Public vs. private</a:t>
            </a:r>
          </a:p>
          <a:p>
            <a:pPr marL="0" indent="0">
              <a:buNone/>
            </a:pPr>
            <a:r>
              <a:rPr lang="en-US" sz="2600" dirty="0"/>
              <a:t>Social Media (Personal vs. Managed)</a:t>
            </a:r>
          </a:p>
          <a:p>
            <a:r>
              <a:rPr lang="en-US" sz="2600" dirty="0"/>
              <a:t>Facebook</a:t>
            </a:r>
          </a:p>
          <a:p>
            <a:r>
              <a:rPr lang="en-US" sz="2600" dirty="0"/>
              <a:t>X</a:t>
            </a:r>
          </a:p>
          <a:p>
            <a:r>
              <a:rPr lang="en-US" sz="2600" dirty="0"/>
              <a:t>Reddit</a:t>
            </a:r>
          </a:p>
          <a:p>
            <a:r>
              <a:rPr lang="en-US" sz="2600" dirty="0"/>
              <a:t>Instagram</a:t>
            </a:r>
          </a:p>
          <a:p>
            <a:pPr marL="0" indent="0">
              <a:buNone/>
            </a:pPr>
            <a:r>
              <a:rPr lang="en-US" sz="2600" b="1" dirty="0"/>
              <a:t>Crowdsourcing</a:t>
            </a:r>
          </a:p>
          <a:p>
            <a:r>
              <a:rPr lang="en-US" sz="2600" dirty="0" err="1"/>
              <a:t>MTurk</a:t>
            </a:r>
            <a:endParaRPr lang="en-US" sz="2600" dirty="0"/>
          </a:p>
          <a:p>
            <a:r>
              <a:rPr lang="en-US" sz="2600" dirty="0"/>
              <a:t>SONA</a:t>
            </a:r>
          </a:p>
          <a:p>
            <a:r>
              <a:rPr lang="en-US" sz="2600" dirty="0"/>
              <a:t>Survey Monkey</a:t>
            </a:r>
          </a:p>
          <a:p>
            <a:pPr marL="0" indent="0">
              <a:buNone/>
            </a:pPr>
            <a:r>
              <a:rPr lang="en-US" sz="2600" b="1" dirty="0"/>
              <a:t>Snowball Sampling</a:t>
            </a:r>
          </a:p>
          <a:p>
            <a:pPr marL="0" indent="0">
              <a:buNone/>
            </a:pPr>
            <a:r>
              <a:rPr lang="en-US" sz="2600" b="1" dirty="0"/>
              <a:t>In person announcement/presentations</a:t>
            </a:r>
          </a:p>
          <a:p>
            <a:pPr marL="0" indent="0">
              <a:buNone/>
            </a:pPr>
            <a:r>
              <a:rPr lang="en-US" sz="2600" b="1" dirty="0"/>
              <a:t>Direct Recruitment (Face to face)</a:t>
            </a:r>
          </a:p>
          <a:p>
            <a:endParaRPr lang="en-US" sz="2600" b="1" dirty="0"/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0228CC-68A3-19F5-0E3D-72A926A97A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81747" y="1695077"/>
            <a:ext cx="3177988" cy="488296"/>
          </a:xfrm>
        </p:spPr>
        <p:txBody>
          <a:bodyPr/>
          <a:lstStyle/>
          <a:p>
            <a:r>
              <a:rPr lang="en-US" dirty="0"/>
              <a:t>Things to keep in mind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D3F64F2-97F1-3BF9-F5F5-B92E188DF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81747" y="2372380"/>
            <a:ext cx="7395230" cy="3438803"/>
          </a:xfrm>
        </p:spPr>
        <p:txBody>
          <a:bodyPr>
            <a:normAutofit fontScale="62500" lnSpcReduction="20000"/>
          </a:bodyPr>
          <a:lstStyle/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b="1" dirty="0">
                <a:cs typeface="Calibri"/>
              </a:rPr>
              <a:t>Participant demographics:</a:t>
            </a:r>
          </a:p>
          <a:p>
            <a:pPr marL="342900" lvl="2" indent="-342900">
              <a:lnSpc>
                <a:spcPct val="100000"/>
              </a:lnSpc>
              <a:spcBef>
                <a:spcPts val="0"/>
              </a:spcBef>
            </a:pPr>
            <a:r>
              <a:rPr lang="en-US" sz="2600" b="1" dirty="0">
                <a:solidFill>
                  <a:srgbClr val="079418"/>
                </a:solidFill>
                <a:cs typeface="Calibri"/>
              </a:rPr>
              <a:t>Are your recruitment methods going to reach a representative sample? </a:t>
            </a:r>
          </a:p>
          <a:p>
            <a:pPr marL="457200" lvl="3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b="1" dirty="0">
              <a:solidFill>
                <a:srgbClr val="079418"/>
              </a:solidFill>
              <a:cs typeface="Calibri"/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b="1" dirty="0">
                <a:cs typeface="Calibri"/>
              </a:rPr>
              <a:t>Translated Documents for Non-English-Speaking Participants</a:t>
            </a:r>
          </a:p>
          <a:p>
            <a:pPr marL="342900" lvl="2" indent="-342900">
              <a:lnSpc>
                <a:spcPct val="100000"/>
              </a:lnSpc>
              <a:spcBef>
                <a:spcPts val="0"/>
              </a:spcBef>
            </a:pPr>
            <a:r>
              <a:rPr lang="en-US" sz="2600" b="1" dirty="0">
                <a:solidFill>
                  <a:srgbClr val="079418"/>
                </a:solidFill>
                <a:cs typeface="Calibri"/>
              </a:rPr>
              <a:t>Documents must be made available in the participant’s primary spoken language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b="1" dirty="0">
              <a:solidFill>
                <a:srgbClr val="079418"/>
              </a:solidFill>
              <a:cs typeface="Calibri"/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b="1" dirty="0">
                <a:cs typeface="Calibri"/>
              </a:rPr>
              <a:t>Avoiding coercion and undue influence in recruiting:</a:t>
            </a:r>
          </a:p>
          <a:p>
            <a:pPr marL="342900" lvl="2" indent="-342900">
              <a:lnSpc>
                <a:spcPct val="100000"/>
              </a:lnSpc>
              <a:spcBef>
                <a:spcPts val="0"/>
              </a:spcBef>
            </a:pPr>
            <a:r>
              <a:rPr lang="en-US" sz="2600" b="1" dirty="0">
                <a:solidFill>
                  <a:srgbClr val="079418"/>
                </a:solidFill>
                <a:cs typeface="Calibri"/>
              </a:rPr>
              <a:t>Where there is an imbalance of power, there is the potential for undue influence or coercion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b="1" dirty="0">
              <a:solidFill>
                <a:srgbClr val="079418"/>
              </a:solidFill>
              <a:cs typeface="Calibri"/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b="1" dirty="0">
                <a:cs typeface="Calibri"/>
              </a:rPr>
              <a:t>Student emails:</a:t>
            </a:r>
          </a:p>
          <a:p>
            <a:pPr marL="342900" lvl="2" indent="-342900">
              <a:lnSpc>
                <a:spcPct val="100000"/>
              </a:lnSpc>
              <a:spcBef>
                <a:spcPts val="0"/>
              </a:spcBef>
            </a:pPr>
            <a:r>
              <a:rPr lang="en-US" sz="2600" b="1" dirty="0">
                <a:solidFill>
                  <a:srgbClr val="079418"/>
                </a:solidFill>
                <a:cs typeface="Calibri"/>
              </a:rPr>
              <a:t>Not available at UNT – only from listservs currently available to the researcher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b="1" dirty="0">
              <a:solidFill>
                <a:srgbClr val="079418"/>
              </a:solidFill>
              <a:cs typeface="Calibri"/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b="1" dirty="0">
                <a:cs typeface="Calibri"/>
              </a:rPr>
              <a:t>Vulnerable Populations</a:t>
            </a:r>
          </a:p>
          <a:p>
            <a:pPr marL="342900" lvl="2" indent="-342900">
              <a:lnSpc>
                <a:spcPct val="100000"/>
              </a:lnSpc>
              <a:spcBef>
                <a:spcPts val="0"/>
              </a:spcBef>
            </a:pPr>
            <a:r>
              <a:rPr lang="en-US" sz="2600" b="1" dirty="0">
                <a:solidFill>
                  <a:srgbClr val="079418"/>
                </a:solidFill>
                <a:cs typeface="Calibri"/>
              </a:rPr>
              <a:t>Federally defined but not limited to as children, prisoners, people with intellectual disabilities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1582124-D85F-B403-5812-69DC83B4A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17" y="3554291"/>
            <a:ext cx="1653263" cy="20665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2B6F8-919B-FD6F-28E6-DD50A5B53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8061" y="6196018"/>
            <a:ext cx="570391" cy="5703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C97AC3-B350-0A38-9557-6A6BFF92F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8715" y="6196018"/>
            <a:ext cx="560444" cy="5703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7F22618-7183-4F3B-FA5C-33AB13E457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89420" y="6196020"/>
            <a:ext cx="604123" cy="5703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DEDBD0-BD52-C10C-29E2-C09CBD7683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5493" y="6196018"/>
            <a:ext cx="622305" cy="6223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B6B5E7-F175-732B-6322-7491C07E1E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2924" y="6196017"/>
            <a:ext cx="622306" cy="6223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6557A95-9C46-66D2-B9CB-272AAE0AB0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0354" y="6196016"/>
            <a:ext cx="622307" cy="62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07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085" y="208790"/>
            <a:ext cx="5182021" cy="806266"/>
          </a:xfrm>
        </p:spPr>
        <p:txBody>
          <a:bodyPr/>
          <a:lstStyle/>
          <a:p>
            <a:r>
              <a:rPr lang="en-US" sz="4000" b="1" dirty="0">
                <a:solidFill>
                  <a:srgbClr val="3A5F4C"/>
                </a:solidFill>
                <a:latin typeface="Agency FB" panose="020B0503020202020204" pitchFamily="34" charset="0"/>
              </a:rPr>
              <a:t>Obtaining Permission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5121" y="1151905"/>
            <a:ext cx="11821757" cy="5264446"/>
          </a:xfrm>
        </p:spPr>
        <p:txBody>
          <a:bodyPr lIns="91440" tIns="45720" rIns="91440" bIns="45720" numCol="1" anchor="t">
            <a:normAutofit/>
          </a:bodyPr>
          <a:lstStyle/>
          <a:p>
            <a:r>
              <a:rPr lang="en-US" sz="2800" b="1" dirty="0">
                <a:cs typeface="Calibri"/>
              </a:rPr>
              <a:t>Areas where permission is required: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Admins of Social Media groups</a:t>
            </a:r>
          </a:p>
          <a:p>
            <a:pPr marL="1257300" lvl="1" indent="-571500">
              <a:buFont typeface="Wingdings" panose="05000000000000000000" pitchFamily="2" charset="2"/>
              <a:buChar char="§"/>
            </a:pPr>
            <a:r>
              <a:rPr lang="en-US" dirty="0">
                <a:cs typeface="Calibri"/>
              </a:rPr>
              <a:t>Ex: Facebook groups, </a:t>
            </a:r>
            <a:r>
              <a:rPr lang="en-US" dirty="0" err="1">
                <a:cs typeface="Calibri"/>
              </a:rPr>
              <a:t>subReddits</a:t>
            </a:r>
            <a:r>
              <a:rPr lang="en-US" dirty="0">
                <a:cs typeface="Calibri"/>
              </a:rPr>
              <a:t>, Discord servers, chats, private servers, etc.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Email Listservs not already available to the research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u="sng" dirty="0">
                <a:cs typeface="Calibri"/>
              </a:rPr>
              <a:t>Private</a:t>
            </a:r>
            <a:r>
              <a:rPr lang="en-US" sz="2400" dirty="0">
                <a:cs typeface="Calibri"/>
              </a:rPr>
              <a:t> businesses/organizations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Other universities or schools including K-12</a:t>
            </a:r>
          </a:p>
          <a:p>
            <a:pPr marL="285750" indent="-285750"/>
            <a:endParaRPr lang="en-US" sz="2400" b="1" dirty="0">
              <a:cs typeface="Calibri"/>
            </a:endParaRPr>
          </a:p>
          <a:p>
            <a:pPr marL="285750" indent="-285750"/>
            <a:r>
              <a:rPr lang="en-US" sz="2800" b="1" dirty="0">
                <a:cs typeface="Calibri"/>
              </a:rPr>
              <a:t>Permission is generally NOT required for recruitment through: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Public spaces – e.g. notice boards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A researcher’s personal social media accounts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Contacting people whose information is publicly available</a:t>
            </a:r>
          </a:p>
          <a:p>
            <a:endParaRPr lang="en-US" sz="2600" dirty="0">
              <a:cs typeface="Calibri"/>
            </a:endParaRPr>
          </a:p>
          <a:p>
            <a:pPr lvl="1" indent="0">
              <a:buNone/>
            </a:pPr>
            <a:endParaRPr lang="en-US" sz="1600" dirty="0">
              <a:cs typeface="Calibri"/>
            </a:endParaRPr>
          </a:p>
        </p:txBody>
      </p:sp>
      <p:pic>
        <p:nvPicPr>
          <p:cNvPr id="11" name="Picture 10" descr="A no entry sign on a black background&#10;&#10;Description automatically generated">
            <a:extLst>
              <a:ext uri="{FF2B5EF4-FFF2-40B4-BE49-F238E27FC236}">
                <a16:creationId xmlns:a16="http://schemas.microsoft.com/office/drawing/2014/main" id="{C61347B1-1C4E-AA1C-3C84-1B5091A4C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237181" y="2925146"/>
            <a:ext cx="2954819" cy="37882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361D9B5-C387-9B12-7AE3-6389DDA8C8AA}"/>
              </a:ext>
            </a:extLst>
          </p:cNvPr>
          <p:cNvSpPr txBox="1"/>
          <p:nvPr/>
        </p:nvSpPr>
        <p:spPr>
          <a:xfrm>
            <a:off x="3421380" y="6858000"/>
            <a:ext cx="53492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www.pngall.com/no-entry-symbol-png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230458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400" y="525303"/>
            <a:ext cx="7642225" cy="873442"/>
          </a:xfrm>
        </p:spPr>
        <p:txBody>
          <a:bodyPr/>
          <a:lstStyle/>
          <a:p>
            <a:r>
              <a:rPr lang="en-US" sz="4000" b="1" err="1">
                <a:solidFill>
                  <a:srgbClr val="004A24"/>
                </a:solidFill>
                <a:latin typeface="Agency FB" panose="020B0503020202020204" pitchFamily="34" charset="0"/>
                <a:cs typeface="Aharoni" panose="02010803020104030203" pitchFamily="2" charset="-79"/>
              </a:rPr>
              <a:t>ResearchMatch</a:t>
            </a:r>
            <a:endParaRPr lang="en-US" sz="3200" b="1">
              <a:solidFill>
                <a:srgbClr val="004A24"/>
              </a:solidFill>
              <a:latin typeface="Agency FB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400" y="1398745"/>
            <a:ext cx="8356063" cy="4757285"/>
          </a:xfrm>
        </p:spPr>
        <p:txBody>
          <a:bodyPr lIns="91440" tIns="45720" rIns="91440" bIns="4572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err="1"/>
              <a:t>ResearchMatch</a:t>
            </a:r>
            <a:r>
              <a:rPr lang="en-US" sz="2400" b="1"/>
              <a:t> is only available to be used for Health-related research studies.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err="1"/>
              <a:t>ResearchMatch</a:t>
            </a:r>
            <a:r>
              <a:rPr lang="en-US" sz="2400"/>
              <a:t> is a national registry of patients interested in volunteering for medical research. Anyone can register with </a:t>
            </a:r>
            <a:r>
              <a:rPr lang="en-US" sz="2400" err="1"/>
              <a:t>ResearchMatch</a:t>
            </a:r>
            <a:r>
              <a:rPr lang="en-US" sz="2400"/>
              <a:t> – even healthy volunteers.</a:t>
            </a:r>
            <a:endParaRPr lang="en-US" sz="3200"/>
          </a:p>
          <a:p>
            <a:endParaRPr lang="en-US" sz="2800"/>
          </a:p>
          <a:p>
            <a:r>
              <a:rPr lang="en-US" sz="2800"/>
              <a:t>This can be a great tool to use if you are looking to recruit participants for a health-related project.</a:t>
            </a:r>
          </a:p>
          <a:p>
            <a:r>
              <a:rPr lang="en-US" sz="2800"/>
              <a:t> </a:t>
            </a:r>
          </a:p>
          <a:p>
            <a:r>
              <a:rPr lang="en-US" sz="2800"/>
              <a:t>If you are interested in learning about health-related research, YOU can sign up as a volunteer! </a:t>
            </a:r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494ACD7D-7BDC-4466-8C3B-1A833D825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463" y="1398745"/>
            <a:ext cx="3023137" cy="17407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13F5C7-A80F-477E-99D3-F44576848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3869" y="3718474"/>
            <a:ext cx="2600325" cy="2600325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2CE2B161-D916-472B-AF6A-20714212BEF2}"/>
              </a:ext>
            </a:extLst>
          </p:cNvPr>
          <p:cNvSpPr/>
          <p:nvPr/>
        </p:nvSpPr>
        <p:spPr>
          <a:xfrm>
            <a:off x="6945828" y="5754812"/>
            <a:ext cx="1574717" cy="401218"/>
          </a:xfrm>
          <a:prstGeom prst="rightArrow">
            <a:avLst/>
          </a:prstGeom>
          <a:solidFill>
            <a:srgbClr val="007B3B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07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2BFF74-76D2-4BE9-8831-72FB77E726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6636" y="4366578"/>
            <a:ext cx="5338727" cy="439101"/>
          </a:xfrm>
        </p:spPr>
        <p:txBody>
          <a:bodyPr/>
          <a:lstStyle/>
          <a:p>
            <a:r>
              <a:rPr lang="en-US" sz="4800">
                <a:latin typeface="Agency FB" panose="020B0503020202020204" pitchFamily="34" charset="0"/>
              </a:rPr>
              <a:t>Informed Consent 101</a:t>
            </a:r>
          </a:p>
          <a:p>
            <a:endParaRPr lang="en-US" sz="40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8B5A4C-D128-4801-BEEC-905712640F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Required Elements of Informed Consent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Documenting consent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Resources available to UNT Investigators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515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400" y="525303"/>
            <a:ext cx="7642225" cy="873442"/>
          </a:xfrm>
        </p:spPr>
        <p:txBody>
          <a:bodyPr/>
          <a:lstStyle/>
          <a:p>
            <a:r>
              <a:rPr lang="en-US" sz="3200" b="1">
                <a:solidFill>
                  <a:srgbClr val="004A24"/>
                </a:solidFill>
                <a:latin typeface="Agency FB" panose="020B0503020202020204" pitchFamily="34" charset="0"/>
              </a:rPr>
              <a:t>Informed Consent as a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5950" y="1398745"/>
            <a:ext cx="6901269" cy="4757285"/>
          </a:xfrm>
        </p:spPr>
        <p:txBody>
          <a:bodyPr lIns="91440" tIns="45720" rIns="91440" bIns="45720" anchor="t"/>
          <a:lstStyle/>
          <a:p>
            <a:r>
              <a:rPr lang="en-US"/>
              <a:t>Informed consent is a process that begins with the recruitment and screening of a subject and </a:t>
            </a:r>
            <a:r>
              <a:rPr lang="en-US" b="1"/>
              <a:t>continues throughout the subject's involvement in the research. 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r>
              <a:rPr lang="en-US"/>
              <a:t>Process includes:</a:t>
            </a:r>
            <a:endParaRPr lang="en-US">
              <a:cs typeface="Calibri" panose="020F0502020204030204"/>
            </a:endParaRPr>
          </a:p>
          <a:p>
            <a:pPr marL="857250" lvl="1" indent="-171450"/>
            <a:r>
              <a:rPr lang="en-US" sz="1800"/>
              <a:t>Providing information about the study to subjects in a </a:t>
            </a:r>
            <a:r>
              <a:rPr lang="en-US" sz="1800" u="sng"/>
              <a:t>way that is understandable to them.</a:t>
            </a:r>
            <a:endParaRPr lang="en-US" sz="1800" u="sng">
              <a:cs typeface="Calibri"/>
            </a:endParaRPr>
          </a:p>
          <a:p>
            <a:pPr marL="857250" lvl="1" indent="-171450"/>
            <a:r>
              <a:rPr lang="en-US" sz="1800" u="sng"/>
              <a:t>Answering questions </a:t>
            </a:r>
            <a:endParaRPr lang="en-US" sz="1800" u="sng">
              <a:cs typeface="Calibri"/>
            </a:endParaRPr>
          </a:p>
          <a:p>
            <a:pPr marL="1314450" lvl="2" indent="-171450"/>
            <a:r>
              <a:rPr lang="en-US" sz="1400"/>
              <a:t>Make sure the participant(s) understand the research and their role in it.</a:t>
            </a:r>
            <a:endParaRPr lang="en-US" sz="1400">
              <a:cs typeface="Calibri"/>
            </a:endParaRPr>
          </a:p>
          <a:p>
            <a:pPr marL="857250" lvl="1" indent="-171450"/>
            <a:r>
              <a:rPr lang="en-US" sz="1800"/>
              <a:t>Giving subjects sufficient time to </a:t>
            </a:r>
            <a:r>
              <a:rPr lang="en-US" sz="1800" u="sng"/>
              <a:t>consider their decisions.</a:t>
            </a:r>
            <a:endParaRPr lang="en-US" sz="1800" u="sng">
              <a:cs typeface="Calibri"/>
            </a:endParaRPr>
          </a:p>
          <a:p>
            <a:pPr marL="857250" lvl="1" indent="-171450"/>
            <a:endParaRPr lang="en-US" sz="1800"/>
          </a:p>
          <a:p>
            <a:r>
              <a:rPr lang="en-US"/>
              <a:t>Obtaining the voluntary agreement of subjects to take part in the study. </a:t>
            </a:r>
            <a:endParaRPr lang="en-US">
              <a:cs typeface="Calibri" panose="020F0502020204030204"/>
            </a:endParaRPr>
          </a:p>
          <a:p>
            <a:pPr marL="857250" lvl="1" indent="-171450"/>
            <a:r>
              <a:rPr lang="en-US" sz="1800"/>
              <a:t>The agreement is only to enter the study. </a:t>
            </a:r>
            <a:endParaRPr lang="en-US" sz="1800">
              <a:cs typeface="Calibri"/>
            </a:endParaRPr>
          </a:p>
          <a:p>
            <a:pPr marL="857250" lvl="1" indent="-171450"/>
            <a:r>
              <a:rPr lang="en-US" sz="1800"/>
              <a:t>Subjects can decide to withdraw at any time, decline to answer specific questions, or complete specific tasks during the research.</a:t>
            </a:r>
            <a:endParaRPr lang="en-US" sz="180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8" name="Picture 7" descr="Two people sitting at a desk&#10;&#10;Description automatically generated with low confidence">
            <a:extLst>
              <a:ext uri="{FF2B5EF4-FFF2-40B4-BE49-F238E27FC236}">
                <a16:creationId xmlns:a16="http://schemas.microsoft.com/office/drawing/2014/main" id="{DC4C3C24-9082-4217-844E-98F9C4572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625" y="1841826"/>
            <a:ext cx="3385723" cy="25392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159271-8487-456F-A0A0-103875843ECB}"/>
              </a:ext>
            </a:extLst>
          </p:cNvPr>
          <p:cNvSpPr txBox="1"/>
          <p:nvPr/>
        </p:nvSpPr>
        <p:spPr>
          <a:xfrm>
            <a:off x="9836417" y="4381119"/>
            <a:ext cx="173963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/>
              <a:t>This image by </a:t>
            </a:r>
            <a:r>
              <a:rPr lang="en-US" sz="600">
                <a:hlinkClick r:id="rId4"/>
              </a:rPr>
              <a:t>NIAID</a:t>
            </a:r>
            <a:r>
              <a:rPr lang="en-US" sz="600"/>
              <a:t> is licensed under </a:t>
            </a:r>
            <a:r>
              <a:rPr lang="en-US" sz="600">
                <a:hlinkClick r:id="rId5"/>
              </a:rPr>
              <a:t>CC BY 2.0</a:t>
            </a:r>
            <a:r>
              <a:rPr lang="en-US" sz="6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45501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400" y="525303"/>
            <a:ext cx="7642225" cy="873442"/>
          </a:xfrm>
        </p:spPr>
        <p:txBody>
          <a:bodyPr/>
          <a:lstStyle/>
          <a:p>
            <a:r>
              <a:rPr lang="en-US" sz="3200" b="1">
                <a:solidFill>
                  <a:srgbClr val="004A24"/>
                </a:solidFill>
                <a:latin typeface="Agency FB" panose="020B0503020202020204" pitchFamily="34" charset="0"/>
              </a:rPr>
              <a:t>Documenting Informed Consent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5950" y="1344247"/>
            <a:ext cx="7290973" cy="4757285"/>
          </a:xfrm>
        </p:spPr>
        <p:txBody>
          <a:bodyPr lIns="91440" tIns="45720" rIns="91440" bIns="45720" anchor="t"/>
          <a:lstStyle/>
          <a:p>
            <a:r>
              <a:rPr lang="en-US" sz="2000"/>
              <a:t>Ways to obtain Informed Consent:</a:t>
            </a:r>
            <a:endParaRPr lang="en-US"/>
          </a:p>
          <a:p>
            <a:pPr marL="1143000" lvl="1" indent="-457200">
              <a:buFont typeface="+mj-lt"/>
              <a:buAutoNum type="arabicPeriod"/>
            </a:pPr>
            <a:r>
              <a:rPr lang="en-US" sz="2000" b="1"/>
              <a:t>Signed signature </a:t>
            </a:r>
            <a:r>
              <a:rPr lang="en-US" sz="2000"/>
              <a:t>(preferred) </a:t>
            </a:r>
            <a:endParaRPr lang="en-US" sz="2000">
              <a:cs typeface="Calibri"/>
            </a:endParaRPr>
          </a:p>
          <a:p>
            <a:pPr marL="1485900" lvl="2" indent="-342900"/>
            <a:r>
              <a:rPr lang="en-US" sz="1600"/>
              <a:t>Physical Paper</a:t>
            </a:r>
            <a:endParaRPr lang="en-US" sz="1600">
              <a:cs typeface="Calibri"/>
            </a:endParaRPr>
          </a:p>
          <a:p>
            <a:pPr marL="1485900" lvl="2" indent="-342900"/>
            <a:r>
              <a:rPr lang="en-US" sz="1600"/>
              <a:t>Electronic via email or Adobe </a:t>
            </a:r>
            <a:endParaRPr lang="en-US" sz="1600">
              <a:cs typeface="Calibri"/>
            </a:endParaRPr>
          </a:p>
          <a:p>
            <a:pPr marL="1485900" lvl="2" indent="-342900"/>
            <a:r>
              <a:rPr lang="en-US" sz="1600"/>
              <a:t>Must have a unique signature signed by the participant or their Legal Authorized Representative </a:t>
            </a:r>
            <a:endParaRPr lang="en-US" sz="1600">
              <a:cs typeface="Calibri"/>
            </a:endParaRPr>
          </a:p>
          <a:p>
            <a:pPr marL="1143000" lvl="1" indent="-457200">
              <a:buFont typeface="+mj-lt"/>
              <a:buAutoNum type="arabicPeriod"/>
            </a:pPr>
            <a:r>
              <a:rPr lang="en-US" sz="2000" b="1"/>
              <a:t>Electronic </a:t>
            </a:r>
            <a:r>
              <a:rPr lang="en-US" sz="2000"/>
              <a:t>(requires a Waiver on file)</a:t>
            </a:r>
            <a:endParaRPr lang="en-US" sz="2000">
              <a:cs typeface="Calibri"/>
            </a:endParaRPr>
          </a:p>
          <a:p>
            <a:pPr marL="1428750" lvl="2" indent="-285750"/>
            <a:r>
              <a:rPr lang="en-US" sz="1600"/>
              <a:t>Often used for online survey studies. The participant can select a radio button that says “I have read and understand the consent information. I agree to take part in this research” </a:t>
            </a:r>
            <a:endParaRPr lang="en-US" sz="1600">
              <a:cs typeface="Calibri"/>
            </a:endParaRPr>
          </a:p>
          <a:p>
            <a:pPr marL="1143000" lvl="1" indent="-457200">
              <a:buFont typeface="+mj-lt"/>
              <a:buAutoNum type="arabicPeriod"/>
            </a:pPr>
            <a:r>
              <a:rPr lang="en-US" sz="2000" b="1"/>
              <a:t>Verbal/Oral </a:t>
            </a:r>
            <a:r>
              <a:rPr lang="en-US" sz="2000"/>
              <a:t>(requires a Waiver on file)</a:t>
            </a:r>
            <a:endParaRPr lang="en-US" sz="2000" b="1"/>
          </a:p>
          <a:p>
            <a:pPr marL="1485900" lvl="2" indent="-342900"/>
            <a:r>
              <a:rPr lang="en-US" sz="1600"/>
              <a:t>Rarely used</a:t>
            </a:r>
            <a:endParaRPr lang="en-US" sz="2000"/>
          </a:p>
          <a:p>
            <a:r>
              <a:rPr lang="en-US" sz="2000" u="sng"/>
              <a:t>Waiver/Alteration of Informed Consent </a:t>
            </a:r>
            <a:endParaRPr lang="en-US" sz="2000" u="sng">
              <a:cs typeface="Calibri" panose="020F0502020204030204"/>
            </a:endParaRPr>
          </a:p>
          <a:p>
            <a:pPr marL="1028700" lvl="1" indent="-342900"/>
            <a:r>
              <a:rPr lang="en-US" sz="1800"/>
              <a:t>The federal regulations allow researchers to modify or waive the consent process.</a:t>
            </a:r>
            <a:endParaRPr lang="en-US" sz="1800">
              <a:cs typeface="Calibri"/>
            </a:endParaRPr>
          </a:p>
        </p:txBody>
      </p:sp>
      <p:pic>
        <p:nvPicPr>
          <p:cNvPr id="8" name="Picture 7" descr="Two people sitting at a desk&#10;&#10;Description automatically generated with low confidence">
            <a:extLst>
              <a:ext uri="{FF2B5EF4-FFF2-40B4-BE49-F238E27FC236}">
                <a16:creationId xmlns:a16="http://schemas.microsoft.com/office/drawing/2014/main" id="{DC4C3C24-9082-4217-844E-98F9C4572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625" y="1841826"/>
            <a:ext cx="3385723" cy="25392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159271-8487-456F-A0A0-103875843ECB}"/>
              </a:ext>
            </a:extLst>
          </p:cNvPr>
          <p:cNvSpPr txBox="1"/>
          <p:nvPr/>
        </p:nvSpPr>
        <p:spPr>
          <a:xfrm>
            <a:off x="9836417" y="4381119"/>
            <a:ext cx="173963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/>
              <a:t>This image by </a:t>
            </a:r>
            <a:r>
              <a:rPr lang="en-US" sz="600">
                <a:hlinkClick r:id="rId4"/>
              </a:rPr>
              <a:t>NIAID</a:t>
            </a:r>
            <a:r>
              <a:rPr lang="en-US" sz="600"/>
              <a:t> is licensed under </a:t>
            </a:r>
            <a:r>
              <a:rPr lang="en-US" sz="600">
                <a:hlinkClick r:id="rId5"/>
              </a:rPr>
              <a:t>CC BY 2.0</a:t>
            </a:r>
            <a:r>
              <a:rPr lang="en-US" sz="6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57461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400" y="525303"/>
            <a:ext cx="7642225" cy="873442"/>
          </a:xfrm>
        </p:spPr>
        <p:txBody>
          <a:bodyPr/>
          <a:lstStyle/>
          <a:p>
            <a:r>
              <a:rPr lang="en-US" sz="3600" b="1">
                <a:solidFill>
                  <a:srgbClr val="004A24"/>
                </a:solidFill>
                <a:latin typeface="Agency FB" panose="020B0503020202020204" pitchFamily="34" charset="0"/>
              </a:rPr>
              <a:t>What does an Informed Consent need to include?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5950" y="1575412"/>
            <a:ext cx="8942720" cy="646331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Federal regulations at 45 CFR 46 (Protection of Human Subjects 2018) list specific, </a:t>
            </a:r>
            <a:r>
              <a:rPr lang="en-US">
                <a:solidFill>
                  <a:srgbClr val="FF0000"/>
                </a:solidFill>
              </a:rPr>
              <a:t>MANDATORY</a:t>
            </a:r>
            <a:r>
              <a:rPr lang="en-US"/>
              <a:t> elements of information that must be provided to subjects about informed consent. </a:t>
            </a:r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8C078F0-4DDA-4E44-8B16-A802DF83D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8566" y="1663773"/>
            <a:ext cx="1912881" cy="288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813220-C050-4B1D-B5F6-7A5A36260836}"/>
              </a:ext>
            </a:extLst>
          </p:cNvPr>
          <p:cNvSpPr txBox="1"/>
          <p:nvPr/>
        </p:nvSpPr>
        <p:spPr>
          <a:xfrm>
            <a:off x="9888566" y="4543773"/>
            <a:ext cx="243485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/>
              <a:t>Photo by </a:t>
            </a:r>
            <a:r>
              <a:rPr lang="en-US" sz="600">
                <a:hlinkClick r:id="rId4"/>
              </a:rPr>
              <a:t>sepyle86</a:t>
            </a:r>
            <a:r>
              <a:rPr lang="en-US" sz="600"/>
              <a:t> is marked with </a:t>
            </a:r>
            <a:r>
              <a:rPr lang="en-US" sz="600">
                <a:hlinkClick r:id="rId5"/>
              </a:rPr>
              <a:t>Public Domain Mark 1.0</a:t>
            </a:r>
            <a:r>
              <a:rPr lang="en-US" sz="60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54FBBC-FB19-716A-27EB-491799DA2655}"/>
              </a:ext>
            </a:extLst>
          </p:cNvPr>
          <p:cNvSpPr txBox="1"/>
          <p:nvPr/>
        </p:nvSpPr>
        <p:spPr>
          <a:xfrm>
            <a:off x="3672544" y="2664357"/>
            <a:ext cx="22717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Foreseeable risks. 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68B143-FCFC-5F95-5147-3E95DACF2719}"/>
              </a:ext>
            </a:extLst>
          </p:cNvPr>
          <p:cNvSpPr txBox="1"/>
          <p:nvPr/>
        </p:nvSpPr>
        <p:spPr>
          <a:xfrm rot="587981">
            <a:off x="97874" y="2740355"/>
            <a:ext cx="43485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Anticipated benefits </a:t>
            </a:r>
          </a:p>
          <a:p>
            <a:pPr marL="228600"/>
            <a:r>
              <a:rPr lang="en-US" sz="2000" b="1">
                <a:solidFill>
                  <a:srgbClr val="079418"/>
                </a:solidFill>
              </a:rPr>
              <a:t>(For the subject and/or field of study.)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8D6684-FC00-A17E-BD7F-C0D559ECF397}"/>
              </a:ext>
            </a:extLst>
          </p:cNvPr>
          <p:cNvSpPr txBox="1"/>
          <p:nvPr/>
        </p:nvSpPr>
        <p:spPr>
          <a:xfrm rot="838629">
            <a:off x="230226" y="5375280"/>
            <a:ext cx="3997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Alternative procedures or courses of treatment (if applicable)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8DF97B-85D0-5E08-5A2D-DBF0FA3D63EE}"/>
              </a:ext>
            </a:extLst>
          </p:cNvPr>
          <p:cNvSpPr txBox="1"/>
          <p:nvPr/>
        </p:nvSpPr>
        <p:spPr>
          <a:xfrm rot="1357808">
            <a:off x="5910579" y="3305700"/>
            <a:ext cx="32515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Contact information for participants to ask questions. 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71E14D-1E82-0B56-23F7-FEEB69AC56FE}"/>
              </a:ext>
            </a:extLst>
          </p:cNvPr>
          <p:cNvSpPr txBox="1"/>
          <p:nvPr/>
        </p:nvSpPr>
        <p:spPr>
          <a:xfrm rot="20578381">
            <a:off x="6380283" y="5341828"/>
            <a:ext cx="47623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“Participation is voluntary, the subject may discontinue participation at any time without penalty or loss of benefits”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340B62-D70A-68E9-7617-C84AB248310B}"/>
              </a:ext>
            </a:extLst>
          </p:cNvPr>
          <p:cNvSpPr txBox="1"/>
          <p:nvPr/>
        </p:nvSpPr>
        <p:spPr>
          <a:xfrm rot="21367000">
            <a:off x="4319637" y="5175225"/>
            <a:ext cx="3188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Purposes of the research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180A38-71BA-757D-A850-3BBA8986D0CD}"/>
              </a:ext>
            </a:extLst>
          </p:cNvPr>
          <p:cNvSpPr txBox="1"/>
          <p:nvPr/>
        </p:nvSpPr>
        <p:spPr>
          <a:xfrm rot="1516494">
            <a:off x="7330259" y="2474104"/>
            <a:ext cx="19229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Expected time commitment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A9F449-649F-B7C1-24AF-BCA8746E526B}"/>
              </a:ext>
            </a:extLst>
          </p:cNvPr>
          <p:cNvSpPr txBox="1"/>
          <p:nvPr/>
        </p:nvSpPr>
        <p:spPr>
          <a:xfrm rot="20525860">
            <a:off x="3360685" y="3862760"/>
            <a:ext cx="303459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Description of the procedures to be followed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0780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D0A1A9-256D-4CB7-5E68-0D07B95C4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368" y="4395340"/>
            <a:ext cx="2379863" cy="237986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379" y="525303"/>
            <a:ext cx="7642225" cy="873442"/>
          </a:xfrm>
        </p:spPr>
        <p:txBody>
          <a:bodyPr/>
          <a:lstStyle/>
          <a:p>
            <a:r>
              <a:rPr lang="en-US" sz="3200" b="1">
                <a:solidFill>
                  <a:srgbClr val="004A24"/>
                </a:solidFill>
                <a:latin typeface="Agency FB" panose="020B0503020202020204" pitchFamily="34" charset="0"/>
              </a:rPr>
              <a:t>Informed Consent Templates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79" y="1398745"/>
            <a:ext cx="4829381" cy="5024479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We have templates available on our </a:t>
            </a:r>
            <a:r>
              <a:rPr lang="en-US">
                <a:hlinkClick r:id="rId4"/>
              </a:rPr>
              <a:t>Forms and Templates </a:t>
            </a:r>
            <a:r>
              <a:rPr lang="en-US"/>
              <a:t>webpage! </a:t>
            </a:r>
            <a:endParaRPr lang="en-US">
              <a:cs typeface="Calibri"/>
            </a:endParaRPr>
          </a:p>
          <a:p>
            <a:pPr marL="971550" lvl="1" indent="-285750">
              <a:lnSpc>
                <a:spcPct val="100000"/>
              </a:lnSpc>
              <a:spcBef>
                <a:spcPts val="0"/>
              </a:spcBef>
            </a:pPr>
            <a:endParaRPr lang="en-US" sz="1800">
              <a:solidFill>
                <a:srgbClr val="000000"/>
              </a:solidFill>
              <a:cs typeface="Calibri"/>
            </a:endParaRPr>
          </a:p>
          <a:p>
            <a:pPr marL="971550" lvl="1" indent="-285750">
              <a:lnSpc>
                <a:spcPct val="100000"/>
              </a:lnSpc>
              <a:spcBef>
                <a:spcPts val="0"/>
              </a:spcBef>
            </a:pPr>
            <a:r>
              <a:rPr lang="en-US" sz="1600">
                <a:solidFill>
                  <a:srgbClr val="000000"/>
                </a:solidFill>
                <a:cs typeface="Calibri"/>
              </a:rPr>
              <a:t>Search: UNT IRB forms</a:t>
            </a:r>
            <a:endParaRPr lang="en-US" sz="1600"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har char="•"/>
            </a:pPr>
            <a:endParaRPr lang="en-US" sz="1800"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If you are obtaining electronic consent through an online survey, don’t forget to complete the </a:t>
            </a:r>
            <a:r>
              <a:rPr lang="en-US">
                <a:hlinkClick r:id="rId5"/>
              </a:rPr>
              <a:t>Request for Waiver or Alteration</a:t>
            </a:r>
            <a:endParaRPr lang="en-US"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All consent documents (and waivers) should be uploaded to in Cayuse submission</a:t>
            </a:r>
            <a:endParaRPr lang="en-US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b="1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72D8943-FC10-C896-F13E-B87DECB1E9A6}"/>
              </a:ext>
            </a:extLst>
          </p:cNvPr>
          <p:cNvGrpSpPr/>
          <p:nvPr/>
        </p:nvGrpSpPr>
        <p:grpSpPr>
          <a:xfrm>
            <a:off x="5404442" y="962022"/>
            <a:ext cx="6580412" cy="5461201"/>
            <a:chOff x="5306788" y="1402148"/>
            <a:chExt cx="4769275" cy="376465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1991CD7-DFBC-41C5-A898-A69D6033ECC0}"/>
                </a:ext>
              </a:extLst>
            </p:cNvPr>
            <p:cNvSpPr/>
            <p:nvPr/>
          </p:nvSpPr>
          <p:spPr>
            <a:xfrm>
              <a:off x="5306788" y="1402148"/>
              <a:ext cx="4769275" cy="3764656"/>
            </a:xfrm>
            <a:prstGeom prst="rect">
              <a:avLst/>
            </a:prstGeom>
            <a:solidFill>
              <a:srgbClr val="007B3B"/>
            </a:solidFill>
            <a:ln>
              <a:solidFill>
                <a:srgbClr val="8AC44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31A4C7F-D6A5-4F82-B94D-E42796DEB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96982" y="1469249"/>
              <a:ext cx="4528253" cy="3611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6411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C7746F-EB5D-5661-A665-BD51B5FCCEA7}"/>
              </a:ext>
            </a:extLst>
          </p:cNvPr>
          <p:cNvSpPr/>
          <p:nvPr/>
        </p:nvSpPr>
        <p:spPr>
          <a:xfrm>
            <a:off x="1226218" y="2489395"/>
            <a:ext cx="3131411" cy="992024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Autumn Pinckard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Sr. Director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 Integrity and Compliance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AEB3562-6651-DB39-A295-5E9E60DA0CBA}"/>
              </a:ext>
            </a:extLst>
          </p:cNvPr>
          <p:cNvSpPr/>
          <p:nvPr/>
        </p:nvSpPr>
        <p:spPr>
          <a:xfrm>
            <a:off x="1232015" y="4644421"/>
            <a:ext cx="3131405" cy="736405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Daniel Bassett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(IACUC, IRB)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66CCBDF-6274-388C-F92E-F8E5BF991206}"/>
              </a:ext>
            </a:extLst>
          </p:cNvPr>
          <p:cNvSpPr/>
          <p:nvPr/>
        </p:nvSpPr>
        <p:spPr>
          <a:xfrm>
            <a:off x="3895746" y="3725359"/>
            <a:ext cx="2200254" cy="723679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Imelda Norton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 Lab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Calibri" panose="020F0502020204030204"/>
              </a:rPr>
              <a:t>(IACUC)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5F0848-C11E-D8F8-CB20-539589F55B2E}"/>
              </a:ext>
            </a:extLst>
          </p:cNvPr>
          <p:cNvSpPr/>
          <p:nvPr/>
        </p:nvSpPr>
        <p:spPr>
          <a:xfrm>
            <a:off x="705369" y="1276453"/>
            <a:ext cx="10119776" cy="66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077B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>
                <a:solidFill>
                  <a:prstClr val="black"/>
                </a:solidFill>
                <a:latin typeface="Calibri" panose="020F0502020204030204"/>
              </a:rPr>
              <a:t>Pam Padilla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Vice President for Research and Innovation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6C16D43-3845-4702-B9AC-B5B162E69867}"/>
              </a:ext>
            </a:extLst>
          </p:cNvPr>
          <p:cNvSpPr/>
          <p:nvPr/>
        </p:nvSpPr>
        <p:spPr>
          <a:xfrm>
            <a:off x="3536607" y="396620"/>
            <a:ext cx="5055132" cy="643172"/>
          </a:xfrm>
          <a:prstGeom prst="roundRect">
            <a:avLst/>
          </a:prstGeom>
          <a:solidFill>
            <a:srgbClr val="004A24"/>
          </a:solidFill>
          <a:ln>
            <a:solidFill>
              <a:srgbClr val="077B3B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Division of Research and Innovation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B73E0FD-C20C-554A-DF55-AC2BE491EE4F}"/>
              </a:ext>
            </a:extLst>
          </p:cNvPr>
          <p:cNvSpPr/>
          <p:nvPr/>
        </p:nvSpPr>
        <p:spPr>
          <a:xfrm>
            <a:off x="260608" y="3750609"/>
            <a:ext cx="1796599" cy="736404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Veena Naik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Biosafety Officer (IBC)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9F570E0-EF64-B131-DB0B-6F13B48F284B}"/>
              </a:ext>
            </a:extLst>
          </p:cNvPr>
          <p:cNvSpPr/>
          <p:nvPr/>
        </p:nvSpPr>
        <p:spPr>
          <a:xfrm>
            <a:off x="8018260" y="2524812"/>
            <a:ext cx="2687254" cy="946329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Sarah Romack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Calibri" panose="020F0502020204030204"/>
              </a:rPr>
              <a:t>Ethics &amp; International Research Compliance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FF5C6F0-389F-046F-3C76-97E160212E16}"/>
              </a:ext>
            </a:extLst>
          </p:cNvPr>
          <p:cNvSpPr/>
          <p:nvPr/>
        </p:nvSpPr>
        <p:spPr>
          <a:xfrm>
            <a:off x="4936635" y="2489395"/>
            <a:ext cx="2464670" cy="736404"/>
          </a:xfrm>
          <a:prstGeom prst="roundRect">
            <a:avLst/>
          </a:prstGeom>
          <a:solidFill>
            <a:srgbClr val="077B3B"/>
          </a:solidFill>
          <a:ln w="38100">
            <a:solidFill>
              <a:srgbClr val="74C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Chris McMullen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Sr. Administrative Coordinator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Calibri" panose="020F0502020204030204"/>
              </a:rPr>
              <a:t>Research Compliance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2FF2C85-470C-BFD0-D099-F00711DAF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7986" y="4429211"/>
            <a:ext cx="2274319" cy="227431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7D12AEF-CCDA-5DD3-0199-8F57EF88F8F7}"/>
              </a:ext>
            </a:extLst>
          </p:cNvPr>
          <p:cNvSpPr txBox="1"/>
          <p:nvPr/>
        </p:nvSpPr>
        <p:spPr>
          <a:xfrm>
            <a:off x="7527841" y="4599758"/>
            <a:ext cx="2231190" cy="1911747"/>
          </a:xfrm>
          <a:prstGeom prst="rect">
            <a:avLst/>
          </a:prstGeom>
          <a:solidFill>
            <a:srgbClr val="004A24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6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scan the QR codes for more information on the topics in the slides!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67C6A90-2FF9-306D-D294-2CCC85867A17}"/>
              </a:ext>
            </a:extLst>
          </p:cNvPr>
          <p:cNvSpPr/>
          <p:nvPr/>
        </p:nvSpPr>
        <p:spPr>
          <a:xfrm>
            <a:off x="110623" y="5777390"/>
            <a:ext cx="2231190" cy="736407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Joan Powers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Sr. Research Compliance Analyst (IRB)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E3768CB-C310-36C5-7650-1BFE6783D72F}"/>
              </a:ext>
            </a:extLst>
          </p:cNvPr>
          <p:cNvSpPr/>
          <p:nvPr/>
        </p:nvSpPr>
        <p:spPr>
          <a:xfrm>
            <a:off x="2472913" y="5775099"/>
            <a:ext cx="2464669" cy="736406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Rodney Fernandez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Sr. Research Compliance Analyst (IRB, IACUC)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DAECD61-CC53-253A-D7EC-21D14AE85BE3}"/>
              </a:ext>
            </a:extLst>
          </p:cNvPr>
          <p:cNvSpPr/>
          <p:nvPr/>
        </p:nvSpPr>
        <p:spPr>
          <a:xfrm>
            <a:off x="5081594" y="5775099"/>
            <a:ext cx="2231190" cy="736407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Tracee Kelly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 Compliance Analyst (IRB)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A95D20A-59AC-69F9-35F0-828099F60FDE}"/>
              </a:ext>
            </a:extLst>
          </p:cNvPr>
          <p:cNvSpPr/>
          <p:nvPr/>
        </p:nvSpPr>
        <p:spPr>
          <a:xfrm>
            <a:off x="8284482" y="3719481"/>
            <a:ext cx="2231190" cy="736407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Meg Cochran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 Security &amp; Export Control Officer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92EFB7D-29EA-40FE-4A39-A6F49F37A5BB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4357629" y="2857597"/>
            <a:ext cx="57900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4B47428-D559-2E3C-FE45-68A292B165FE}"/>
              </a:ext>
            </a:extLst>
          </p:cNvPr>
          <p:cNvCxnSpPr>
            <a:cxnSpLocks/>
          </p:cNvCxnSpPr>
          <p:nvPr/>
        </p:nvCxnSpPr>
        <p:spPr>
          <a:xfrm>
            <a:off x="7401305" y="2859452"/>
            <a:ext cx="6169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0BA19E5-1C9A-0F66-0533-262728E84774}"/>
              </a:ext>
            </a:extLst>
          </p:cNvPr>
          <p:cNvCxnSpPr>
            <a:cxnSpLocks/>
          </p:cNvCxnSpPr>
          <p:nvPr/>
        </p:nvCxnSpPr>
        <p:spPr>
          <a:xfrm flipV="1">
            <a:off x="2704166" y="1936972"/>
            <a:ext cx="0" cy="5524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F8CB145-F357-15FA-43DC-BB756FF81EEA}"/>
              </a:ext>
            </a:extLst>
          </p:cNvPr>
          <p:cNvCxnSpPr>
            <a:cxnSpLocks/>
          </p:cNvCxnSpPr>
          <p:nvPr/>
        </p:nvCxnSpPr>
        <p:spPr>
          <a:xfrm flipV="1">
            <a:off x="9334576" y="1953250"/>
            <a:ext cx="0" cy="5524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52CF2AC-51DF-F7E9-04DD-C7C48A03DC46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2791923" y="3467351"/>
            <a:ext cx="5795" cy="1177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4958175-CBFD-2378-6D8E-ECD7C42AFB57}"/>
              </a:ext>
            </a:extLst>
          </p:cNvPr>
          <p:cNvCxnSpPr>
            <a:cxnSpLocks/>
          </p:cNvCxnSpPr>
          <p:nvPr/>
        </p:nvCxnSpPr>
        <p:spPr>
          <a:xfrm flipV="1">
            <a:off x="4154144" y="3491708"/>
            <a:ext cx="0" cy="2589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D52A918-766E-7299-F261-F76CC4DCC0DB}"/>
              </a:ext>
            </a:extLst>
          </p:cNvPr>
          <p:cNvCxnSpPr>
            <a:cxnSpLocks/>
          </p:cNvCxnSpPr>
          <p:nvPr/>
        </p:nvCxnSpPr>
        <p:spPr>
          <a:xfrm flipV="1">
            <a:off x="1467215" y="3481418"/>
            <a:ext cx="0" cy="2691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F0D0204-EAAA-3A97-56C3-0C56746FC35C}"/>
              </a:ext>
            </a:extLst>
          </p:cNvPr>
          <p:cNvCxnSpPr>
            <a:cxnSpLocks/>
          </p:cNvCxnSpPr>
          <p:nvPr/>
        </p:nvCxnSpPr>
        <p:spPr>
          <a:xfrm flipV="1">
            <a:off x="1467215" y="5391171"/>
            <a:ext cx="0" cy="3934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CDEC1DB-5A50-1012-8C6B-78EDEDB398CB}"/>
              </a:ext>
            </a:extLst>
          </p:cNvPr>
          <p:cNvCxnSpPr>
            <a:cxnSpLocks/>
          </p:cNvCxnSpPr>
          <p:nvPr/>
        </p:nvCxnSpPr>
        <p:spPr>
          <a:xfrm flipV="1">
            <a:off x="3096722" y="5380826"/>
            <a:ext cx="0" cy="4037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3694407-A152-391C-ACA1-E4D924B84D34}"/>
              </a:ext>
            </a:extLst>
          </p:cNvPr>
          <p:cNvCxnSpPr>
            <a:cxnSpLocks/>
          </p:cNvCxnSpPr>
          <p:nvPr/>
        </p:nvCxnSpPr>
        <p:spPr>
          <a:xfrm flipH="1" flipV="1">
            <a:off x="4154144" y="5380826"/>
            <a:ext cx="1570740" cy="4037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1FDCD71-2B0D-9D93-E6A3-812EE3407F62}"/>
              </a:ext>
            </a:extLst>
          </p:cNvPr>
          <p:cNvCxnSpPr>
            <a:cxnSpLocks/>
          </p:cNvCxnSpPr>
          <p:nvPr/>
        </p:nvCxnSpPr>
        <p:spPr>
          <a:xfrm flipV="1">
            <a:off x="9321514" y="3357168"/>
            <a:ext cx="0" cy="4118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063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2BFF74-76D2-4BE9-8831-72FB77E726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6636" y="4366578"/>
            <a:ext cx="5338727" cy="439101"/>
          </a:xfrm>
        </p:spPr>
        <p:txBody>
          <a:bodyPr/>
          <a:lstStyle/>
          <a:p>
            <a:r>
              <a:rPr lang="en-US" sz="4400">
                <a:latin typeface="Agency FB" panose="020B0503020202020204" pitchFamily="34" charset="0"/>
              </a:rPr>
              <a:t>Upcoming RCR Workshops</a:t>
            </a:r>
          </a:p>
          <a:p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941227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B2DBB0-19B7-4BD1-8ACA-75B074B8DAE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710674" y="400962"/>
            <a:ext cx="8358359" cy="959267"/>
          </a:xfrm>
        </p:spPr>
        <p:txBody>
          <a:bodyPr lIns="91440" tIns="45720" rIns="91440" bIns="45720" anchor="t"/>
          <a:lstStyle/>
          <a:p>
            <a:pPr algn="ctr"/>
            <a:r>
              <a:rPr lang="en-US" sz="3200" dirty="0">
                <a:solidFill>
                  <a:srgbClr val="004A24"/>
                </a:solidFill>
              </a:rPr>
              <a:t>Responsible Conduct of Research(RCR) Workshops </a:t>
            </a:r>
          </a:p>
          <a:p>
            <a:pPr algn="ctr"/>
            <a:r>
              <a:rPr lang="en-US" sz="1800" dirty="0">
                <a:solidFill>
                  <a:srgbClr val="004A24"/>
                </a:solidFill>
              </a:rPr>
              <a:t>Fall 2024</a:t>
            </a:r>
            <a:endParaRPr lang="en-US" sz="1800" dirty="0">
              <a:solidFill>
                <a:srgbClr val="004A24"/>
              </a:solidFill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C0B73-B873-4510-99D0-0D545469EE3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04430" y="2759935"/>
            <a:ext cx="2174875" cy="355282"/>
          </a:xfrm>
        </p:spPr>
        <p:txBody>
          <a:bodyPr lIns="91440" tIns="45720" rIns="91440" bIns="45720" anchor="t"/>
          <a:lstStyle/>
          <a:p>
            <a:pPr algn="ctr"/>
            <a:r>
              <a:rPr lang="en-US" dirty="0">
                <a:latin typeface="Calibri"/>
                <a:cs typeface="Calibri"/>
              </a:rPr>
              <a:t>October 1</a:t>
            </a:r>
            <a:r>
              <a:rPr lang="en-US" baseline="30000" dirty="0">
                <a:latin typeface="Calibri"/>
                <a:cs typeface="Calibri"/>
              </a:rPr>
              <a:t>st</a:t>
            </a:r>
            <a:r>
              <a:rPr lang="en-US" dirty="0">
                <a:latin typeface="Calibri"/>
                <a:cs typeface="Calibri"/>
              </a:rPr>
              <a:t> 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75B209-5CC4-4106-8BCE-90039DE19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231710" y="3115217"/>
            <a:ext cx="2620107" cy="1294896"/>
          </a:xfrm>
        </p:spPr>
        <p:txBody>
          <a:bodyPr/>
          <a:lstStyle/>
          <a:p>
            <a:r>
              <a:rPr lang="en-US" sz="1400" i="1" u="sng" dirty="0"/>
              <a:t>Via Zoom at 2:00 pm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Overview of the UNT COI program.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Difference between research conflicts of interest (RCOI) and institutional conflicts of interests (ICOI).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Considerations for competitive small business funding programs such as Small Business Innovation Research (SBIR) and Small Business Technology Transfer (STTR).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International Affiliations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41A869E-DC0C-49DB-8367-9A65D350DCA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40" y="2759935"/>
            <a:ext cx="2174875" cy="355282"/>
          </a:xfrm>
        </p:spPr>
        <p:txBody>
          <a:bodyPr lIns="91440" tIns="45720" rIns="91440" bIns="45720" anchor="t"/>
          <a:lstStyle/>
          <a:p>
            <a:pPr algn="ctr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September 25</a:t>
            </a:r>
            <a:r>
              <a:rPr lang="en-US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9A094C-7F6D-4B69-B0D7-99D47FD09D7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87021" y="3126575"/>
            <a:ext cx="2620107" cy="1294896"/>
          </a:xfrm>
        </p:spPr>
        <p:txBody>
          <a:bodyPr lIns="91440" tIns="45720" rIns="91440" bIns="45720" anchor="t"/>
          <a:lstStyle/>
          <a:p>
            <a:r>
              <a:rPr lang="en-US" sz="1400" i="1" u="sng" dirty="0"/>
              <a:t>Via Zoom at 2:00 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Overview of UNT IRB</a:t>
            </a:r>
            <a:endParaRPr lang="en-US" sz="14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Information on how to prepare a human subject's application for submission</a:t>
            </a:r>
            <a:endParaRPr lang="en-US" sz="14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Basics of Informed Consent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Recruitment Methods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E3BCA26-F672-4678-925B-38500583015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319820" y="2759935"/>
            <a:ext cx="2174875" cy="355282"/>
          </a:xfrm>
        </p:spPr>
        <p:txBody>
          <a:bodyPr lIns="91440" tIns="45720" rIns="91440" bIns="45720" anchor="t"/>
          <a:lstStyle/>
          <a:p>
            <a:pPr algn="ctr"/>
            <a:r>
              <a:rPr lang="en-US" dirty="0">
                <a:latin typeface="Calibri"/>
                <a:cs typeface="Calibri"/>
              </a:rPr>
              <a:t>October 16</a:t>
            </a:r>
            <a:r>
              <a:rPr lang="en-US" baseline="30000" dirty="0">
                <a:latin typeface="Calibri"/>
                <a:cs typeface="Calibri"/>
              </a:rPr>
              <a:t>th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C18444A-F92C-491B-8792-DE33385738E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176399" y="3126575"/>
            <a:ext cx="2620107" cy="1294896"/>
          </a:xfrm>
        </p:spPr>
        <p:txBody>
          <a:bodyPr/>
          <a:lstStyle/>
          <a:p>
            <a:r>
              <a:rPr lang="en-US" sz="1400" i="1" u="sng" dirty="0"/>
              <a:t>Via Zoom at 2:00 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Overview on how to navigate international affiliations in research.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International affiliations disclosure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Visiting Scholars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Compliance requirements related to international affiliations in research.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580AC67-BE26-4DDD-8097-27C95D68FA9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316345" y="2759935"/>
            <a:ext cx="2174875" cy="355282"/>
          </a:xfrm>
        </p:spPr>
        <p:txBody>
          <a:bodyPr lIns="91440" tIns="45720" rIns="91440" bIns="45720" anchor="t"/>
          <a:lstStyle/>
          <a:p>
            <a:pPr algn="ctr"/>
            <a:r>
              <a:rPr lang="en-US" dirty="0">
                <a:latin typeface="Calibri"/>
                <a:cs typeface="Calibri"/>
              </a:rPr>
              <a:t>November - TBD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D811624-3014-4CD2-947F-FAF47DA4998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962698" y="3115217"/>
            <a:ext cx="2620107" cy="1294896"/>
          </a:xfrm>
        </p:spPr>
        <p:txBody>
          <a:bodyPr/>
          <a:lstStyle/>
          <a:p>
            <a:r>
              <a:rPr lang="en-US" sz="1400" i="1" u="sng" dirty="0"/>
              <a:t>Via Zoom at 2:00 pm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Overview of UNT’s IACUC and biosafety programs and how they relate.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General Animal Lab Safety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Guidance on biological safety and risk assessment for work involving animals. </a:t>
            </a:r>
          </a:p>
          <a:p>
            <a:endParaRPr lang="en-US" dirty="0"/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CA7F5E23-2887-46A2-AFFE-EC4525594F04}"/>
              </a:ext>
            </a:extLst>
          </p:cNvPr>
          <p:cNvSpPr/>
          <p:nvPr/>
        </p:nvSpPr>
        <p:spPr>
          <a:xfrm>
            <a:off x="287021" y="1950059"/>
            <a:ext cx="2620108" cy="677971"/>
          </a:xfrm>
          <a:prstGeom prst="round2SameRect">
            <a:avLst/>
          </a:prstGeom>
          <a:solidFill>
            <a:srgbClr val="004A24"/>
          </a:solidFill>
          <a:ln w="19050">
            <a:solidFill>
              <a:srgbClr val="74C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IRB- Human Subjects Research</a:t>
            </a:r>
          </a:p>
        </p:txBody>
      </p:sp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9490B4C1-94FA-47BB-A94E-0AC79E0B82DD}"/>
              </a:ext>
            </a:extLst>
          </p:cNvPr>
          <p:cNvSpPr/>
          <p:nvPr/>
        </p:nvSpPr>
        <p:spPr>
          <a:xfrm>
            <a:off x="6161424" y="1950056"/>
            <a:ext cx="2620108" cy="677971"/>
          </a:xfrm>
          <a:prstGeom prst="round2SameRect">
            <a:avLst/>
          </a:prstGeom>
          <a:solidFill>
            <a:srgbClr val="004A24"/>
          </a:solidFill>
          <a:ln w="19050">
            <a:solidFill>
              <a:srgbClr val="74C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Export Control</a:t>
            </a:r>
          </a:p>
        </p:txBody>
      </p:sp>
      <p:sp>
        <p:nvSpPr>
          <p:cNvPr id="17" name="Rectangle: Top Corners Rounded 16">
            <a:extLst>
              <a:ext uri="{FF2B5EF4-FFF2-40B4-BE49-F238E27FC236}">
                <a16:creationId xmlns:a16="http://schemas.microsoft.com/office/drawing/2014/main" id="{4C5473F4-C009-4920-85F1-B2B2B5838D65}"/>
              </a:ext>
            </a:extLst>
          </p:cNvPr>
          <p:cNvSpPr/>
          <p:nvPr/>
        </p:nvSpPr>
        <p:spPr>
          <a:xfrm>
            <a:off x="9093730" y="1950057"/>
            <a:ext cx="2620108" cy="677971"/>
          </a:xfrm>
          <a:prstGeom prst="round2SameRect">
            <a:avLst/>
          </a:prstGeom>
          <a:solidFill>
            <a:srgbClr val="004A24"/>
          </a:solidFill>
          <a:ln w="19050">
            <a:solidFill>
              <a:srgbClr val="74C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Animal Research </a:t>
            </a:r>
          </a:p>
          <a:p>
            <a:pPr algn="ctr"/>
            <a:r>
              <a:rPr lang="en-US" sz="2000" b="1"/>
              <a:t>&amp; Biosafety</a:t>
            </a:r>
          </a:p>
        </p:txBody>
      </p: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C95C1B0C-DB53-436F-AFAE-9A291F9C71E3}"/>
              </a:ext>
            </a:extLst>
          </p:cNvPr>
          <p:cNvSpPr/>
          <p:nvPr/>
        </p:nvSpPr>
        <p:spPr>
          <a:xfrm>
            <a:off x="3220703" y="1950058"/>
            <a:ext cx="2620108" cy="677971"/>
          </a:xfrm>
          <a:prstGeom prst="round2SameRect">
            <a:avLst/>
          </a:prstGeom>
          <a:solidFill>
            <a:srgbClr val="004A24"/>
          </a:solidFill>
          <a:ln w="19050">
            <a:solidFill>
              <a:srgbClr val="74C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COI- Conflict of Interest</a:t>
            </a:r>
          </a:p>
        </p:txBody>
      </p:sp>
    </p:spTree>
    <p:extLst>
      <p:ext uri="{BB962C8B-B14F-4D97-AF65-F5344CB8AC3E}">
        <p14:creationId xmlns:p14="http://schemas.microsoft.com/office/powerpoint/2010/main" val="6015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7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038341-3380-1845-A1F6-15BA8BC96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52084" y="1758317"/>
            <a:ext cx="4087832" cy="873442"/>
          </a:xfrm>
        </p:spPr>
        <p:txBody>
          <a:bodyPr/>
          <a:lstStyle/>
          <a:p>
            <a:pPr algn="ctr"/>
            <a:r>
              <a:rPr lang="en-US"/>
              <a:t>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0ABBD2-EAB7-6247-94FA-1605DD974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62125" y="2762257"/>
            <a:ext cx="8667750" cy="2927969"/>
          </a:xfrm>
        </p:spPr>
        <p:txBody>
          <a:bodyPr/>
          <a:lstStyle/>
          <a:p>
            <a:pPr algn="ctr"/>
            <a:r>
              <a:rPr lang="en-US" sz="2400"/>
              <a:t>THANK YOU!</a:t>
            </a:r>
          </a:p>
          <a:p>
            <a:pPr algn="ctr"/>
            <a:endParaRPr lang="en-US" sz="2400"/>
          </a:p>
          <a:p>
            <a:pPr algn="ctr"/>
            <a:endParaRPr lang="en-US" sz="2400"/>
          </a:p>
          <a:p>
            <a:pPr algn="ctr"/>
            <a:r>
              <a:rPr lang="en-US" sz="2400"/>
              <a:t>Phone: 940-565-4643</a:t>
            </a:r>
          </a:p>
          <a:p>
            <a:pPr algn="ctr"/>
            <a:r>
              <a:rPr lang="en-US" sz="2400"/>
              <a:t>Email: </a:t>
            </a:r>
            <a:r>
              <a:rPr lang="en-US" sz="24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untirb@unt.edu</a:t>
            </a:r>
            <a:endParaRPr lang="en-US" sz="2400"/>
          </a:p>
          <a:p>
            <a:pPr algn="ctr"/>
            <a:r>
              <a:rPr lang="en-US" sz="2400"/>
              <a:t>Messaging on Microsoft Teams</a:t>
            </a:r>
          </a:p>
          <a:p>
            <a:pPr algn="ctr"/>
            <a:endParaRPr lang="en-US" sz="1600"/>
          </a:p>
          <a:p>
            <a:pPr algn="ctr"/>
            <a:r>
              <a:rPr lang="en-US" b="1"/>
              <a:t>One-on-one meetings </a:t>
            </a:r>
            <a:r>
              <a:rPr lang="en-US"/>
              <a:t>by appointment via Microsoft Teams or Zoom</a:t>
            </a:r>
          </a:p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147726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2BFF74-76D2-4BE9-8831-72FB77E726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6635" y="3928428"/>
            <a:ext cx="5338727" cy="1424622"/>
          </a:xfrm>
        </p:spPr>
        <p:txBody>
          <a:bodyPr/>
          <a:lstStyle/>
          <a:p>
            <a:r>
              <a:rPr lang="en-US" sz="8800">
                <a:latin typeface="Agency FB" panose="020B0503020202020204" pitchFamily="34" charset="0"/>
              </a:rPr>
              <a:t>IRB O</a:t>
            </a:r>
            <a:r>
              <a:rPr lang="en-US" sz="6000">
                <a:latin typeface="Agency FB" panose="020B0503020202020204" pitchFamily="34" charset="0"/>
              </a:rPr>
              <a:t>verview</a:t>
            </a:r>
          </a:p>
          <a:p>
            <a:endParaRPr lang="en-US" sz="400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53803D4-C54D-A5DC-FEBC-6FB5C3A67E23}"/>
              </a:ext>
            </a:extLst>
          </p:cNvPr>
          <p:cNvSpPr txBox="1">
            <a:spLocks/>
          </p:cNvSpPr>
          <p:nvPr/>
        </p:nvSpPr>
        <p:spPr>
          <a:xfrm>
            <a:off x="1260316" y="5266382"/>
            <a:ext cx="9671368" cy="14246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>
                <a:solidFill>
                  <a:schemeClr val="bg1"/>
                </a:solidFill>
                <a:latin typeface="Agency FB" panose="020B0503020202020204" pitchFamily="34" charset="0"/>
              </a:rPr>
              <a:t>“An administrative body established to protect the rights and welfare of research subjects recruited to participate in research activities conducted under the oversight of the institution with which it is affiliated.”</a:t>
            </a:r>
          </a:p>
          <a:p>
            <a:pPr algn="ctr"/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88667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331" y="296863"/>
            <a:ext cx="7642225" cy="873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b="1">
                <a:solidFill>
                  <a:srgbClr val="004A24"/>
                </a:solidFill>
                <a:latin typeface="Agency FB" panose="020B0503020202020204" pitchFamily="34" charset="0"/>
              </a:rPr>
              <a:t>The Regulations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266825"/>
            <a:ext cx="8326438" cy="5065713"/>
          </a:xfrm>
          <a:prstGeom prst="rect">
            <a:avLst/>
          </a:prstGeo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4A24"/>
                </a:solidFill>
              </a:rPr>
              <a:t>45 CFR 46- Common Rule</a:t>
            </a:r>
          </a:p>
          <a:p>
            <a:pPr marL="1143000" lvl="1" indent="-457200"/>
            <a:r>
              <a:rPr lang="en-US" sz="1600" dirty="0">
                <a:solidFill>
                  <a:srgbClr val="004A24"/>
                </a:solidFill>
              </a:rPr>
              <a:t>Federal regulations that govern Human Subjects Research</a:t>
            </a:r>
          </a:p>
          <a:p>
            <a:pPr marL="1143000" lvl="1" indent="-457200"/>
            <a:r>
              <a:rPr lang="en-US" sz="1600" dirty="0">
                <a:solidFill>
                  <a:srgbClr val="004A24"/>
                </a:solidFill>
              </a:rPr>
              <a:t>Provides guidance in the protection of the rights, welfare, and wellbeing of human subjects involved in research conducted or supported by the U.S. Department of Health and Human Services (HHS)</a:t>
            </a:r>
            <a:endParaRPr lang="en-US" sz="1200" dirty="0">
              <a:solidFill>
                <a:srgbClr val="004A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4A24"/>
                </a:solidFill>
              </a:rPr>
              <a:t>Department of Health and Human Services</a:t>
            </a:r>
          </a:p>
          <a:p>
            <a:pPr marL="1143000" lvl="1" indent="-457200"/>
            <a:r>
              <a:rPr lang="en-US" sz="1600" dirty="0">
                <a:solidFill>
                  <a:srgbClr val="004A24"/>
                </a:solidFill>
              </a:rPr>
              <a:t>Office for Human Research Protections (OHRP)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4A24"/>
                </a:solidFill>
              </a:rPr>
              <a:t>The Declaration of Helsinki (1964)</a:t>
            </a:r>
          </a:p>
          <a:p>
            <a:pPr marL="1143000" lvl="1" indent="-457200"/>
            <a:r>
              <a:rPr lang="en-US" sz="1600" dirty="0">
                <a:solidFill>
                  <a:srgbClr val="004A24"/>
                </a:solidFill>
              </a:rPr>
              <a:t>World Medical Association</a:t>
            </a:r>
          </a:p>
          <a:p>
            <a:pPr marL="1143000" lvl="1" indent="-457200"/>
            <a:r>
              <a:rPr lang="en-US" sz="1600" dirty="0">
                <a:solidFill>
                  <a:srgbClr val="004A24"/>
                </a:solidFill>
              </a:rPr>
              <a:t>Ethical principles for medical research involving human subjects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4A24"/>
                </a:solidFill>
              </a:rPr>
              <a:t>The Belmont Report (1979)</a:t>
            </a:r>
          </a:p>
          <a:p>
            <a:pPr marL="1143000" lvl="1" indent="-457200"/>
            <a:r>
              <a:rPr lang="en-US" sz="1600" dirty="0">
                <a:solidFill>
                  <a:srgbClr val="004A24"/>
                </a:solidFill>
              </a:rPr>
              <a:t>National Commission </a:t>
            </a:r>
          </a:p>
          <a:p>
            <a:pPr marL="1143000" lvl="1" indent="-457200"/>
            <a:r>
              <a:rPr lang="en-US" sz="1600" dirty="0">
                <a:solidFill>
                  <a:srgbClr val="004A24"/>
                </a:solidFill>
              </a:rPr>
              <a:t>Three key ethical principals that form the ethical foundation for federal regulations </a:t>
            </a:r>
          </a:p>
          <a:p>
            <a:pPr marL="1485900" lvl="2" indent="-342900">
              <a:buFont typeface="+mj-lt"/>
              <a:buAutoNum type="arabicPeriod"/>
            </a:pPr>
            <a:r>
              <a:rPr lang="en-US" sz="1200" dirty="0">
                <a:solidFill>
                  <a:srgbClr val="004A24"/>
                </a:solidFill>
              </a:rPr>
              <a:t>Respect for persons</a:t>
            </a:r>
          </a:p>
          <a:p>
            <a:pPr marL="1485900" lvl="2" indent="-342900">
              <a:buFont typeface="+mj-lt"/>
              <a:buAutoNum type="arabicPeriod"/>
            </a:pPr>
            <a:r>
              <a:rPr lang="en-US" sz="1200" dirty="0">
                <a:solidFill>
                  <a:srgbClr val="004A24"/>
                </a:solidFill>
              </a:rPr>
              <a:t>Beneficence</a:t>
            </a:r>
          </a:p>
          <a:p>
            <a:pPr marL="1485900" lvl="2" indent="-342900">
              <a:buFont typeface="+mj-lt"/>
              <a:buAutoNum type="arabicPeriod"/>
            </a:pPr>
            <a:r>
              <a:rPr lang="en-US" sz="1200" dirty="0">
                <a:solidFill>
                  <a:srgbClr val="004A24"/>
                </a:solidFill>
              </a:rPr>
              <a:t>Justice</a:t>
            </a:r>
          </a:p>
          <a:p>
            <a:pPr marL="457200" indent="-457200"/>
            <a:endParaRPr lang="en-US" sz="3000" dirty="0">
              <a:solidFill>
                <a:srgbClr val="004A24"/>
              </a:solidFill>
              <a:highlight>
                <a:srgbClr val="FFFF00"/>
              </a:highlight>
            </a:endParaRPr>
          </a:p>
          <a:p>
            <a:pPr marL="342900" indent="-342900">
              <a:buAutoNum type="arabicPeriod"/>
            </a:pPr>
            <a:endParaRPr lang="en-US" dirty="0"/>
          </a:p>
        </p:txBody>
      </p:sp>
      <p:pic>
        <p:nvPicPr>
          <p:cNvPr id="7" name="Picture 6" descr="A picture containing text, stack&#10;&#10;Description automatically generated">
            <a:extLst>
              <a:ext uri="{FF2B5EF4-FFF2-40B4-BE49-F238E27FC236}">
                <a16:creationId xmlns:a16="http://schemas.microsoft.com/office/drawing/2014/main" id="{EDA55828-02C0-440F-9ADE-2C45F72AED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r="32120" b="2159"/>
          <a:stretch/>
        </p:blipFill>
        <p:spPr>
          <a:xfrm>
            <a:off x="8942832" y="1266825"/>
            <a:ext cx="2680460" cy="21694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28DE1A-FE10-3659-4730-5423402F11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94" t="7773" r="7072" b="7089"/>
          <a:stretch/>
        </p:blipFill>
        <p:spPr>
          <a:xfrm>
            <a:off x="8942833" y="3921906"/>
            <a:ext cx="2680460" cy="267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76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D270A54-0D17-4C1B-6DB0-5A8781CE3EBA}"/>
              </a:ext>
            </a:extLst>
          </p:cNvPr>
          <p:cNvSpPr txBox="1">
            <a:spLocks/>
          </p:cNvSpPr>
          <p:nvPr/>
        </p:nvSpPr>
        <p:spPr>
          <a:xfrm>
            <a:off x="1463356" y="1316071"/>
            <a:ext cx="4176077" cy="8474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/>
              <a:t>Research</a:t>
            </a:r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59D32D-6A02-DD15-69EC-DE970A0BEA14}"/>
              </a:ext>
            </a:extLst>
          </p:cNvPr>
          <p:cNvSpPr txBox="1">
            <a:spLocks/>
          </p:cNvSpPr>
          <p:nvPr/>
        </p:nvSpPr>
        <p:spPr>
          <a:xfrm>
            <a:off x="1463356" y="1671354"/>
            <a:ext cx="5679757" cy="853440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/>
              <a:t>The systematic investigation, including research development, testing and evaluation, designed to develop or contribute to generalizable knowledge.</a:t>
            </a:r>
          </a:p>
          <a:p>
            <a:endParaRPr lang="en-US" sz="160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D3AEC89-AF6A-A210-FE5E-77C651179C31}"/>
              </a:ext>
            </a:extLst>
          </p:cNvPr>
          <p:cNvSpPr txBox="1">
            <a:spLocks/>
          </p:cNvSpPr>
          <p:nvPr/>
        </p:nvSpPr>
        <p:spPr>
          <a:xfrm>
            <a:off x="579436" y="1493712"/>
            <a:ext cx="732155" cy="732155"/>
          </a:xfrm>
          <a:prstGeom prst="ellipse">
            <a:avLst/>
          </a:prstGeom>
          <a:solidFill>
            <a:srgbClr val="077B3B"/>
          </a:solidFill>
          <a:ln w="12700" cap="flat" cmpd="sng" algn="ctr">
            <a:solidFill>
              <a:srgbClr val="004A24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/>
              <a:t> 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AF0C51-E470-A56C-AE95-F4ECA7097774}"/>
              </a:ext>
            </a:extLst>
          </p:cNvPr>
          <p:cNvSpPr txBox="1">
            <a:spLocks/>
          </p:cNvSpPr>
          <p:nvPr/>
        </p:nvSpPr>
        <p:spPr>
          <a:xfrm>
            <a:off x="1463356" y="2524794"/>
            <a:ext cx="4176077" cy="35528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/>
              <a:t>Human Subject</a:t>
            </a:r>
          </a:p>
          <a:p>
            <a:pPr marL="0" indent="0">
              <a:buNone/>
            </a:pPr>
            <a:endParaRPr lang="en-US" sz="24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931CF4-0148-4587-213A-9BD1B65BB6CF}"/>
              </a:ext>
            </a:extLst>
          </p:cNvPr>
          <p:cNvSpPr txBox="1">
            <a:spLocks/>
          </p:cNvSpPr>
          <p:nvPr/>
        </p:nvSpPr>
        <p:spPr>
          <a:xfrm>
            <a:off x="1463356" y="2880076"/>
            <a:ext cx="5679757" cy="853440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/>
              <a:t>A living individual about whom an investigator conducting research obtains data through the intervention, or interaction with the individual or their identifiable private information.</a:t>
            </a:r>
          </a:p>
          <a:p>
            <a:endParaRPr lang="en-US" sz="32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DA051A-5FC9-71FC-93C0-970BC63D6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175" y="1445135"/>
            <a:ext cx="2514600" cy="25146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460FD87-28BD-101F-F32A-B2016D23BCD1}"/>
              </a:ext>
            </a:extLst>
          </p:cNvPr>
          <p:cNvSpPr txBox="1">
            <a:spLocks/>
          </p:cNvSpPr>
          <p:nvPr/>
        </p:nvSpPr>
        <p:spPr>
          <a:xfrm>
            <a:off x="579435" y="2524794"/>
            <a:ext cx="732155" cy="732155"/>
          </a:xfrm>
          <a:prstGeom prst="ellipse">
            <a:avLst/>
          </a:prstGeom>
          <a:solidFill>
            <a:srgbClr val="077B3B"/>
          </a:solidFill>
          <a:ln w="12700" cap="flat" cmpd="sng" algn="ctr">
            <a:solidFill>
              <a:srgbClr val="004A24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/>
              <a:t> 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803998-DE86-F921-4CBD-185193473E16}"/>
              </a:ext>
            </a:extLst>
          </p:cNvPr>
          <p:cNvSpPr txBox="1"/>
          <p:nvPr/>
        </p:nvSpPr>
        <p:spPr>
          <a:xfrm>
            <a:off x="366087" y="887308"/>
            <a:ext cx="9051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“Does my work with Human Subjects require review at UNT?”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2200A4-9B74-3C8F-A8B2-A6727324C53B}"/>
              </a:ext>
            </a:extLst>
          </p:cNvPr>
          <p:cNvSpPr txBox="1"/>
          <p:nvPr/>
        </p:nvSpPr>
        <p:spPr>
          <a:xfrm>
            <a:off x="9569775" y="1859789"/>
            <a:ext cx="2897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Submit an HSR Determination </a:t>
            </a:r>
          </a:p>
          <a:p>
            <a:r>
              <a:rPr lang="en-US"/>
              <a:t>request to get a </a:t>
            </a:r>
          </a:p>
          <a:p>
            <a:r>
              <a:rPr lang="en-US"/>
              <a:t>formal letter from the IRB!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0A2814-4FF8-5A6D-FC0B-97FE7875F14D}"/>
              </a:ext>
            </a:extLst>
          </p:cNvPr>
          <p:cNvSpPr txBox="1">
            <a:spLocks/>
          </p:cNvSpPr>
          <p:nvPr/>
        </p:nvSpPr>
        <p:spPr>
          <a:xfrm>
            <a:off x="366087" y="281687"/>
            <a:ext cx="4306581" cy="6302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5400" b="1">
                <a:latin typeface="Agency FB" panose="020B0503020202020204" pitchFamily="34" charset="0"/>
              </a:rPr>
              <a:t>I</a:t>
            </a:r>
            <a:r>
              <a:rPr lang="en-US" b="1">
                <a:latin typeface="Agency FB" panose="020B0503020202020204" pitchFamily="34" charset="0"/>
              </a:rPr>
              <a:t>nstitutional </a:t>
            </a:r>
            <a:r>
              <a:rPr lang="en-US" sz="5400" b="1">
                <a:latin typeface="Agency FB" panose="020B0503020202020204" pitchFamily="34" charset="0"/>
              </a:rPr>
              <a:t>R</a:t>
            </a:r>
            <a:r>
              <a:rPr lang="en-US" b="1">
                <a:latin typeface="Agency FB" panose="020B0503020202020204" pitchFamily="34" charset="0"/>
              </a:rPr>
              <a:t>eview </a:t>
            </a:r>
            <a:r>
              <a:rPr lang="en-US" sz="5400" b="1">
                <a:latin typeface="Agency FB" panose="020B0503020202020204" pitchFamily="34" charset="0"/>
              </a:rPr>
              <a:t>B</a:t>
            </a:r>
            <a:r>
              <a:rPr lang="en-US" b="1">
                <a:latin typeface="Agency FB" panose="020B0503020202020204" pitchFamily="34" charset="0"/>
              </a:rPr>
              <a:t>oard </a:t>
            </a:r>
            <a:r>
              <a:rPr lang="en-US" sz="5400" b="1">
                <a:latin typeface="Agency FB" panose="020B0503020202020204" pitchFamily="34" charset="0"/>
              </a:rPr>
              <a:t>(IRB)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F284A6A-25F1-80C5-BDCB-087209E4DAEE}"/>
              </a:ext>
            </a:extLst>
          </p:cNvPr>
          <p:cNvSpPr txBox="1">
            <a:spLocks/>
          </p:cNvSpPr>
          <p:nvPr/>
        </p:nvSpPr>
        <p:spPr>
          <a:xfrm>
            <a:off x="1463356" y="5199627"/>
            <a:ext cx="4176077" cy="8474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/>
              <a:t>Cayuse Access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754AAFD-7A7B-04A9-674F-4C87EC3CAEE4}"/>
              </a:ext>
            </a:extLst>
          </p:cNvPr>
          <p:cNvSpPr txBox="1">
            <a:spLocks/>
          </p:cNvSpPr>
          <p:nvPr/>
        </p:nvSpPr>
        <p:spPr>
          <a:xfrm>
            <a:off x="1463356" y="5548902"/>
            <a:ext cx="5679757" cy="853440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/>
              <a:t>To get access to Cayuse Human Ethics submission portal, submit access request form: </a:t>
            </a:r>
            <a:r>
              <a:rPr lang="en-US" sz="16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https://research.unt.edu/cayuse-access-access-change-request</a:t>
            </a:r>
            <a:r>
              <a:rPr lang="en-US" sz="1600"/>
              <a:t>  </a:t>
            </a:r>
          </a:p>
          <a:p>
            <a:endParaRPr lang="en-US" sz="140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E68E13F-90B4-4C6C-B43B-B2EBB1426C28}"/>
              </a:ext>
            </a:extLst>
          </p:cNvPr>
          <p:cNvSpPr txBox="1">
            <a:spLocks/>
          </p:cNvSpPr>
          <p:nvPr/>
        </p:nvSpPr>
        <p:spPr>
          <a:xfrm>
            <a:off x="579434" y="5186646"/>
            <a:ext cx="732155" cy="732155"/>
          </a:xfrm>
          <a:prstGeom prst="ellipse">
            <a:avLst/>
          </a:prstGeom>
          <a:solidFill>
            <a:srgbClr val="077B3B"/>
          </a:solidFill>
          <a:ln w="12700" cap="flat" cmpd="sng" algn="ctr">
            <a:solidFill>
              <a:srgbClr val="004A24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</a:rPr>
              <a:t>  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6C8B7F-A51E-8EB9-5673-709827C9B960}"/>
              </a:ext>
            </a:extLst>
          </p:cNvPr>
          <p:cNvSpPr txBox="1"/>
          <p:nvPr/>
        </p:nvSpPr>
        <p:spPr>
          <a:xfrm>
            <a:off x="366087" y="4496933"/>
            <a:ext cx="9051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If the answer is YES, submit for review through Cayuse!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F6AF698-45C6-AAB4-A9F0-01128AF10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777" y="4094818"/>
            <a:ext cx="2514600" cy="25146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B5DFC3E-2ED1-1D26-2D2F-2A572D323816}"/>
              </a:ext>
            </a:extLst>
          </p:cNvPr>
          <p:cNvSpPr txBox="1"/>
          <p:nvPr/>
        </p:nvSpPr>
        <p:spPr>
          <a:xfrm>
            <a:off x="7055175" y="4930261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Access Cayuse through this QR Code!</a:t>
            </a:r>
          </a:p>
        </p:txBody>
      </p:sp>
    </p:spTree>
    <p:extLst>
      <p:ext uri="{BB962C8B-B14F-4D97-AF65-F5344CB8AC3E}">
        <p14:creationId xmlns:p14="http://schemas.microsoft.com/office/powerpoint/2010/main" val="2945616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7F1B37-DDEE-F14A-BEFC-26B632F38F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6086" y="3075003"/>
            <a:ext cx="4588933" cy="199019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Cannot be:</a:t>
            </a:r>
            <a:endParaRPr lang="en-US" sz="2000">
              <a:cs typeface="Calibri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1600" b="1" u="sng">
                <a:solidFill>
                  <a:schemeClr val="bg1"/>
                </a:solidFill>
              </a:rPr>
              <a:t>A Student</a:t>
            </a:r>
            <a:endParaRPr lang="en-US" sz="1600" b="1" u="sng">
              <a:solidFill>
                <a:schemeClr val="bg1"/>
              </a:solidFill>
              <a:cs typeface="Calibri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A Lecturer*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An Adjunct Instructor*</a:t>
            </a:r>
          </a:p>
          <a:p>
            <a:pPr marL="1028700" lvl="1" indent="-342900"/>
            <a:endParaRPr lang="en-US" sz="1100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27868-269B-0D48-98F6-DF2CF36CC1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6086" y="1631679"/>
            <a:ext cx="4931139" cy="144332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Principal Investigators (and Co-PI’s) must be:</a:t>
            </a:r>
          </a:p>
          <a:p>
            <a:pPr marL="1028700" lvl="1" indent="-342900"/>
            <a:r>
              <a:rPr lang="en-US" sz="1600">
                <a:solidFill>
                  <a:schemeClr val="bg1"/>
                </a:solidFill>
              </a:rPr>
              <a:t>A Full-time UNT faculty member 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1028700" lvl="1" indent="-342900"/>
            <a:r>
              <a:rPr lang="en-US" sz="1600">
                <a:solidFill>
                  <a:schemeClr val="bg1"/>
                </a:solidFill>
              </a:rPr>
              <a:t>A Full-time staff employee whose job responsibilities include conducting human subjects research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endParaRPr 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3A952F-FC57-CCC1-C3BF-2261A3E82F54}"/>
              </a:ext>
            </a:extLst>
          </p:cNvPr>
          <p:cNvSpPr txBox="1"/>
          <p:nvPr/>
        </p:nvSpPr>
        <p:spPr>
          <a:xfrm>
            <a:off x="366086" y="740677"/>
            <a:ext cx="9051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“Who can be a Principal Investigator on an IRB at UNT?”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8317B6-992A-4DE6-7C9C-077DBFB9FA40}"/>
              </a:ext>
            </a:extLst>
          </p:cNvPr>
          <p:cNvSpPr txBox="1"/>
          <p:nvPr/>
        </p:nvSpPr>
        <p:spPr>
          <a:xfrm>
            <a:off x="72107" y="4557422"/>
            <a:ext cx="58613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*May provide a letter or email from your Department Chair that acknowledges your research endeavors. 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endParaRPr lang="en-US"/>
          </a:p>
        </p:txBody>
      </p:sp>
      <p:pic>
        <p:nvPicPr>
          <p:cNvPr id="7" name="Picture 1" descr="Scientist">
            <a:extLst>
              <a:ext uri="{FF2B5EF4-FFF2-40B4-BE49-F238E27FC236}">
                <a16:creationId xmlns:a16="http://schemas.microsoft.com/office/drawing/2014/main" id="{3A540972-23E0-5A06-81A3-04D219A5FD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" r="17442"/>
          <a:stretch>
            <a:fillRect/>
          </a:stretch>
        </p:blipFill>
        <p:spPr bwMode="auto">
          <a:xfrm>
            <a:off x="6026870" y="1202342"/>
            <a:ext cx="6165130" cy="442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932ACF-2856-3EFA-AC8B-78E5791E5D66}"/>
              </a:ext>
            </a:extLst>
          </p:cNvPr>
          <p:cNvSpPr txBox="1"/>
          <p:nvPr/>
        </p:nvSpPr>
        <p:spPr>
          <a:xfrm>
            <a:off x="10113759" y="5627077"/>
            <a:ext cx="21717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600" u="none" strike="noStrike">
                <a:solidFill>
                  <a:srgbClr val="3E58E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"Scientist"</a:t>
            </a:r>
            <a:r>
              <a:rPr lang="en-US" sz="60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by </a:t>
            </a:r>
            <a:r>
              <a:rPr lang="en-US" sz="600" u="none" strike="noStrike" err="1">
                <a:solidFill>
                  <a:srgbClr val="3E58E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stavos</a:t>
            </a:r>
            <a:r>
              <a:rPr lang="en-US" sz="60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is licensed under </a:t>
            </a:r>
            <a:r>
              <a:rPr lang="en-US" sz="600" u="none" strike="noStrike">
                <a:solidFill>
                  <a:srgbClr val="3E58E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6"/>
              </a:rPr>
              <a:t>CC BY-NC-ND 2.0</a:t>
            </a:r>
            <a:endParaRPr lang="en-US" sz="6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E4729481-9EE1-3FAE-883A-1A89256A63E4}"/>
              </a:ext>
            </a:extLst>
          </p:cNvPr>
          <p:cNvSpPr txBox="1">
            <a:spLocks/>
          </p:cNvSpPr>
          <p:nvPr/>
        </p:nvSpPr>
        <p:spPr>
          <a:xfrm>
            <a:off x="366086" y="209898"/>
            <a:ext cx="4306581" cy="6302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5400" b="1">
                <a:latin typeface="Agency FB" panose="020B0503020202020204" pitchFamily="34" charset="0"/>
              </a:rPr>
              <a:t>I</a:t>
            </a:r>
            <a:r>
              <a:rPr lang="en-US" b="1">
                <a:latin typeface="Agency FB" panose="020B0503020202020204" pitchFamily="34" charset="0"/>
              </a:rPr>
              <a:t>nstitutional </a:t>
            </a:r>
            <a:r>
              <a:rPr lang="en-US" sz="5400" b="1">
                <a:latin typeface="Agency FB" panose="020B0503020202020204" pitchFamily="34" charset="0"/>
              </a:rPr>
              <a:t>R</a:t>
            </a:r>
            <a:r>
              <a:rPr lang="en-US" b="1">
                <a:latin typeface="Agency FB" panose="020B0503020202020204" pitchFamily="34" charset="0"/>
              </a:rPr>
              <a:t>eview </a:t>
            </a:r>
            <a:r>
              <a:rPr lang="en-US" sz="5400" b="1">
                <a:latin typeface="Agency FB" panose="020B0503020202020204" pitchFamily="34" charset="0"/>
              </a:rPr>
              <a:t>B</a:t>
            </a:r>
            <a:r>
              <a:rPr lang="en-US" b="1">
                <a:latin typeface="Agency FB" panose="020B0503020202020204" pitchFamily="34" charset="0"/>
              </a:rPr>
              <a:t>oard </a:t>
            </a:r>
            <a:r>
              <a:rPr lang="en-US" sz="5400" b="1">
                <a:latin typeface="Agency FB" panose="020B0503020202020204" pitchFamily="34" charset="0"/>
              </a:rPr>
              <a:t>(IRB)</a:t>
            </a:r>
          </a:p>
        </p:txBody>
      </p:sp>
    </p:spTree>
    <p:extLst>
      <p:ext uri="{BB962C8B-B14F-4D97-AF65-F5344CB8AC3E}">
        <p14:creationId xmlns:p14="http://schemas.microsoft.com/office/powerpoint/2010/main" val="1418608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17851C-C083-A26A-8C52-7390B9909201}"/>
              </a:ext>
            </a:extLst>
          </p:cNvPr>
          <p:cNvSpPr txBox="1"/>
          <p:nvPr/>
        </p:nvSpPr>
        <p:spPr>
          <a:xfrm>
            <a:off x="366086" y="740677"/>
            <a:ext cx="9051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“How can I prepare my study for IRB submission?”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A0A03C-0A85-D975-FCB1-A29AC52CE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3046" y="3535016"/>
            <a:ext cx="3228954" cy="3322984"/>
          </a:xfrm>
          <a:prstGeom prst="rect">
            <a:avLst/>
          </a:prstGeom>
        </p:spPr>
      </p:pic>
      <p:pic>
        <p:nvPicPr>
          <p:cNvPr id="11" name="Picture 10" descr="A picture containing food, flower&#10;&#10;Description automatically generated">
            <a:extLst>
              <a:ext uri="{FF2B5EF4-FFF2-40B4-BE49-F238E27FC236}">
                <a16:creationId xmlns:a16="http://schemas.microsoft.com/office/drawing/2014/main" id="{DF2F8486-C4F0-8708-51D6-3834F9AA5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096000" y="1211523"/>
            <a:ext cx="2867046" cy="4353941"/>
          </a:xfrm>
          <a:prstGeom prst="rect">
            <a:avLst/>
          </a:prstGeom>
          <a:solidFill>
            <a:srgbClr val="007B3B"/>
          </a:solidFill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394BB7-A121-925C-C37A-B0E9F65ECB59}"/>
              </a:ext>
            </a:extLst>
          </p:cNvPr>
          <p:cNvSpPr txBox="1"/>
          <p:nvPr/>
        </p:nvSpPr>
        <p:spPr>
          <a:xfrm>
            <a:off x="7089874" y="5480826"/>
            <a:ext cx="177066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>
                <a:hlinkClick r:id="rId6" tooltip="http://theswirlworld.com/2013/04/06/15-things-to-give-up/"/>
              </a:rPr>
              <a:t>This Photo</a:t>
            </a:r>
            <a:r>
              <a:rPr lang="en-US" sz="500"/>
              <a:t> by Unknown Author is licensed under </a:t>
            </a:r>
            <a:r>
              <a:rPr lang="en-US" sz="500">
                <a:hlinkClick r:id="rId7" tooltip="https://creativecommons.org/licenses/by-nd/3.0/"/>
              </a:rPr>
              <a:t>CC BY-ND</a:t>
            </a:r>
            <a:endParaRPr lang="en-US" sz="5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4A86E3-092B-F353-B893-BFD23AEFAF35}"/>
              </a:ext>
            </a:extLst>
          </p:cNvPr>
          <p:cNvSpPr txBox="1"/>
          <p:nvPr/>
        </p:nvSpPr>
        <p:spPr>
          <a:xfrm>
            <a:off x="6788073" y="1186891"/>
            <a:ext cx="2374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Please use our </a:t>
            </a:r>
          </a:p>
          <a:p>
            <a:pPr algn="ctr"/>
            <a:r>
              <a:rPr lang="en-US" sz="2000" b="1"/>
              <a:t>UNT IRB </a:t>
            </a:r>
          </a:p>
          <a:p>
            <a:pPr algn="ctr"/>
            <a:r>
              <a:rPr lang="en-US" sz="2000" b="1"/>
              <a:t>templates and guides!</a:t>
            </a:r>
            <a:endParaRPr lang="en-US" sz="1600" b="1"/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07A99A52-6E41-ECC3-D328-C30CD2DA298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719127" y="1690255"/>
            <a:ext cx="1858396" cy="184476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268EE15-1551-22EF-2210-7EA7ED174A76}"/>
              </a:ext>
            </a:extLst>
          </p:cNvPr>
          <p:cNvSpPr txBox="1">
            <a:spLocks/>
          </p:cNvSpPr>
          <p:nvPr/>
        </p:nvSpPr>
        <p:spPr>
          <a:xfrm>
            <a:off x="366087" y="248131"/>
            <a:ext cx="4306581" cy="6302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5400" b="1">
                <a:latin typeface="Agency FB" panose="020B0503020202020204" pitchFamily="34" charset="0"/>
              </a:rPr>
              <a:t>I</a:t>
            </a:r>
            <a:r>
              <a:rPr lang="en-US" b="1">
                <a:latin typeface="Agency FB" panose="020B0503020202020204" pitchFamily="34" charset="0"/>
              </a:rPr>
              <a:t>nstitutional </a:t>
            </a:r>
            <a:r>
              <a:rPr lang="en-US" sz="5400" b="1">
                <a:latin typeface="Agency FB" panose="020B0503020202020204" pitchFamily="34" charset="0"/>
              </a:rPr>
              <a:t>R</a:t>
            </a:r>
            <a:r>
              <a:rPr lang="en-US" b="1">
                <a:latin typeface="Agency FB" panose="020B0503020202020204" pitchFamily="34" charset="0"/>
              </a:rPr>
              <a:t>eview </a:t>
            </a:r>
            <a:r>
              <a:rPr lang="en-US" sz="5400" b="1">
                <a:latin typeface="Agency FB" panose="020B0503020202020204" pitchFamily="34" charset="0"/>
              </a:rPr>
              <a:t>B</a:t>
            </a:r>
            <a:r>
              <a:rPr lang="en-US" b="1">
                <a:latin typeface="Agency FB" panose="020B0503020202020204" pitchFamily="34" charset="0"/>
              </a:rPr>
              <a:t>oard </a:t>
            </a:r>
            <a:r>
              <a:rPr lang="en-US" sz="5400" b="1">
                <a:latin typeface="Agency FB" panose="020B0503020202020204" pitchFamily="34" charset="0"/>
              </a:rPr>
              <a:t>(IRB)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1838EA-33F5-4A7C-3184-735E89457D77}"/>
              </a:ext>
            </a:extLst>
          </p:cNvPr>
          <p:cNvSpPr txBox="1"/>
          <p:nvPr/>
        </p:nvSpPr>
        <p:spPr>
          <a:xfrm>
            <a:off x="52822" y="1202342"/>
            <a:ext cx="591479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Plan ahead! </a:t>
            </a:r>
          </a:p>
          <a:p>
            <a:endParaRPr lang="en-US" sz="2000" b="1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Timeline will depend on the volume of submissions received by the IRB office.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u="sng">
                <a:solidFill>
                  <a:schemeClr val="bg1"/>
                </a:solidFill>
              </a:rPr>
              <a:t>Protocols that are incomplete or lack details will be returned.</a:t>
            </a:r>
          </a:p>
          <a:p>
            <a:endParaRPr lang="en-US" sz="1600">
              <a:solidFill>
                <a:schemeClr val="bg1"/>
              </a:solidFill>
            </a:endParaRPr>
          </a:p>
          <a:p>
            <a:r>
              <a:rPr lang="en-US" sz="2000" b="1">
                <a:solidFill>
                  <a:schemeClr val="bg1"/>
                </a:solidFill>
              </a:rPr>
              <a:t>Gather all your attachments. </a:t>
            </a:r>
          </a:p>
          <a:p>
            <a:endParaRPr lang="en-US" sz="2000" b="1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Informed Consent Forms/Alteration of informed consent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Surveys/Questionnaires, interview scripts, and intervention protocols.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CITI Training Certificates – Renew every 3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Social Behavioral/Biomedical/RCR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Scope of work for any proposal for internal or external funding for the study.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Recruitment Materials</a:t>
            </a:r>
          </a:p>
        </p:txBody>
      </p:sp>
    </p:spTree>
    <p:extLst>
      <p:ext uri="{BB962C8B-B14F-4D97-AF65-F5344CB8AC3E}">
        <p14:creationId xmlns:p14="http://schemas.microsoft.com/office/powerpoint/2010/main" val="279612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30C6D64-85EB-6E3A-379D-78576228B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234" y="3587377"/>
            <a:ext cx="3180398" cy="31803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9742E2-C0AD-994F-A44F-B37B0E2830F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527342" y="3726160"/>
            <a:ext cx="1105322" cy="355282"/>
          </a:xfrm>
        </p:spPr>
        <p:txBody>
          <a:bodyPr>
            <a:normAutofit lnSpcReduction="10000"/>
          </a:bodyPr>
          <a:lstStyle/>
          <a:p>
            <a:r>
              <a:rPr lang="en-US"/>
              <a:t>Respond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DB0A0-21DC-3541-B206-D4BE338A725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32031" y="4204598"/>
            <a:ext cx="2002155" cy="2523804"/>
          </a:xfrm>
        </p:spPr>
        <p:txBody>
          <a:bodyPr/>
          <a:lstStyle/>
          <a:p>
            <a:r>
              <a:rPr lang="en-US" sz="1200">
                <a:solidFill>
                  <a:srgbClr val="004A24"/>
                </a:solidFill>
              </a:rPr>
              <a:t>Please complete the revisions in their entirety ASAP and resubmit the revised documents within the Cayuse IRB System.</a:t>
            </a:r>
          </a:p>
          <a:p>
            <a:endParaRPr lang="en-US" sz="1200">
              <a:solidFill>
                <a:srgbClr val="004A24"/>
              </a:solidFill>
            </a:endParaRP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AB6677-4B4C-3248-8A5B-29702FC01C8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12604" y="2914187"/>
            <a:ext cx="732155" cy="732155"/>
          </a:xfrm>
          <a:solidFill>
            <a:srgbClr val="007B3B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C55789-BECC-DD44-8E62-C67C6F946D7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-7381" y="3752023"/>
            <a:ext cx="2354699" cy="329419"/>
          </a:xfrm>
        </p:spPr>
        <p:txBody>
          <a:bodyPr>
            <a:noAutofit/>
          </a:bodyPr>
          <a:lstStyle/>
          <a:p>
            <a:pPr algn="ctr"/>
            <a:r>
              <a:rPr lang="en-US"/>
              <a:t>Analyst Pre-Review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4FD804-644D-B34F-B30F-61B5B057CBA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81712" y="4204166"/>
            <a:ext cx="1841404" cy="2490701"/>
          </a:xfrm>
        </p:spPr>
        <p:txBody>
          <a:bodyPr>
            <a:normAutofit/>
          </a:bodyPr>
          <a:lstStyle/>
          <a:p>
            <a:r>
              <a:rPr lang="en-US" sz="1200">
                <a:solidFill>
                  <a:srgbClr val="004A24"/>
                </a:solidFill>
              </a:rPr>
              <a:t>Research Compliance Analysts will conduct an initial review.</a:t>
            </a:r>
          </a:p>
          <a:p>
            <a:r>
              <a:rPr lang="en-US" sz="1200">
                <a:solidFill>
                  <a:srgbClr val="004A24"/>
                </a:solidFill>
              </a:rPr>
              <a:t>If revisions are needed, we will return the study to you in the Cayuse IRB System for edits. 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6453FAD-CB6C-1F43-9A2A-67F12504B2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04692" y="2923478"/>
            <a:ext cx="732155" cy="732155"/>
          </a:xfrm>
          <a:solidFill>
            <a:srgbClr val="007B3B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07DDAA-2D8A-7B4A-84B5-19A4F119552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738893" y="3726160"/>
            <a:ext cx="2553204" cy="355282"/>
          </a:xfrm>
        </p:spPr>
        <p:txBody>
          <a:bodyPr>
            <a:normAutofit lnSpcReduction="10000"/>
          </a:bodyPr>
          <a:lstStyle/>
          <a:p>
            <a:r>
              <a:rPr lang="en-US"/>
              <a:t>Approval Documents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522FB9-AD7F-244C-8422-58CFC8D74510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843873" y="4214128"/>
            <a:ext cx="2343245" cy="259177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04A24"/>
                </a:solidFill>
              </a:rPr>
              <a:t>Once you have satisfied all necessary requirements, and approval is issued, we will: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4A24"/>
                </a:solidFill>
              </a:rPr>
              <a:t>Email study contacts a copy of the Approval Letter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4A24"/>
                </a:solidFill>
              </a:rPr>
              <a:t>Attach your stamped informed consent document to your Cayuse IRB Study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FEDF40A-5572-D14B-821C-CF53340C6DF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616022" y="2890927"/>
            <a:ext cx="732155" cy="732155"/>
          </a:xfrm>
          <a:solidFill>
            <a:srgbClr val="007B3B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B9EBF0C-1148-0443-A994-F198C626002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802069" y="3726160"/>
            <a:ext cx="1105321" cy="355282"/>
          </a:xfrm>
        </p:spPr>
        <p:txBody>
          <a:bodyPr>
            <a:normAutofit lnSpcReduction="10000"/>
          </a:bodyPr>
          <a:lstStyle/>
          <a:p>
            <a:r>
              <a:rPr lang="en-US"/>
              <a:t>Review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9490EB-5548-AA49-822D-8EE8F05E587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4142405" y="4208788"/>
            <a:ext cx="2424650" cy="2576280"/>
          </a:xfrm>
        </p:spPr>
        <p:txBody>
          <a:bodyPr>
            <a:normAutofit lnSpcReduction="10000"/>
          </a:bodyPr>
          <a:lstStyle/>
          <a:p>
            <a:r>
              <a:rPr lang="en-US" sz="1200">
                <a:solidFill>
                  <a:srgbClr val="004A24"/>
                </a:solidFill>
              </a:rPr>
              <a:t>Based on the risk of your study, you will be assigned a review category by the Research Compliance Analyst or Board Member:</a:t>
            </a:r>
          </a:p>
          <a:p>
            <a:r>
              <a:rPr lang="en-US" sz="1200" b="1">
                <a:solidFill>
                  <a:srgbClr val="004A24"/>
                </a:solidFill>
              </a:rPr>
              <a:t>Exempt :: </a:t>
            </a:r>
            <a:r>
              <a:rPr lang="en-US" sz="1200">
                <a:solidFill>
                  <a:srgbClr val="004A24"/>
                </a:solidFill>
              </a:rPr>
              <a:t>Minimal Risk :: Reviewed and approved within the Compliance Office.</a:t>
            </a:r>
          </a:p>
          <a:p>
            <a:r>
              <a:rPr lang="en-US" sz="1200" b="1">
                <a:solidFill>
                  <a:srgbClr val="004A24"/>
                </a:solidFill>
              </a:rPr>
              <a:t>Expedited :: </a:t>
            </a:r>
            <a:r>
              <a:rPr lang="en-US" sz="1200">
                <a:solidFill>
                  <a:srgbClr val="004A24"/>
                </a:solidFill>
              </a:rPr>
              <a:t>Sent to a secondary reviewer (IRB Board Member) for final review and approval.</a:t>
            </a:r>
          </a:p>
          <a:p>
            <a:r>
              <a:rPr lang="en-US" sz="1200" b="1">
                <a:solidFill>
                  <a:srgbClr val="004A24"/>
                </a:solidFill>
              </a:rPr>
              <a:t>Full Board :: </a:t>
            </a:r>
            <a:r>
              <a:rPr lang="en-US" sz="1200">
                <a:solidFill>
                  <a:srgbClr val="004A24"/>
                </a:solidFill>
              </a:rPr>
              <a:t>Reviewed by the IRB Members at a monthly meeting:: Requires annual renewal.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EA6B2B1-29BC-EC44-918F-432E1E2A2E0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935953" y="2930332"/>
            <a:ext cx="731520" cy="732155"/>
          </a:xfrm>
          <a:solidFill>
            <a:srgbClr val="007B3B"/>
          </a:solidFill>
        </p:spPr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ACEF3A3-C472-C599-E932-4908F22C322F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144414" y="969358"/>
            <a:ext cx="6109293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“What does the IRB review process entail?”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IRB submissions are reviewed in the order that they are received.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Check the status of your protocol in the Cayuse IRB System from your Cayuse Dashboard.</a:t>
            </a:r>
          </a:p>
          <a:p>
            <a:endParaRPr lang="en-US" sz="2400"/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77951E68-ED75-5369-0170-42D82F6C8B6C}"/>
              </a:ext>
            </a:extLst>
          </p:cNvPr>
          <p:cNvSpPr txBox="1">
            <a:spLocks/>
          </p:cNvSpPr>
          <p:nvPr/>
        </p:nvSpPr>
        <p:spPr>
          <a:xfrm>
            <a:off x="374052" y="225430"/>
            <a:ext cx="4306581" cy="6302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5400" b="1">
                <a:latin typeface="Agency FB" panose="020B0503020202020204" pitchFamily="34" charset="0"/>
              </a:rPr>
              <a:t>I</a:t>
            </a:r>
            <a:r>
              <a:rPr lang="en-US" b="1">
                <a:latin typeface="Agency FB" panose="020B0503020202020204" pitchFamily="34" charset="0"/>
              </a:rPr>
              <a:t>nstitutional </a:t>
            </a:r>
            <a:r>
              <a:rPr lang="en-US" sz="5400" b="1">
                <a:latin typeface="Agency FB" panose="020B0503020202020204" pitchFamily="34" charset="0"/>
              </a:rPr>
              <a:t>R</a:t>
            </a:r>
            <a:r>
              <a:rPr lang="en-US" b="1">
                <a:latin typeface="Agency FB" panose="020B0503020202020204" pitchFamily="34" charset="0"/>
              </a:rPr>
              <a:t>eview </a:t>
            </a:r>
            <a:r>
              <a:rPr lang="en-US" sz="5400" b="1">
                <a:latin typeface="Agency FB" panose="020B0503020202020204" pitchFamily="34" charset="0"/>
              </a:rPr>
              <a:t>B</a:t>
            </a:r>
            <a:r>
              <a:rPr lang="en-US" b="1">
                <a:latin typeface="Agency FB" panose="020B0503020202020204" pitchFamily="34" charset="0"/>
              </a:rPr>
              <a:t>oard </a:t>
            </a:r>
            <a:r>
              <a:rPr lang="en-US" sz="5400" b="1">
                <a:latin typeface="Agency FB" panose="020B0503020202020204" pitchFamily="34" charset="0"/>
              </a:rPr>
              <a:t>(IRB)</a:t>
            </a:r>
          </a:p>
        </p:txBody>
      </p:sp>
    </p:spTree>
    <p:extLst>
      <p:ext uri="{BB962C8B-B14F-4D97-AF65-F5344CB8AC3E}">
        <p14:creationId xmlns:p14="http://schemas.microsoft.com/office/powerpoint/2010/main" val="2260951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62546" y="1598456"/>
            <a:ext cx="8552854" cy="505082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Modifications:</a:t>
            </a:r>
          </a:p>
          <a:p>
            <a:pPr marL="1028700" lvl="1" indent="-342900"/>
            <a:r>
              <a:rPr lang="en-US" sz="1800" b="1" u="sng"/>
              <a:t>Any changes to your final approved study </a:t>
            </a:r>
            <a:r>
              <a:rPr lang="en-US" sz="1800"/>
              <a:t>must be approved by the IRB</a:t>
            </a:r>
          </a:p>
          <a:p>
            <a:pPr marL="1028700" lvl="1" indent="-342900"/>
            <a:r>
              <a:rPr lang="en-US" sz="1800"/>
              <a:t>Submit a modification form before you implement any changes (i.e. adding key personnel, increasing recruitment, changes in study procedures,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Continuing Reviews:</a:t>
            </a:r>
          </a:p>
          <a:p>
            <a:pPr marL="1028700" lvl="1" indent="-342900"/>
            <a:r>
              <a:rPr lang="en-US" sz="1800" b="1"/>
              <a:t>Full Board </a:t>
            </a:r>
            <a:r>
              <a:rPr lang="en-US" sz="1800"/>
              <a:t>studies MUST be renewed each year before it is set to expire.  </a:t>
            </a:r>
          </a:p>
          <a:p>
            <a:pPr marL="1028700" lvl="1" indent="-342900"/>
            <a:r>
              <a:rPr lang="en-US" sz="1800" b="1"/>
              <a:t>Exempt</a:t>
            </a:r>
            <a:r>
              <a:rPr lang="en-US" sz="1800"/>
              <a:t> and </a:t>
            </a:r>
            <a:r>
              <a:rPr lang="en-US" sz="1800" b="1"/>
              <a:t>Expedited</a:t>
            </a:r>
            <a:r>
              <a:rPr lang="en-US" sz="1800"/>
              <a:t> studies do not expire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Reportable Events:</a:t>
            </a:r>
          </a:p>
          <a:p>
            <a:pPr marL="1028700" lvl="1" indent="-342900"/>
            <a:r>
              <a:rPr lang="en-US" sz="1800"/>
              <a:t>Any adverse effects, unanticipated problems, and protocol deviations or errors must be reported to our office.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74232" y="333810"/>
            <a:ext cx="8661919" cy="1077547"/>
          </a:xfrm>
        </p:spPr>
        <p:txBody>
          <a:bodyPr>
            <a:normAutofit lnSpcReduction="10000"/>
          </a:bodyPr>
          <a:lstStyle/>
          <a:p>
            <a:r>
              <a:rPr lang="en-US" sz="4000" b="1">
                <a:latin typeface="Agency FB" panose="020B0503020202020204" pitchFamily="34" charset="0"/>
              </a:rPr>
              <a:t>My study is approved! What else do I need to worry about?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0995120-69CA-2563-C300-691BDE93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152" y="3502152"/>
            <a:ext cx="3355848" cy="335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99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4996934-da95-4fdd-8e71-d3b67b28427a" xsi:nil="true"/>
    <lcf76f155ced4ddcb4097134ff3c332f xmlns="998d7131-16a9-4ada-8185-97495aeeb649">
      <Terms xmlns="http://schemas.microsoft.com/office/infopath/2007/PartnerControls"/>
    </lcf76f155ced4ddcb4097134ff3c332f>
    <SharedWithUsers xmlns="14996934-da95-4fdd-8e71-d3b67b28427a">
      <UserInfo>
        <DisplayName>Bassett, Daniel</DisplayName>
        <AccountId>5682</AccountId>
        <AccountType/>
      </UserInfo>
      <UserInfo>
        <DisplayName>Fernandez, Rodney</DisplayName>
        <AccountId>11404</AccountId>
        <AccountType/>
      </UserInfo>
      <UserInfo>
        <DisplayName>Pinckard, Autumn</DisplayName>
        <AccountId>32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80A1C5619D774FB0A6CAAC42FAEC68" ma:contentTypeVersion="17" ma:contentTypeDescription="Create a new document." ma:contentTypeScope="" ma:versionID="fd229384370ca488c9e303f8bf4a67a6">
  <xsd:schema xmlns:xsd="http://www.w3.org/2001/XMLSchema" xmlns:xs="http://www.w3.org/2001/XMLSchema" xmlns:p="http://schemas.microsoft.com/office/2006/metadata/properties" xmlns:ns2="998d7131-16a9-4ada-8185-97495aeeb649" xmlns:ns3="14996934-da95-4fdd-8e71-d3b67b28427a" targetNamespace="http://schemas.microsoft.com/office/2006/metadata/properties" ma:root="true" ma:fieldsID="61bac7d57914ad951935bf067ac121e5" ns2:_="" ns3:_="">
    <xsd:import namespace="998d7131-16a9-4ada-8185-97495aeeb649"/>
    <xsd:import namespace="14996934-da95-4fdd-8e71-d3b67b2842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8d7131-16a9-4ada-8185-97495aeeb6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fe284ab-3129-4a4f-a33b-1446679d63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996934-da95-4fdd-8e71-d3b67b28427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53fa8d-8a3f-4871-8be4-16392ca3eaf1}" ma:internalName="TaxCatchAll" ma:showField="CatchAllData" ma:web="14996934-da95-4fdd-8e71-d3b67b2842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609E1B-3170-4105-9D34-C1DC3125E7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40F1A9-DF2B-48D2-AC61-EF1083AD0871}">
  <ds:schemaRefs>
    <ds:schemaRef ds:uri="14996934-da95-4fdd-8e71-d3b67b28427a"/>
    <ds:schemaRef ds:uri="998d7131-16a9-4ada-8185-97495aeeb6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9534708-BBE7-4E5C-96AE-15193092F0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8d7131-16a9-4ada-8185-97495aeeb649"/>
    <ds:schemaRef ds:uri="14996934-da95-4fdd-8e71-d3b67b2842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7f4b8a2-ad4f-41b5-9a91-284d2cc38f56}" enabled="1" method="Standard" siteId="{70de1992-07c6-480f-a318-a1afcba0398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2257</Words>
  <Application>Microsoft Office PowerPoint</Application>
  <PresentationFormat>Widescreen</PresentationFormat>
  <Paragraphs>346</Paragraphs>
  <Slides>22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Agency FB</vt:lpstr>
      <vt:lpstr>Arial</vt:lpstr>
      <vt:lpstr>Calibri</vt:lpstr>
      <vt:lpstr>Calibri Light</vt:lpstr>
      <vt:lpstr>Calibri Regular</vt:lpstr>
      <vt:lpstr>Helvetica</vt:lpstr>
      <vt:lpstr>Lato</vt:lpstr>
      <vt:lpstr>Segoe UI</vt:lpstr>
      <vt:lpstr>Wingdings</vt:lpstr>
      <vt:lpstr>Office Theme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Methods of Recruitment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Davis, Clayton</dc:creator>
  <cp:lastModifiedBy>Fenn, Lacy</cp:lastModifiedBy>
  <cp:revision>4</cp:revision>
  <cp:lastPrinted>2019-10-14T17:07:34Z</cp:lastPrinted>
  <dcterms:created xsi:type="dcterms:W3CDTF">2019-07-08T18:39:15Z</dcterms:created>
  <dcterms:modified xsi:type="dcterms:W3CDTF">2024-11-17T00:23:14Z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0x010100B080A1C5619D774FB0A6CAAC42FAEC68</vt:lpwstr>
  </property>
  <property fmtid="{D5CDD505-2E9C-101B-9397-08002B2CF9AE}" pid="3" name="MediaServiceImageTags">
    <vt:lpwstr/>
  </property>
</Properties>
</file>