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27"/>
  </p:notesMasterIdLst>
  <p:sldIdLst>
    <p:sldId id="267" r:id="rId6"/>
    <p:sldId id="258" r:id="rId7"/>
    <p:sldId id="312" r:id="rId8"/>
    <p:sldId id="335" r:id="rId9"/>
    <p:sldId id="318" r:id="rId10"/>
    <p:sldId id="319" r:id="rId11"/>
    <p:sldId id="321" r:id="rId12"/>
    <p:sldId id="328" r:id="rId13"/>
    <p:sldId id="329" r:id="rId14"/>
    <p:sldId id="305" r:id="rId15"/>
    <p:sldId id="350" r:id="rId16"/>
    <p:sldId id="307" r:id="rId17"/>
    <p:sldId id="314" r:id="rId18"/>
    <p:sldId id="330" r:id="rId19"/>
    <p:sldId id="331" r:id="rId20"/>
    <p:sldId id="334" r:id="rId21"/>
    <p:sldId id="332" r:id="rId22"/>
    <p:sldId id="308" r:id="rId23"/>
    <p:sldId id="310" r:id="rId24"/>
    <p:sldId id="259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418"/>
    <a:srgbClr val="007B3B"/>
    <a:srgbClr val="004A24"/>
    <a:srgbClr val="8AC44A"/>
    <a:srgbClr val="00A651"/>
    <a:srgbClr val="74C427"/>
    <a:srgbClr val="077B3B"/>
    <a:srgbClr val="00A44E"/>
    <a:srgbClr val="008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06F78-A962-4B97-9E50-CD9E57A452F1}" v="4" dt="2024-09-12T15:15:00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69FC2-DFDE-4ED4-B3B9-21D38E6D1D9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173B-F9AE-4CD2-AF4D-FCB2C164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  <a:p>
            <a:pPr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Verbal Consent: Used in circumstances where cultural differences may not allow for participants to sign (study with natives who believed signing documents gave undue power over someone else).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1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Rodney</a:t>
            </a:r>
          </a:p>
          <a:p>
            <a:endParaRPr lang="en-US"/>
          </a:p>
          <a:p>
            <a:r>
              <a:rPr lang="en-US"/>
              <a:t>Verbal consent: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0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5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All! </a:t>
            </a:r>
            <a:r>
              <a:rPr lang="en-US">
                <a:sym typeface="Wingdings" panose="05000000000000000000" pitchFamily="2" charset="2"/>
              </a:rPr>
              <a:t>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Dan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</a:t>
            </a:r>
          </a:p>
          <a:p>
            <a:endParaRPr lang="en-US"/>
          </a:p>
          <a:p>
            <a:r>
              <a:rPr lang="en-US"/>
              <a:t>Notes: 1. </a:t>
            </a:r>
            <a:r>
              <a:rPr lang="en-US" u="sng"/>
              <a:t>Respect: </a:t>
            </a:r>
            <a:r>
              <a:rPr lang="en-US"/>
              <a:t>protecting the autonomy of all people and obtaining informed consent 2. </a:t>
            </a:r>
            <a:r>
              <a:rPr lang="en-US" u="sng"/>
              <a:t>Beneficence</a:t>
            </a:r>
            <a:r>
              <a:rPr lang="en-US"/>
              <a:t>: maximizing benefits of the research while minimizing risks of harm to the research subjects 3. </a:t>
            </a:r>
            <a:r>
              <a:rPr lang="en-US" u="sng"/>
              <a:t>Justice</a:t>
            </a:r>
            <a:r>
              <a:rPr lang="en-US"/>
              <a:t>: ensuring fair recruitment of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E50A8-0402-4AC1-A5B3-684D9FD3F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1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 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4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Online platform for researchers to send a recruitment message to any </a:t>
            </a:r>
            <a:r>
              <a:rPr lang="en-US" err="1"/>
              <a:t>Reserachmatch</a:t>
            </a:r>
            <a:r>
              <a:rPr lang="en-US"/>
              <a:t> volunteer who meets their inclusion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0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Rodney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529CF-D707-C44E-AA1C-31A3E1C39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7632" cy="7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66B2-188A-07FE-9E2C-A3AE6BE1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54F19-F1A9-0FB4-B394-A43DB03A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1A160-A5EB-B24F-0EC4-2F865047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F1514-9D3C-23B4-81AC-5FFA5F1F1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63B6F-FBA5-099D-4739-2DA94A9FD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01716-D608-1E13-5C07-3BAA691B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A23D-96FC-5D45-4495-4BA20502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03337-A485-BD5B-F608-40A951E4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27C6D9-84B4-F545-998D-22565A5EBB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5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F5564CA-68B3-2349-BE7E-061329E16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5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313D732-5EAB-F541-8672-0D95CCB9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5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B96F8CC-5B93-DF47-83E1-0DA2493596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5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4D7754-8C4C-964F-BF26-DC65DFD424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5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2084920-0500-074F-8129-47C7CF3E2C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5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2B4B8F7-20D3-E64A-AD3D-A00003D6AD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F942CB-4D4E-8048-B931-E3DFD0F62D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2A66D41F-D92F-F745-A8C5-B0236421EF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9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BF05F8B-49CE-BE4D-998B-5D22C8645D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60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DB2F12B-343A-514B-8FE4-EEF020CF6A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60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58868D6-A40A-8B4C-8413-D00AC62858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60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C9FD69-B322-1B45-8014-03A31BD62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029" y="-537764"/>
            <a:ext cx="7285963" cy="3432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84B2C-B604-0E46-B08F-D11FD8056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1008" y="219456"/>
            <a:ext cx="1623487" cy="749301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F566626-CCB9-2A4B-9F95-29460A7DAD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5" y="1486749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337406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D64C8-ABD5-5949-91CF-69305ABDDB57}"/>
              </a:ext>
            </a:extLst>
          </p:cNvPr>
          <p:cNvSpPr/>
          <p:nvPr userDrawn="1"/>
        </p:nvSpPr>
        <p:spPr>
          <a:xfrm>
            <a:off x="0" y="1185552"/>
            <a:ext cx="6217919" cy="4451573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84B2C-B604-0E46-B08F-D11FD8056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7" cy="74930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D1DFC3-1035-BE47-886C-801250559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3140077"/>
            <a:ext cx="4588933" cy="1990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6904BCE-9DF1-E34E-A729-D4C8CFBD4C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400" y="2034015"/>
            <a:ext cx="4588933" cy="1013987"/>
          </a:xfrm>
          <a:prstGeom prst="rect">
            <a:avLst/>
          </a:prstGeo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2133"/>
              </a:spcBef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1E190-A8BC-FE4D-93A8-98390163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25"/>
          <a:stretch/>
        </p:blipFill>
        <p:spPr>
          <a:xfrm>
            <a:off x="6061436" y="1185552"/>
            <a:ext cx="6130564" cy="44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63AB88-0523-B744-94F0-33695B959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7" cy="7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63AB88-0523-B744-94F0-33695B959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7" cy="7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E7C09-85A1-C347-BD36-1D230C772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b="0" i="0" u="none" strike="noStrike" baseline="0" smtClean="0">
                <a:effectLst/>
                <a:latin typeface="Calibri Regular"/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egoe UI"/>
              </a:rPr>
              <a:t>Slide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784AB-3752-A44B-9D82-F3D2CCF84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/>
              <a:t>Mauris</a:t>
            </a:r>
            <a:r>
              <a:rPr lang="en-US" sz="1400"/>
              <a:t> </a:t>
            </a:r>
            <a:r>
              <a:rPr lang="en-US" sz="1400" err="1"/>
              <a:t>accumsan</a:t>
            </a:r>
            <a:r>
              <a:rPr lang="en-US" sz="1400"/>
              <a:t> </a:t>
            </a:r>
            <a:r>
              <a:rPr lang="en-US" sz="1400" err="1"/>
              <a:t>purus</a:t>
            </a:r>
            <a:r>
              <a:rPr lang="en-US" sz="1400"/>
              <a:t> in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lobortis</a:t>
            </a:r>
            <a:r>
              <a:rPr lang="en-US" sz="1400"/>
              <a:t> pharetra. </a:t>
            </a:r>
            <a:r>
              <a:rPr lang="en-US" sz="1400" err="1"/>
              <a:t>Proin</a:t>
            </a:r>
            <a:r>
              <a:rPr lang="en-US" sz="1400"/>
              <a:t> sit </a:t>
            </a:r>
            <a:r>
              <a:rPr lang="en-US" sz="1400" err="1"/>
              <a:t>amet</a:t>
            </a:r>
            <a:r>
              <a:rPr lang="en-US" sz="1400"/>
              <a:t> </a:t>
            </a:r>
            <a:r>
              <a:rPr lang="en-US" sz="1400" err="1"/>
              <a:t>elementum</a:t>
            </a:r>
            <a:r>
              <a:rPr lang="en-US" sz="1400"/>
              <a:t> </a:t>
            </a:r>
            <a:r>
              <a:rPr lang="en-US" sz="1400" err="1"/>
              <a:t>turpis</a:t>
            </a:r>
            <a:r>
              <a:rPr lang="en-US" sz="1400"/>
              <a:t>. </a:t>
            </a:r>
            <a:r>
              <a:rPr lang="en-US" sz="1400" err="1"/>
              <a:t>Vivamus</a:t>
            </a:r>
            <a:r>
              <a:rPr lang="en-US" sz="1400"/>
              <a:t> </a:t>
            </a:r>
            <a:r>
              <a:rPr lang="en-US" sz="1400" err="1"/>
              <a:t>sodales</a:t>
            </a:r>
            <a:r>
              <a:rPr lang="en-US" sz="1400"/>
              <a:t> magna id pulvinar </a:t>
            </a:r>
            <a:r>
              <a:rPr lang="en-US" sz="1400" err="1"/>
              <a:t>pretium</a:t>
            </a:r>
            <a:r>
              <a:rPr lang="en-US" sz="1400"/>
              <a:t>. </a:t>
            </a:r>
            <a:r>
              <a:rPr lang="en-US" sz="1400" err="1"/>
              <a:t>Phasellus</a:t>
            </a:r>
            <a:r>
              <a:rPr lang="en-US" sz="1400"/>
              <a:t> porta ipsum </a:t>
            </a:r>
            <a:r>
              <a:rPr lang="en-US" sz="1400" err="1"/>
              <a:t>nec</a:t>
            </a:r>
            <a:r>
              <a:rPr lang="en-US" sz="1400"/>
              <a:t> </a:t>
            </a:r>
            <a:r>
              <a:rPr lang="en-US" sz="1400" err="1"/>
              <a:t>euismod</a:t>
            </a:r>
            <a:r>
              <a:rPr lang="en-US" sz="1400"/>
              <a:t> </a:t>
            </a:r>
            <a:r>
              <a:rPr lang="en-US" sz="1400" err="1"/>
              <a:t>tincidunt</a:t>
            </a:r>
            <a:r>
              <a:rPr lang="en-US" sz="1400"/>
              <a:t>. </a:t>
            </a:r>
            <a:r>
              <a:rPr lang="en-US" sz="1400" err="1"/>
              <a:t>Aliquam</a:t>
            </a:r>
            <a:r>
              <a:rPr lang="en-US" sz="1400"/>
              <a:t> </a:t>
            </a:r>
            <a:r>
              <a:rPr lang="en-US" sz="1400" err="1"/>
              <a:t>ultrices</a:t>
            </a:r>
            <a:r>
              <a:rPr lang="en-US" sz="1400"/>
              <a:t>, </a:t>
            </a:r>
            <a:r>
              <a:rPr lang="en-US" sz="1400" err="1"/>
              <a:t>justo</a:t>
            </a:r>
            <a:r>
              <a:rPr lang="en-US" sz="1400"/>
              <a:t> </a:t>
            </a:r>
            <a:r>
              <a:rPr lang="en-US" sz="1400" err="1"/>
              <a:t>quis</a:t>
            </a:r>
            <a:r>
              <a:rPr lang="en-US" sz="1400"/>
              <a:t> semper</a:t>
            </a:r>
            <a:endParaRPr lang="en-US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C1BF43-167B-404A-8DED-4E203311E0FD}"/>
              </a:ext>
            </a:extLst>
          </p:cNvPr>
          <p:cNvSpPr/>
          <p:nvPr userDrawn="1"/>
        </p:nvSpPr>
        <p:spPr>
          <a:xfrm>
            <a:off x="4446928" y="763908"/>
            <a:ext cx="3237181" cy="3237181"/>
          </a:xfrm>
          <a:prstGeom prst="ellipse">
            <a:avLst/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958F9-1290-544E-A4D9-C155090F0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9346" y="1747341"/>
            <a:ext cx="2752344" cy="1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59F1FB-5E2C-514C-8EE1-7A1EB1EF3D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C30F20-235F-174D-B487-D6643917E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sz="2800"/>
              <a:t>Slide Title Here</a:t>
            </a:r>
            <a:endParaRPr lang="en-US" b="0" i="0" u="none" strike="noStrike">
              <a:solidFill>
                <a:srgbClr val="000000"/>
              </a:solidFill>
              <a:effectLst/>
              <a:latin typeface="Segoe UI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D4B792E-BBD3-EA46-9052-2846A6BC1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bg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/>
              <a:t>Mauris</a:t>
            </a:r>
            <a:r>
              <a:rPr lang="en-US" sz="1400"/>
              <a:t> </a:t>
            </a:r>
            <a:r>
              <a:rPr lang="en-US" sz="1400" err="1"/>
              <a:t>accumsan</a:t>
            </a:r>
            <a:r>
              <a:rPr lang="en-US" sz="1400"/>
              <a:t> </a:t>
            </a:r>
            <a:r>
              <a:rPr lang="en-US" sz="1400" err="1"/>
              <a:t>purus</a:t>
            </a:r>
            <a:r>
              <a:rPr lang="en-US" sz="1400"/>
              <a:t> in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lobortis</a:t>
            </a:r>
            <a:r>
              <a:rPr lang="en-US" sz="1400"/>
              <a:t> pharetra. </a:t>
            </a:r>
            <a:r>
              <a:rPr lang="en-US" sz="1400" err="1"/>
              <a:t>Proin</a:t>
            </a:r>
            <a:r>
              <a:rPr lang="en-US" sz="1400"/>
              <a:t> sit </a:t>
            </a:r>
            <a:r>
              <a:rPr lang="en-US" sz="1400" err="1"/>
              <a:t>amet</a:t>
            </a:r>
            <a:r>
              <a:rPr lang="en-US" sz="1400"/>
              <a:t> </a:t>
            </a:r>
            <a:r>
              <a:rPr lang="en-US" sz="1400" err="1"/>
              <a:t>elementum</a:t>
            </a:r>
            <a:r>
              <a:rPr lang="en-US" sz="1400"/>
              <a:t> </a:t>
            </a:r>
            <a:r>
              <a:rPr lang="en-US" sz="1400" err="1"/>
              <a:t>turpis</a:t>
            </a:r>
            <a:r>
              <a:rPr lang="en-US" sz="1400"/>
              <a:t>. </a:t>
            </a:r>
            <a:r>
              <a:rPr lang="en-US" sz="1400" err="1"/>
              <a:t>Vivamus</a:t>
            </a:r>
            <a:r>
              <a:rPr lang="en-US" sz="1400"/>
              <a:t> </a:t>
            </a:r>
            <a:r>
              <a:rPr lang="en-US" sz="1400" err="1"/>
              <a:t>sodales</a:t>
            </a:r>
            <a:r>
              <a:rPr lang="en-US" sz="1400"/>
              <a:t> magna id pulvinar </a:t>
            </a:r>
            <a:r>
              <a:rPr lang="en-US" sz="1400" err="1"/>
              <a:t>pretium</a:t>
            </a:r>
            <a:r>
              <a:rPr lang="en-US" sz="1400"/>
              <a:t>. </a:t>
            </a:r>
            <a:r>
              <a:rPr lang="en-US" sz="1400" err="1"/>
              <a:t>Phasellus</a:t>
            </a:r>
            <a:r>
              <a:rPr lang="en-US" sz="1400"/>
              <a:t> porta ipsum </a:t>
            </a:r>
            <a:r>
              <a:rPr lang="en-US" sz="1400" err="1"/>
              <a:t>nec</a:t>
            </a:r>
            <a:r>
              <a:rPr lang="en-US" sz="1400"/>
              <a:t> </a:t>
            </a:r>
            <a:r>
              <a:rPr lang="en-US" sz="1400" err="1"/>
              <a:t>euismod</a:t>
            </a:r>
            <a:r>
              <a:rPr lang="en-US" sz="1400"/>
              <a:t> </a:t>
            </a:r>
            <a:r>
              <a:rPr lang="en-US" sz="1400" err="1"/>
              <a:t>tincidunt</a:t>
            </a:r>
            <a:r>
              <a:rPr lang="en-US" sz="1400"/>
              <a:t>. </a:t>
            </a:r>
            <a:r>
              <a:rPr lang="en-US" sz="1400" err="1"/>
              <a:t>Aliquam</a:t>
            </a:r>
            <a:r>
              <a:rPr lang="en-US" sz="1400"/>
              <a:t> </a:t>
            </a:r>
            <a:r>
              <a:rPr lang="en-US" sz="1400" err="1"/>
              <a:t>ultrices</a:t>
            </a:r>
            <a:r>
              <a:rPr lang="en-US" sz="1400"/>
              <a:t>, </a:t>
            </a:r>
            <a:r>
              <a:rPr lang="en-US" sz="1400" err="1"/>
              <a:t>justo</a:t>
            </a:r>
            <a:r>
              <a:rPr lang="en-US" sz="1400"/>
              <a:t> </a:t>
            </a:r>
            <a:r>
              <a:rPr lang="en-US" sz="1400" err="1"/>
              <a:t>quis</a:t>
            </a:r>
            <a:r>
              <a:rPr lang="en-US" sz="1400"/>
              <a:t> semper</a:t>
            </a:r>
            <a:endParaRPr lang="en-US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83217F-EF53-454B-993D-E0F772248784}"/>
              </a:ext>
            </a:extLst>
          </p:cNvPr>
          <p:cNvSpPr/>
          <p:nvPr userDrawn="1"/>
        </p:nvSpPr>
        <p:spPr>
          <a:xfrm>
            <a:off x="4446683" y="695669"/>
            <a:ext cx="3237181" cy="3237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3F9B-EE06-3047-9AAE-7CF23F171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81" y="1680755"/>
            <a:ext cx="2745184" cy="1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E821-9602-8B43-B24F-C0C7DEF06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lvl="0"/>
            <a:r>
              <a:rPr lang="en-US"/>
              <a:t>Very Large Headline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C1644D-226D-1A4D-8637-0158912CD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7DB744-F5DA-4B4B-B306-566B72C09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476" y="0"/>
            <a:ext cx="4192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C9595-0EA3-D84B-B804-E01A3FC5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1239" y="0"/>
            <a:ext cx="3840761" cy="873442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028BE1-628E-C845-BC44-E884D945F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Large Headline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02F72D-84BA-CE4B-9DF3-FC49E4CE2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83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6D0D23-7F98-C641-88F6-FE6D8AEF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5283" y="1778318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18F94F7-6A0C-4842-97A6-ACC772E67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5283" y="2133600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AA48E5-92BB-6946-953B-AC27C5395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82"/>
          <a:stretch/>
        </p:blipFill>
        <p:spPr>
          <a:xfrm>
            <a:off x="9783730" y="0"/>
            <a:ext cx="2408270" cy="163405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C738E9-0CF9-D840-A14B-E1FACA560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205" y="1589881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BC0744-1C0D-8A4E-9A74-5B20FDEC08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1205" y="3367431"/>
            <a:ext cx="732155" cy="732155"/>
          </a:xfrm>
          <a:prstGeom prst="ellipse">
            <a:avLst/>
          </a:prstGeom>
          <a:solidFill>
            <a:srgbClr val="007B3B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2A377BB-0714-DD4C-80FE-85B366A98F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31047" y="509510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0BB2566-BA77-DA4D-8AE9-AB7266B6F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283" y="3531104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58912CC-E0BC-BC43-8A1E-EE3F00B3B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5283" y="3886386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BF3DBAD-AE6F-A742-B177-934C84760C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95283" y="5289897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5F64050-BBE0-6141-A55E-19C9B494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283" y="5645179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5283" y="737685"/>
            <a:ext cx="5974397" cy="4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24318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4" y="1486747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DA05E9A-A537-F34A-ABA1-52DBF38C40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17DC69A-FED7-9149-B451-D971805BAE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375D517-4746-E942-9E60-0A18D5CA6F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2385BFDE-CF4D-4F49-8049-ABD9DB742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CFE16C2-82E9-8740-8C87-20DB3E1320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0FDC6856-C94B-2044-A250-C819799394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B3DAE5D-32C0-1D43-8236-574C048D0F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8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45E4E13-C49D-BF4A-985A-3B95BE7906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8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B4724838-E9BD-BB48-A347-3D9240219B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8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01F45E9-39DB-414E-9EEB-1E6ECD1FA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5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A5A593D-C0FD-4E46-82D5-69FF86931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5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5A718CA-3C44-754A-B2CC-F173F1B2E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59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5C5AA7-0F01-4D9E-8DA3-91A261108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82"/>
          <a:stretch/>
        </p:blipFill>
        <p:spPr>
          <a:xfrm>
            <a:off x="9783730" y="0"/>
            <a:ext cx="2408270" cy="16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53" r:id="rId4"/>
    <p:sldLayoutId id="2147483654" r:id="rId5"/>
    <p:sldLayoutId id="2147483649" r:id="rId6"/>
    <p:sldLayoutId id="2147483652" r:id="rId7"/>
    <p:sldLayoutId id="2147483655" r:id="rId8"/>
    <p:sldLayoutId id="2147483656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F3F42-8564-28AD-1414-CDDFB8A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38A7-A1D5-F25F-0AF3-2165F96A5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76FA-40C0-D333-CBBA-1B682B3F3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16FC-2A3A-B2D2-E527-414D7FA17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9E94-1492-EF2D-4425-AE19C4833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no-entry-symbol-p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eople/54591706@N0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eople/54591706@N0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publicdomain/mark/1.0/?ref=openverse" TargetMode="External"/><Relationship Id="rId4" Type="http://schemas.openxmlformats.org/officeDocument/2006/relationships/hyperlink" Target="https://www.flickr.com/photos/143213400@N0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hyperlink" Target="https://research.unt.edu/sites/default/files/request_for_waiver_or_alteration.pdf" TargetMode="External"/><Relationship Id="rId4" Type="http://schemas.openxmlformats.org/officeDocument/2006/relationships/hyperlink" Target="https://research.unt.edu/research-services/research-integrity-and-compliance/human-subjects-irb/irb-forms-and-templat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untirb@unt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unt.edu/cayuse-access-access-change-reques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0D41.E48B9D6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am04.safelinks.protection.outlook.com/?url=https%3A%2F%2Fcreativecommons.org%2Flicenses%2Fby-nd-nc%2F2.0%2Fjp%2F%3Fref%3Dopenverse%26atype%3Drich&amp;data=04%7C01%7CDaniel.Bassett%40unt.edu%7C7f31bdfc2dee406e94a408d9db8b52d4%7C70de199207c6480fa318a1afcba03983%7C0%7C0%7C637782213692671695%7CUnknown%7CTWFpbGZsb3d8eyJWIjoiMC4wLjAwMDAiLCJQIjoiV2luMzIiLCJBTiI6Ik1haWwiLCJXVCI6Mn0%3D%7C3000&amp;sdata=QZ%2BsCVLI9tUQHq2ei5gVIpz6kvhttMAxIRLfDLg%2BaAU%3D&amp;reserved=0" TargetMode="External"/><Relationship Id="rId5" Type="http://schemas.openxmlformats.org/officeDocument/2006/relationships/hyperlink" Target="https://nam04.safelinks.protection.outlook.com/?url=https%3A%2F%2Fwww.flickr.com%2Fphotos%2F55452199%40N07&amp;data=04%7C01%7CDaniel.Bassett%40unt.edu%7C7f31bdfc2dee406e94a408d9db8b52d4%7C70de199207c6480fa318a1afcba03983%7C0%7C0%7C637782213692671695%7CUnknown%7CTWFpbGZsb3d8eyJWIjoiMC4wLjAwMDAiLCJQIjoiV2luMzIiLCJBTiI6Ik1haWwiLCJXVCI6Mn0%3D%7C3000&amp;sdata=oE2y3rk30C8tAJcc59a9zDRMKdnuYJacRBd2eZHEwHQ%3D&amp;reserved=0" TargetMode="External"/><Relationship Id="rId4" Type="http://schemas.openxmlformats.org/officeDocument/2006/relationships/hyperlink" Target="https://nam04.safelinks.protection.outlook.com/?url=https%3A%2F%2Fwww.flickr.com%2Fphotos%2F55452199%40N07%2F20189988408&amp;data=04%7C01%7CDaniel.Bassett%40unt.edu%7C7f31bdfc2dee406e94a408d9db8b52d4%7C70de199207c6480fa318a1afcba03983%7C0%7C0%7C637782213692671695%7CUnknown%7CTWFpbGZsb3d8eyJWIjoiMC4wLjAwMDAiLCJQIjoiV2luMzIiLCJBTiI6Ik1haWwiLCJXVCI6Mn0%3D%7C3000&amp;sdata=1nww35J9Hijr%2FA8082VDY%2BpcHjCJeuOq8KI8%2BKEwAyU%3D&amp;reserve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theswirlworld.com/2013/04/06/15-things-to-give-up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1794C-526F-A443-A4BE-0FD55700B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4125" y="3949136"/>
            <a:ext cx="8343749" cy="439101"/>
          </a:xfrm>
        </p:spPr>
        <p:txBody>
          <a:bodyPr/>
          <a:lstStyle/>
          <a:p>
            <a:r>
              <a:rPr lang="en-US" sz="5400">
                <a:latin typeface="Agency FB" panose="020B0503020202020204" pitchFamily="34" charset="0"/>
              </a:rPr>
              <a:t>Responsible Conduct of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700E-C830-D34E-8837-2592101D2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1664" y="4922838"/>
            <a:ext cx="4948670" cy="1655762"/>
          </a:xfrm>
        </p:spPr>
        <p:txBody>
          <a:bodyPr/>
          <a:lstStyle/>
          <a:p>
            <a:r>
              <a:rPr lang="en-US" sz="2400" dirty="0">
                <a:latin typeface="Agency FB" panose="020B0503020202020204" pitchFamily="34" charset="0"/>
              </a:rPr>
              <a:t>IRB Overview, Responsible Recruitment and Elements Of Informed Consent</a:t>
            </a:r>
          </a:p>
          <a:p>
            <a:endParaRPr lang="en-US" dirty="0">
              <a:latin typeface="Agency FB" panose="020B0503020202020204" pitchFamily="34" charset="0"/>
            </a:endParaRPr>
          </a:p>
          <a:p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September 12, 2024</a:t>
            </a:r>
          </a:p>
        </p:txBody>
      </p:sp>
    </p:spTree>
    <p:extLst>
      <p:ext uri="{BB962C8B-B14F-4D97-AF65-F5344CB8AC3E}">
        <p14:creationId xmlns:p14="http://schemas.microsoft.com/office/powerpoint/2010/main" val="148413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FF74-76D2-4BE9-8831-72FB77E72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636" y="4366578"/>
            <a:ext cx="5338727" cy="439101"/>
          </a:xfrm>
        </p:spPr>
        <p:txBody>
          <a:bodyPr/>
          <a:lstStyle/>
          <a:p>
            <a:r>
              <a:rPr lang="en-US" sz="4000">
                <a:latin typeface="Agency FB" panose="020B0503020202020204" pitchFamily="34" charset="0"/>
              </a:rPr>
              <a:t>Recruitment Best Practices </a:t>
            </a:r>
          </a:p>
          <a:p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B5A4C-D128-4801-BEEC-905712640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1761" y="5080637"/>
            <a:ext cx="4308475" cy="1655762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Common recruitment methods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Things to be mindful of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Recruitment Templates/Examples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3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14D983-EC06-792B-F536-ED743B73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35" y="187698"/>
            <a:ext cx="6018211" cy="836427"/>
          </a:xfrm>
        </p:spPr>
        <p:txBody>
          <a:bodyPr/>
          <a:lstStyle/>
          <a:p>
            <a:r>
              <a:rPr lang="en-US" sz="4400" b="1" dirty="0">
                <a:solidFill>
                  <a:srgbClr val="3A5F4C"/>
                </a:solidFill>
                <a:latin typeface="Agency FB" panose="020B0503020202020204" pitchFamily="34" charset="0"/>
              </a:rPr>
              <a:t>Methods of Recruitment</a:t>
            </a:r>
            <a:endParaRPr lang="en-US" dirty="0">
              <a:solidFill>
                <a:srgbClr val="3A5F4C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E0BD03-9F94-19F2-8C6A-87260D133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518" y="1237130"/>
            <a:ext cx="4047530" cy="541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b="1" dirty="0"/>
              <a:t>Email</a:t>
            </a:r>
          </a:p>
          <a:p>
            <a:r>
              <a:rPr lang="en-US" sz="2600" dirty="0"/>
              <a:t>Listservs</a:t>
            </a:r>
          </a:p>
          <a:p>
            <a:r>
              <a:rPr lang="en-US" sz="2600" dirty="0"/>
              <a:t>Personal Contacts</a:t>
            </a:r>
          </a:p>
          <a:p>
            <a:r>
              <a:rPr lang="en-US" sz="2600" dirty="0"/>
              <a:t>Provided by an outside source</a:t>
            </a:r>
          </a:p>
          <a:p>
            <a:pPr marL="0" indent="0">
              <a:buNone/>
            </a:pPr>
            <a:r>
              <a:rPr lang="en-US" sz="2600" b="1" dirty="0"/>
              <a:t>Flyers</a:t>
            </a:r>
          </a:p>
          <a:p>
            <a:r>
              <a:rPr lang="en-US" sz="2600" dirty="0"/>
              <a:t>Public vs. private</a:t>
            </a:r>
          </a:p>
          <a:p>
            <a:pPr marL="0" indent="0">
              <a:buNone/>
            </a:pPr>
            <a:r>
              <a:rPr lang="en-US" sz="2600" dirty="0"/>
              <a:t>Social Media (Personal vs. Managed)</a:t>
            </a:r>
          </a:p>
          <a:p>
            <a:r>
              <a:rPr lang="en-US" sz="2600" dirty="0"/>
              <a:t>Facebook</a:t>
            </a:r>
          </a:p>
          <a:p>
            <a:r>
              <a:rPr lang="en-US" sz="2600" dirty="0"/>
              <a:t>X</a:t>
            </a:r>
          </a:p>
          <a:p>
            <a:r>
              <a:rPr lang="en-US" sz="2600" dirty="0"/>
              <a:t>Reddit</a:t>
            </a:r>
          </a:p>
          <a:p>
            <a:r>
              <a:rPr lang="en-US" sz="2600" dirty="0"/>
              <a:t>Instagram</a:t>
            </a:r>
          </a:p>
          <a:p>
            <a:pPr marL="0" indent="0">
              <a:buNone/>
            </a:pPr>
            <a:r>
              <a:rPr lang="en-US" sz="2600" b="1" dirty="0"/>
              <a:t>Crowdsourcing</a:t>
            </a:r>
          </a:p>
          <a:p>
            <a:r>
              <a:rPr lang="en-US" sz="2600" dirty="0" err="1"/>
              <a:t>MTurk</a:t>
            </a:r>
            <a:endParaRPr lang="en-US" sz="2600" dirty="0"/>
          </a:p>
          <a:p>
            <a:r>
              <a:rPr lang="en-US" sz="2600" dirty="0"/>
              <a:t>SONA</a:t>
            </a:r>
          </a:p>
          <a:p>
            <a:r>
              <a:rPr lang="en-US" sz="2600" dirty="0"/>
              <a:t>Survey Monkey</a:t>
            </a:r>
          </a:p>
          <a:p>
            <a:pPr marL="0" indent="0">
              <a:buNone/>
            </a:pPr>
            <a:r>
              <a:rPr lang="en-US" sz="2600" b="1" dirty="0"/>
              <a:t>Snowball Sampling</a:t>
            </a:r>
          </a:p>
          <a:p>
            <a:pPr marL="0" indent="0">
              <a:buNone/>
            </a:pPr>
            <a:r>
              <a:rPr lang="en-US" sz="2600" b="1" dirty="0"/>
              <a:t>In person announcement/presentations</a:t>
            </a:r>
          </a:p>
          <a:p>
            <a:pPr marL="0" indent="0">
              <a:buNone/>
            </a:pPr>
            <a:r>
              <a:rPr lang="en-US" sz="2600" b="1" dirty="0"/>
              <a:t>Direct Recruitment (Face to face)</a:t>
            </a:r>
          </a:p>
          <a:p>
            <a:endParaRPr lang="en-US" sz="2600" b="1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0228CC-68A3-19F5-0E3D-72A926A97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1747" y="1695077"/>
            <a:ext cx="3177988" cy="488296"/>
          </a:xfrm>
        </p:spPr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3F64F2-97F1-3BF9-F5F5-B92E188DF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1747" y="2372380"/>
            <a:ext cx="7395230" cy="3438803"/>
          </a:xfrm>
        </p:spPr>
        <p:txBody>
          <a:bodyPr>
            <a:normAutofit fontScale="62500" lnSpcReduction="20000"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Participant demographics: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Are your recruitment methods going to reach a representative sample? 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79418"/>
              </a:solidFill>
              <a:cs typeface="Calibri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Translated Documents for Non-English-Speaking Participants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Documents must be made available in the participant’s primary spoken language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79418"/>
              </a:solidFill>
              <a:cs typeface="Calibri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Avoiding coercion and undue influence in recruiting: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Where there is an imbalance of power, there is the potential for undue influence or coercion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79418"/>
              </a:solidFill>
              <a:cs typeface="Calibri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Student emails: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Not available at UNT – only from listservs currently available to the researcher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79418"/>
              </a:solidFill>
              <a:cs typeface="Calibri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Vulnerable Populations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Federally defined but not limited to as children, prisoners, people with intellectual disabilities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582124-D85F-B403-5812-69DC83B4A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17" y="3554291"/>
            <a:ext cx="1653263" cy="2066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2B6F8-919B-FD6F-28E6-DD50A5B53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061" y="6196018"/>
            <a:ext cx="570391" cy="570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C97AC3-B350-0A38-9557-6A6BFF92F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715" y="6196018"/>
            <a:ext cx="560444" cy="570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F22618-7183-4F3B-FA5C-33AB13E45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420" y="6196020"/>
            <a:ext cx="604123" cy="5703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DEDBD0-BD52-C10C-29E2-C09CBD768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493" y="6196018"/>
            <a:ext cx="622305" cy="6223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B6B5E7-F175-732B-6322-7491C07E1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924" y="6196017"/>
            <a:ext cx="622306" cy="6223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557A95-9C46-66D2-B9CB-272AAE0AB0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354" y="6196016"/>
            <a:ext cx="622307" cy="6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0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085" y="208790"/>
            <a:ext cx="5182021" cy="806266"/>
          </a:xfrm>
        </p:spPr>
        <p:txBody>
          <a:bodyPr/>
          <a:lstStyle/>
          <a:p>
            <a:r>
              <a:rPr lang="en-US" sz="4000" b="1" dirty="0">
                <a:solidFill>
                  <a:srgbClr val="3A5F4C"/>
                </a:solidFill>
                <a:latin typeface="Agency FB" panose="020B0503020202020204" pitchFamily="34" charset="0"/>
              </a:rPr>
              <a:t>Obtaining Permission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121" y="1151905"/>
            <a:ext cx="11821757" cy="5264446"/>
          </a:xfrm>
        </p:spPr>
        <p:txBody>
          <a:bodyPr lIns="91440" tIns="45720" rIns="91440" bIns="45720" numCol="1" anchor="t">
            <a:normAutofit/>
          </a:bodyPr>
          <a:lstStyle/>
          <a:p>
            <a:r>
              <a:rPr lang="en-US" sz="2800" b="1" dirty="0">
                <a:cs typeface="Calibri"/>
              </a:rPr>
              <a:t>Areas where permission is required: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Admins of Social Media groups</a:t>
            </a:r>
          </a:p>
          <a:p>
            <a:pPr marL="1257300" lvl="1" indent="-57150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Ex: Facebook groups, </a:t>
            </a:r>
            <a:r>
              <a:rPr lang="en-US" dirty="0" err="1">
                <a:cs typeface="Calibri"/>
              </a:rPr>
              <a:t>subReddits</a:t>
            </a:r>
            <a:r>
              <a:rPr lang="en-US" dirty="0">
                <a:cs typeface="Calibri"/>
              </a:rPr>
              <a:t>, Discord servers, chats, private servers,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Email Listservs not already available to the research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cs typeface="Calibri"/>
              </a:rPr>
              <a:t>Private</a:t>
            </a:r>
            <a:r>
              <a:rPr lang="en-US" sz="2400" dirty="0">
                <a:cs typeface="Calibri"/>
              </a:rPr>
              <a:t> businesses/organizations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Other universities or schools including K-12</a:t>
            </a:r>
          </a:p>
          <a:p>
            <a:pPr marL="285750" indent="-285750"/>
            <a:endParaRPr lang="en-US" sz="2400" b="1" dirty="0">
              <a:cs typeface="Calibri"/>
            </a:endParaRPr>
          </a:p>
          <a:p>
            <a:pPr marL="285750" indent="-285750"/>
            <a:r>
              <a:rPr lang="en-US" sz="2800" b="1" dirty="0">
                <a:cs typeface="Calibri"/>
              </a:rPr>
              <a:t>Permission is generally NOT required for recruitment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Public spaces – e.g. notice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 researcher’s personal social media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Contacting people whose information is publicly available</a:t>
            </a:r>
          </a:p>
          <a:p>
            <a:endParaRPr lang="en-US" sz="2600" dirty="0">
              <a:cs typeface="Calibri"/>
            </a:endParaRPr>
          </a:p>
          <a:p>
            <a:pPr lvl="1" indent="0">
              <a:buNone/>
            </a:pPr>
            <a:endParaRPr lang="en-US" sz="1600" dirty="0">
              <a:cs typeface="Calibri"/>
            </a:endParaRPr>
          </a:p>
        </p:txBody>
      </p:sp>
      <p:pic>
        <p:nvPicPr>
          <p:cNvPr id="11" name="Picture 10" descr="A no entry sign on a black background&#10;&#10;Description automatically generated">
            <a:extLst>
              <a:ext uri="{FF2B5EF4-FFF2-40B4-BE49-F238E27FC236}">
                <a16:creationId xmlns:a16="http://schemas.microsoft.com/office/drawing/2014/main" id="{C61347B1-1C4E-AA1C-3C84-1B5091A4C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37181" y="2925146"/>
            <a:ext cx="2954819" cy="3788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61D9B5-C387-9B12-7AE3-6389DDA8C8AA}"/>
              </a:ext>
            </a:extLst>
          </p:cNvPr>
          <p:cNvSpPr txBox="1"/>
          <p:nvPr/>
        </p:nvSpPr>
        <p:spPr>
          <a:xfrm>
            <a:off x="3421380" y="6858000"/>
            <a:ext cx="534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no-entry-symbol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3045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4000" b="1" err="1">
                <a:solidFill>
                  <a:srgbClr val="004A24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ResearchMatch</a:t>
            </a:r>
            <a:endParaRPr lang="en-US" sz="3200" b="1">
              <a:solidFill>
                <a:srgbClr val="004A24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398745"/>
            <a:ext cx="8356063" cy="4757285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err="1"/>
              <a:t>ResearchMatch</a:t>
            </a:r>
            <a:r>
              <a:rPr lang="en-US" sz="2400" b="1"/>
              <a:t> is only available to be used for Health-related research studies.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err="1"/>
              <a:t>ResearchMatch</a:t>
            </a:r>
            <a:r>
              <a:rPr lang="en-US" sz="2400"/>
              <a:t> is a national registry of patients interested in volunteering for medical research. Anyone can register with </a:t>
            </a:r>
            <a:r>
              <a:rPr lang="en-US" sz="2400" err="1"/>
              <a:t>ResearchMatch</a:t>
            </a:r>
            <a:r>
              <a:rPr lang="en-US" sz="2400"/>
              <a:t> – even healthy volunteers.</a:t>
            </a:r>
            <a:endParaRPr lang="en-US" sz="3200"/>
          </a:p>
          <a:p>
            <a:endParaRPr lang="en-US" sz="2800"/>
          </a:p>
          <a:p>
            <a:r>
              <a:rPr lang="en-US" sz="2800"/>
              <a:t>This can be a great tool to use if you are looking to recruit participants for a health-related project.</a:t>
            </a:r>
          </a:p>
          <a:p>
            <a:r>
              <a:rPr lang="en-US" sz="2800"/>
              <a:t> </a:t>
            </a:r>
          </a:p>
          <a:p>
            <a:r>
              <a:rPr lang="en-US" sz="2800"/>
              <a:t>If you are interested in learning about health-related research, YOU can sign up as a volunteer! 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94ACD7D-7BDC-4466-8C3B-1A833D825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463" y="1398745"/>
            <a:ext cx="3023137" cy="1740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3F5C7-A80F-477E-99D3-F44576848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869" y="3718474"/>
            <a:ext cx="2600325" cy="260032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CE2B161-D916-472B-AF6A-20714212BEF2}"/>
              </a:ext>
            </a:extLst>
          </p:cNvPr>
          <p:cNvSpPr/>
          <p:nvPr/>
        </p:nvSpPr>
        <p:spPr>
          <a:xfrm>
            <a:off x="6945828" y="5754812"/>
            <a:ext cx="1574717" cy="401218"/>
          </a:xfrm>
          <a:prstGeom prst="rightArrow">
            <a:avLst/>
          </a:prstGeom>
          <a:solidFill>
            <a:srgbClr val="007B3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FF74-76D2-4BE9-8831-72FB77E72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636" y="4366578"/>
            <a:ext cx="5338727" cy="439101"/>
          </a:xfrm>
        </p:spPr>
        <p:txBody>
          <a:bodyPr/>
          <a:lstStyle/>
          <a:p>
            <a:r>
              <a:rPr lang="en-US" sz="4800">
                <a:latin typeface="Agency FB" panose="020B0503020202020204" pitchFamily="34" charset="0"/>
              </a:rPr>
              <a:t>Informed Consent 101</a:t>
            </a:r>
          </a:p>
          <a:p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B5A4C-D128-4801-BEEC-905712640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Required Elements of Informed Consent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Documenting consent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Resources available to UNT Investigators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1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200" b="1">
                <a:solidFill>
                  <a:srgbClr val="004A24"/>
                </a:solidFill>
                <a:latin typeface="Agency FB" panose="020B0503020202020204" pitchFamily="34" charset="0"/>
              </a:rPr>
              <a:t>Informed Consent as a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398745"/>
            <a:ext cx="6901269" cy="4757285"/>
          </a:xfrm>
        </p:spPr>
        <p:txBody>
          <a:bodyPr lIns="91440" tIns="45720" rIns="91440" bIns="45720" anchor="t"/>
          <a:lstStyle/>
          <a:p>
            <a:r>
              <a:rPr lang="en-US"/>
              <a:t>Informed consent is a process that begins with the recruitment and screening of a subject and </a:t>
            </a:r>
            <a:r>
              <a:rPr lang="en-US" b="1"/>
              <a:t>continues throughout the subject's involvement in the research. 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Process includes:</a:t>
            </a:r>
            <a:endParaRPr lang="en-US">
              <a:cs typeface="Calibri" panose="020F0502020204030204"/>
            </a:endParaRPr>
          </a:p>
          <a:p>
            <a:pPr marL="857250" lvl="1" indent="-171450"/>
            <a:r>
              <a:rPr lang="en-US" sz="1800"/>
              <a:t>Providing information about the study to subjects in a </a:t>
            </a:r>
            <a:r>
              <a:rPr lang="en-US" sz="1800" u="sng"/>
              <a:t>way that is understandable to them.</a:t>
            </a:r>
            <a:endParaRPr lang="en-US" sz="1800" u="sng">
              <a:cs typeface="Calibri"/>
            </a:endParaRPr>
          </a:p>
          <a:p>
            <a:pPr marL="857250" lvl="1" indent="-171450"/>
            <a:r>
              <a:rPr lang="en-US" sz="1800" u="sng"/>
              <a:t>Answering questions </a:t>
            </a:r>
            <a:endParaRPr lang="en-US" sz="1800" u="sng">
              <a:cs typeface="Calibri"/>
            </a:endParaRPr>
          </a:p>
          <a:p>
            <a:pPr marL="1314450" lvl="2" indent="-171450"/>
            <a:r>
              <a:rPr lang="en-US" sz="1400"/>
              <a:t>Make sure the participant(s) understand the research and their role in it.</a:t>
            </a:r>
            <a:endParaRPr lang="en-US" sz="1400">
              <a:cs typeface="Calibri"/>
            </a:endParaRPr>
          </a:p>
          <a:p>
            <a:pPr marL="857250" lvl="1" indent="-171450"/>
            <a:r>
              <a:rPr lang="en-US" sz="1800"/>
              <a:t>Giving subjects sufficient time to </a:t>
            </a:r>
            <a:r>
              <a:rPr lang="en-US" sz="1800" u="sng"/>
              <a:t>consider their decisions.</a:t>
            </a:r>
            <a:endParaRPr lang="en-US" sz="1800" u="sng">
              <a:cs typeface="Calibri"/>
            </a:endParaRPr>
          </a:p>
          <a:p>
            <a:pPr marL="857250" lvl="1" indent="-171450"/>
            <a:endParaRPr lang="en-US" sz="1800"/>
          </a:p>
          <a:p>
            <a:r>
              <a:rPr lang="en-US"/>
              <a:t>Obtaining the voluntary agreement of subjects to take part in the study. </a:t>
            </a:r>
            <a:endParaRPr lang="en-US">
              <a:cs typeface="Calibri" panose="020F0502020204030204"/>
            </a:endParaRPr>
          </a:p>
          <a:p>
            <a:pPr marL="857250" lvl="1" indent="-171450"/>
            <a:r>
              <a:rPr lang="en-US" sz="1800"/>
              <a:t>The agreement is only to enter the study. </a:t>
            </a:r>
            <a:endParaRPr lang="en-US" sz="1800">
              <a:cs typeface="Calibri"/>
            </a:endParaRPr>
          </a:p>
          <a:p>
            <a:pPr marL="857250" lvl="1" indent="-171450"/>
            <a:r>
              <a:rPr lang="en-US" sz="1800"/>
              <a:t>Subjects can decide to withdraw at any time, decline to answer specific questions, or complete specific tasks during the research.</a:t>
            </a:r>
            <a:endParaRPr lang="en-US" sz="18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8" name="Picture 7" descr="Two people sitting at a desk&#10;&#10;Description automatically generated with low confidence">
            <a:extLst>
              <a:ext uri="{FF2B5EF4-FFF2-40B4-BE49-F238E27FC236}">
                <a16:creationId xmlns:a16="http://schemas.microsoft.com/office/drawing/2014/main" id="{DC4C3C24-9082-4217-844E-98F9C457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1841826"/>
            <a:ext cx="3385723" cy="2539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59271-8487-456F-A0A0-103875843ECB}"/>
              </a:ext>
            </a:extLst>
          </p:cNvPr>
          <p:cNvSpPr txBox="1"/>
          <p:nvPr/>
        </p:nvSpPr>
        <p:spPr>
          <a:xfrm>
            <a:off x="9836417" y="4381119"/>
            <a:ext cx="173963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This image by </a:t>
            </a:r>
            <a:r>
              <a:rPr lang="en-US" sz="600">
                <a:hlinkClick r:id="rId4"/>
              </a:rPr>
              <a:t>NIAID</a:t>
            </a:r>
            <a:r>
              <a:rPr lang="en-US" sz="600"/>
              <a:t> is licensed under </a:t>
            </a:r>
            <a:r>
              <a:rPr lang="en-US" sz="600">
                <a:hlinkClick r:id="rId5"/>
              </a:rPr>
              <a:t>CC BY 2.0</a:t>
            </a:r>
            <a:r>
              <a:rPr lang="en-US" sz="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550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200" b="1">
                <a:solidFill>
                  <a:srgbClr val="004A24"/>
                </a:solidFill>
                <a:latin typeface="Agency FB" panose="020B0503020202020204" pitchFamily="34" charset="0"/>
              </a:rPr>
              <a:t>Documenting Informed Consent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344247"/>
            <a:ext cx="7290973" cy="4757285"/>
          </a:xfrm>
        </p:spPr>
        <p:txBody>
          <a:bodyPr lIns="91440" tIns="45720" rIns="91440" bIns="45720" anchor="t"/>
          <a:lstStyle/>
          <a:p>
            <a:r>
              <a:rPr lang="en-US" sz="2000"/>
              <a:t>Ways to obtain Informed Consent:</a:t>
            </a:r>
            <a:endParaRPr lang="en-US"/>
          </a:p>
          <a:p>
            <a:pPr marL="1143000" lvl="1" indent="-457200">
              <a:buFont typeface="+mj-lt"/>
              <a:buAutoNum type="arabicPeriod"/>
            </a:pPr>
            <a:r>
              <a:rPr lang="en-US" sz="2000" b="1"/>
              <a:t>Signed signature </a:t>
            </a:r>
            <a:r>
              <a:rPr lang="en-US" sz="2000"/>
              <a:t>(preferred) </a:t>
            </a:r>
            <a:endParaRPr lang="en-US" sz="2000">
              <a:cs typeface="Calibri"/>
            </a:endParaRPr>
          </a:p>
          <a:p>
            <a:pPr marL="1485900" lvl="2" indent="-342900"/>
            <a:r>
              <a:rPr lang="en-US" sz="1600"/>
              <a:t>Physical Paper</a:t>
            </a:r>
            <a:endParaRPr lang="en-US" sz="1600">
              <a:cs typeface="Calibri"/>
            </a:endParaRPr>
          </a:p>
          <a:p>
            <a:pPr marL="1485900" lvl="2" indent="-342900"/>
            <a:r>
              <a:rPr lang="en-US" sz="1600"/>
              <a:t>Electronic via email or Adobe </a:t>
            </a:r>
            <a:endParaRPr lang="en-US" sz="1600">
              <a:cs typeface="Calibri"/>
            </a:endParaRPr>
          </a:p>
          <a:p>
            <a:pPr marL="1485900" lvl="2" indent="-342900"/>
            <a:r>
              <a:rPr lang="en-US" sz="1600"/>
              <a:t>Must have a unique signature signed by the participant or their Legal Authorized Representative </a:t>
            </a:r>
            <a:endParaRPr lang="en-US" sz="1600">
              <a:cs typeface="Calibri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en-US" sz="2000" b="1"/>
              <a:t>Electronic </a:t>
            </a:r>
            <a:r>
              <a:rPr lang="en-US" sz="2000"/>
              <a:t>(requires a Waiver on file)</a:t>
            </a:r>
            <a:endParaRPr lang="en-US" sz="2000">
              <a:cs typeface="Calibri"/>
            </a:endParaRPr>
          </a:p>
          <a:p>
            <a:pPr marL="1428750" lvl="2" indent="-285750"/>
            <a:r>
              <a:rPr lang="en-US" sz="1600"/>
              <a:t>Often used for online survey studies. The participant can select a radio button that says “I have read and understand the consent information. I agree to take part in this research” </a:t>
            </a:r>
            <a:endParaRPr lang="en-US" sz="1600">
              <a:cs typeface="Calibri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en-US" sz="2000" b="1"/>
              <a:t>Verbal/Oral </a:t>
            </a:r>
            <a:r>
              <a:rPr lang="en-US" sz="2000"/>
              <a:t>(requires a Waiver on file)</a:t>
            </a:r>
            <a:endParaRPr lang="en-US" sz="2000" b="1"/>
          </a:p>
          <a:p>
            <a:pPr marL="1485900" lvl="2" indent="-342900"/>
            <a:r>
              <a:rPr lang="en-US" sz="1600"/>
              <a:t>Rarely used</a:t>
            </a:r>
            <a:endParaRPr lang="en-US" sz="2000"/>
          </a:p>
          <a:p>
            <a:r>
              <a:rPr lang="en-US" sz="2000" u="sng"/>
              <a:t>Waiver/Alteration of Informed Consent </a:t>
            </a:r>
            <a:endParaRPr lang="en-US" sz="2000" u="sng">
              <a:cs typeface="Calibri" panose="020F0502020204030204"/>
            </a:endParaRPr>
          </a:p>
          <a:p>
            <a:pPr marL="1028700" lvl="1" indent="-342900"/>
            <a:r>
              <a:rPr lang="en-US" sz="1800"/>
              <a:t>The federal regulations allow researchers to modify or waive the consent process.</a:t>
            </a:r>
            <a:endParaRPr lang="en-US" sz="1800">
              <a:cs typeface="Calibri"/>
            </a:endParaRPr>
          </a:p>
        </p:txBody>
      </p:sp>
      <p:pic>
        <p:nvPicPr>
          <p:cNvPr id="8" name="Picture 7" descr="Two people sitting at a desk&#10;&#10;Description automatically generated with low confidence">
            <a:extLst>
              <a:ext uri="{FF2B5EF4-FFF2-40B4-BE49-F238E27FC236}">
                <a16:creationId xmlns:a16="http://schemas.microsoft.com/office/drawing/2014/main" id="{DC4C3C24-9082-4217-844E-98F9C457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1841826"/>
            <a:ext cx="3385723" cy="2539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59271-8487-456F-A0A0-103875843ECB}"/>
              </a:ext>
            </a:extLst>
          </p:cNvPr>
          <p:cNvSpPr txBox="1"/>
          <p:nvPr/>
        </p:nvSpPr>
        <p:spPr>
          <a:xfrm>
            <a:off x="9836417" y="4381119"/>
            <a:ext cx="173963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This image by </a:t>
            </a:r>
            <a:r>
              <a:rPr lang="en-US" sz="600">
                <a:hlinkClick r:id="rId4"/>
              </a:rPr>
              <a:t>NIAID</a:t>
            </a:r>
            <a:r>
              <a:rPr lang="en-US" sz="600"/>
              <a:t> is licensed under </a:t>
            </a:r>
            <a:r>
              <a:rPr lang="en-US" sz="600">
                <a:hlinkClick r:id="rId5"/>
              </a:rPr>
              <a:t>CC BY 2.0</a:t>
            </a:r>
            <a:r>
              <a:rPr lang="en-US" sz="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746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600" b="1">
                <a:solidFill>
                  <a:srgbClr val="004A24"/>
                </a:solidFill>
                <a:latin typeface="Agency FB" panose="020B0503020202020204" pitchFamily="34" charset="0"/>
              </a:rPr>
              <a:t>What does an Informed Consent need to include?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575412"/>
            <a:ext cx="8942720" cy="646331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Federal regulations at 45 CFR 46 (Protection of Human Subjects 2018) list specific, </a:t>
            </a:r>
            <a:r>
              <a:rPr lang="en-US">
                <a:solidFill>
                  <a:srgbClr val="FF0000"/>
                </a:solidFill>
              </a:rPr>
              <a:t>MANDATORY</a:t>
            </a:r>
            <a:r>
              <a:rPr lang="en-US"/>
              <a:t> elements of information that must be provided to subjects about informed consent. 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C078F0-4DDA-4E44-8B16-A802DF83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566" y="1663773"/>
            <a:ext cx="1912881" cy="28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13220-C050-4B1D-B5F6-7A5A36260836}"/>
              </a:ext>
            </a:extLst>
          </p:cNvPr>
          <p:cNvSpPr txBox="1"/>
          <p:nvPr/>
        </p:nvSpPr>
        <p:spPr>
          <a:xfrm>
            <a:off x="9888566" y="4543773"/>
            <a:ext cx="243485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Photo by </a:t>
            </a:r>
            <a:r>
              <a:rPr lang="en-US" sz="600">
                <a:hlinkClick r:id="rId4"/>
              </a:rPr>
              <a:t>sepyle86</a:t>
            </a:r>
            <a:r>
              <a:rPr lang="en-US" sz="600"/>
              <a:t> is marked with </a:t>
            </a:r>
            <a:r>
              <a:rPr lang="en-US" sz="600">
                <a:hlinkClick r:id="rId5"/>
              </a:rPr>
              <a:t>Public Domain Mark 1.0</a:t>
            </a:r>
            <a:r>
              <a:rPr lang="en-US" sz="60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4FBBC-FB19-716A-27EB-491799DA2655}"/>
              </a:ext>
            </a:extLst>
          </p:cNvPr>
          <p:cNvSpPr txBox="1"/>
          <p:nvPr/>
        </p:nvSpPr>
        <p:spPr>
          <a:xfrm>
            <a:off x="3672544" y="2664357"/>
            <a:ext cx="2271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Foreseeable risks. 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8B143-FCFC-5F95-5147-3E95DACF2719}"/>
              </a:ext>
            </a:extLst>
          </p:cNvPr>
          <p:cNvSpPr txBox="1"/>
          <p:nvPr/>
        </p:nvSpPr>
        <p:spPr>
          <a:xfrm rot="587981">
            <a:off x="97874" y="2740355"/>
            <a:ext cx="4348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Anticipated benefits </a:t>
            </a:r>
          </a:p>
          <a:p>
            <a:pPr marL="228600"/>
            <a:r>
              <a:rPr lang="en-US" sz="2000" b="1">
                <a:solidFill>
                  <a:srgbClr val="079418"/>
                </a:solidFill>
              </a:rPr>
              <a:t>(For the subject and/or field of study.)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D6684-FC00-A17E-BD7F-C0D559ECF397}"/>
              </a:ext>
            </a:extLst>
          </p:cNvPr>
          <p:cNvSpPr txBox="1"/>
          <p:nvPr/>
        </p:nvSpPr>
        <p:spPr>
          <a:xfrm rot="838629">
            <a:off x="230226" y="5375280"/>
            <a:ext cx="3997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Alternative procedures or courses of treatment (if applicable)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DF97B-85D0-5E08-5A2D-DBF0FA3D63EE}"/>
              </a:ext>
            </a:extLst>
          </p:cNvPr>
          <p:cNvSpPr txBox="1"/>
          <p:nvPr/>
        </p:nvSpPr>
        <p:spPr>
          <a:xfrm rot="1357808">
            <a:off x="5910579" y="3305700"/>
            <a:ext cx="3251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Contact information for participants to ask questions. 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71E14D-1E82-0B56-23F7-FEEB69AC56FE}"/>
              </a:ext>
            </a:extLst>
          </p:cNvPr>
          <p:cNvSpPr txBox="1"/>
          <p:nvPr/>
        </p:nvSpPr>
        <p:spPr>
          <a:xfrm rot="20578381">
            <a:off x="6380283" y="5341828"/>
            <a:ext cx="4762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“Participation is voluntary, the subject may discontinue participation at any time without penalty or loss of benefits”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340B62-D70A-68E9-7617-C84AB248310B}"/>
              </a:ext>
            </a:extLst>
          </p:cNvPr>
          <p:cNvSpPr txBox="1"/>
          <p:nvPr/>
        </p:nvSpPr>
        <p:spPr>
          <a:xfrm rot="21367000">
            <a:off x="4319637" y="5175225"/>
            <a:ext cx="3188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Purposes of the research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180A38-71BA-757D-A850-3BBA8986D0CD}"/>
              </a:ext>
            </a:extLst>
          </p:cNvPr>
          <p:cNvSpPr txBox="1"/>
          <p:nvPr/>
        </p:nvSpPr>
        <p:spPr>
          <a:xfrm rot="1516494">
            <a:off x="7330259" y="2474104"/>
            <a:ext cx="19229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Expected time commitment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A9F449-649F-B7C1-24AF-BCA8746E526B}"/>
              </a:ext>
            </a:extLst>
          </p:cNvPr>
          <p:cNvSpPr txBox="1"/>
          <p:nvPr/>
        </p:nvSpPr>
        <p:spPr>
          <a:xfrm rot="20525860">
            <a:off x="3360685" y="3862760"/>
            <a:ext cx="30345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Description of the procedures to be followed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78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D0A1A9-256D-4CB7-5E68-0D07B95C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368" y="4395340"/>
            <a:ext cx="2379863" cy="237986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379" y="525303"/>
            <a:ext cx="7642225" cy="873442"/>
          </a:xfrm>
        </p:spPr>
        <p:txBody>
          <a:bodyPr/>
          <a:lstStyle/>
          <a:p>
            <a:r>
              <a:rPr lang="en-US" sz="3200" b="1">
                <a:solidFill>
                  <a:srgbClr val="004A24"/>
                </a:solidFill>
                <a:latin typeface="Agency FB" panose="020B0503020202020204" pitchFamily="34" charset="0"/>
              </a:rPr>
              <a:t>Informed Consent Templates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79" y="1398745"/>
            <a:ext cx="4829381" cy="5024479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We have templates available on our </a:t>
            </a:r>
            <a:r>
              <a:rPr lang="en-US">
                <a:hlinkClick r:id="rId4"/>
              </a:rPr>
              <a:t>Forms and Templates </a:t>
            </a:r>
            <a:r>
              <a:rPr lang="en-US"/>
              <a:t>webpage! </a:t>
            </a:r>
            <a:endParaRPr lang="en-US">
              <a:cs typeface="Calibri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cs typeface="Calibri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cs typeface="Calibri"/>
              </a:rPr>
              <a:t>Search: UNT IRB forms</a:t>
            </a:r>
            <a:endParaRPr lang="en-US" sz="160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endParaRPr lang="en-US" sz="18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If you are obtaining electronic consent through an online survey, don’t forget to complete the </a:t>
            </a:r>
            <a:r>
              <a:rPr lang="en-US">
                <a:hlinkClick r:id="rId5"/>
              </a:rPr>
              <a:t>Request for Waiver or Alteration</a:t>
            </a:r>
            <a:endParaRPr lang="en-US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All consent documents (and waivers) should be uploaded to in Cayuse submission</a:t>
            </a: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2D8943-FC10-C896-F13E-B87DECB1E9A6}"/>
              </a:ext>
            </a:extLst>
          </p:cNvPr>
          <p:cNvGrpSpPr/>
          <p:nvPr/>
        </p:nvGrpSpPr>
        <p:grpSpPr>
          <a:xfrm>
            <a:off x="5404442" y="962022"/>
            <a:ext cx="6580412" cy="5461201"/>
            <a:chOff x="5306788" y="1402148"/>
            <a:chExt cx="4769275" cy="3764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991CD7-DFBC-41C5-A898-A69D6033ECC0}"/>
                </a:ext>
              </a:extLst>
            </p:cNvPr>
            <p:cNvSpPr/>
            <p:nvPr/>
          </p:nvSpPr>
          <p:spPr>
            <a:xfrm>
              <a:off x="5306788" y="1402148"/>
              <a:ext cx="4769275" cy="3764656"/>
            </a:xfrm>
            <a:prstGeom prst="rect">
              <a:avLst/>
            </a:prstGeom>
            <a:solidFill>
              <a:srgbClr val="007B3B"/>
            </a:solidFill>
            <a:ln>
              <a:solidFill>
                <a:srgbClr val="8AC4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1A4C7F-D6A5-4F82-B94D-E42796DEB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6982" y="1469249"/>
              <a:ext cx="4528253" cy="3611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411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FF74-76D2-4BE9-8831-72FB77E72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636" y="4366578"/>
            <a:ext cx="5338727" cy="439101"/>
          </a:xfrm>
        </p:spPr>
        <p:txBody>
          <a:bodyPr/>
          <a:lstStyle/>
          <a:p>
            <a:r>
              <a:rPr lang="en-US" sz="4400">
                <a:latin typeface="Agency FB" panose="020B0503020202020204" pitchFamily="34" charset="0"/>
              </a:rPr>
              <a:t>Upcoming RCR Workshops</a:t>
            </a:r>
          </a:p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94122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C7746F-EB5D-5661-A665-BD51B5FCCEA7}"/>
              </a:ext>
            </a:extLst>
          </p:cNvPr>
          <p:cNvSpPr/>
          <p:nvPr/>
        </p:nvSpPr>
        <p:spPr>
          <a:xfrm>
            <a:off x="1226218" y="2489395"/>
            <a:ext cx="3131411" cy="992024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 Pinckard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 and Compliance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EB3562-6651-DB39-A295-5E9E60DA0CBA}"/>
              </a:ext>
            </a:extLst>
          </p:cNvPr>
          <p:cNvSpPr/>
          <p:nvPr/>
        </p:nvSpPr>
        <p:spPr>
          <a:xfrm>
            <a:off x="1232015" y="4644421"/>
            <a:ext cx="3131405" cy="736405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Bassett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(IACUC, IRB)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6CCBDF-6274-388C-F92E-F8E5BF991206}"/>
              </a:ext>
            </a:extLst>
          </p:cNvPr>
          <p:cNvSpPr/>
          <p:nvPr/>
        </p:nvSpPr>
        <p:spPr>
          <a:xfrm>
            <a:off x="3895746" y="3725359"/>
            <a:ext cx="2200254" cy="723679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Imelda Norton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Lab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Calibri" panose="020F0502020204030204"/>
              </a:rPr>
              <a:t>(IACUC)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5F0848-C11E-D8F8-CB20-539589F55B2E}"/>
              </a:ext>
            </a:extLst>
          </p:cNvPr>
          <p:cNvSpPr/>
          <p:nvPr/>
        </p:nvSpPr>
        <p:spPr>
          <a:xfrm>
            <a:off x="705369" y="1276453"/>
            <a:ext cx="10119776" cy="6605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7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/>
              </a:rPr>
              <a:t>Pam Padilla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Vice President for Research and Innovation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C16D43-3845-4702-B9AC-B5B162E69867}"/>
              </a:ext>
            </a:extLst>
          </p:cNvPr>
          <p:cNvSpPr/>
          <p:nvPr/>
        </p:nvSpPr>
        <p:spPr>
          <a:xfrm>
            <a:off x="3536607" y="396620"/>
            <a:ext cx="5055132" cy="643172"/>
          </a:xfrm>
          <a:prstGeom prst="roundRect">
            <a:avLst/>
          </a:prstGeom>
          <a:solidFill>
            <a:srgbClr val="004A24"/>
          </a:solidFill>
          <a:ln>
            <a:solidFill>
              <a:srgbClr val="077B3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of Research and Innovation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73E0FD-C20C-554A-DF55-AC2BE491EE4F}"/>
              </a:ext>
            </a:extLst>
          </p:cNvPr>
          <p:cNvSpPr/>
          <p:nvPr/>
        </p:nvSpPr>
        <p:spPr>
          <a:xfrm>
            <a:off x="260608" y="3750609"/>
            <a:ext cx="1796599" cy="736404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Veena Naik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Biosafety Officer (IBC)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F570E0-EF64-B131-DB0B-6F13B48F284B}"/>
              </a:ext>
            </a:extLst>
          </p:cNvPr>
          <p:cNvSpPr/>
          <p:nvPr/>
        </p:nvSpPr>
        <p:spPr>
          <a:xfrm>
            <a:off x="8018260" y="2524812"/>
            <a:ext cx="2687254" cy="946329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Sarah Romack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Calibri" panose="020F0502020204030204"/>
              </a:rPr>
              <a:t>Ethics &amp; International Research Compliance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F5C6F0-389F-046F-3C76-97E160212E16}"/>
              </a:ext>
            </a:extLst>
          </p:cNvPr>
          <p:cNvSpPr/>
          <p:nvPr/>
        </p:nvSpPr>
        <p:spPr>
          <a:xfrm>
            <a:off x="4936635" y="2489395"/>
            <a:ext cx="2464670" cy="736404"/>
          </a:xfrm>
          <a:prstGeom prst="roundRect">
            <a:avLst/>
          </a:prstGeom>
          <a:solidFill>
            <a:srgbClr val="077B3B"/>
          </a:solidFill>
          <a:ln w="3810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McMullen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Administrative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Calibri" panose="020F0502020204030204"/>
              </a:rPr>
              <a:t>Research Compliance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FF2C85-470C-BFD0-D099-F00711DA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986" y="4429211"/>
            <a:ext cx="2274319" cy="22743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12AEF-CCDA-5DD3-0199-8F57EF88F8F7}"/>
              </a:ext>
            </a:extLst>
          </p:cNvPr>
          <p:cNvSpPr txBox="1"/>
          <p:nvPr/>
        </p:nvSpPr>
        <p:spPr>
          <a:xfrm>
            <a:off x="7527841" y="4599758"/>
            <a:ext cx="2231190" cy="1911747"/>
          </a:xfrm>
          <a:prstGeom prst="rect">
            <a:avLst/>
          </a:prstGeom>
          <a:solidFill>
            <a:srgbClr val="004A24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scan the QR codes for more information on the topics in the slides!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7C6A90-2FF9-306D-D294-2CCC85867A17}"/>
              </a:ext>
            </a:extLst>
          </p:cNvPr>
          <p:cNvSpPr/>
          <p:nvPr/>
        </p:nvSpPr>
        <p:spPr>
          <a:xfrm>
            <a:off x="110623" y="5777390"/>
            <a:ext cx="2231190" cy="736407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Joan Powers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Research Compliance Analyst (IRB)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3768CB-C310-36C5-7650-1BFE6783D72F}"/>
              </a:ext>
            </a:extLst>
          </p:cNvPr>
          <p:cNvSpPr/>
          <p:nvPr/>
        </p:nvSpPr>
        <p:spPr>
          <a:xfrm>
            <a:off x="2472913" y="5775099"/>
            <a:ext cx="2464669" cy="736406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Rodney Fernandez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Research Compliance Analyst (IRB, IACUC)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AECD61-CC53-253A-D7EC-21D14AE85BE3}"/>
              </a:ext>
            </a:extLst>
          </p:cNvPr>
          <p:cNvSpPr/>
          <p:nvPr/>
        </p:nvSpPr>
        <p:spPr>
          <a:xfrm>
            <a:off x="5081594" y="5775099"/>
            <a:ext cx="2231190" cy="736407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Tracee Kelly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Compliance Analyst (IRB)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95D20A-59AC-69F9-35F0-828099F60FDE}"/>
              </a:ext>
            </a:extLst>
          </p:cNvPr>
          <p:cNvSpPr/>
          <p:nvPr/>
        </p:nvSpPr>
        <p:spPr>
          <a:xfrm>
            <a:off x="8284482" y="3719481"/>
            <a:ext cx="2231190" cy="736407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 Cochran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Security &amp; Export Control Officer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2EFB7D-29EA-40FE-4A39-A6F49F37A5BB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57629" y="2857597"/>
            <a:ext cx="5790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B47428-D559-2E3C-FE45-68A292B165FE}"/>
              </a:ext>
            </a:extLst>
          </p:cNvPr>
          <p:cNvCxnSpPr>
            <a:cxnSpLocks/>
          </p:cNvCxnSpPr>
          <p:nvPr/>
        </p:nvCxnSpPr>
        <p:spPr>
          <a:xfrm>
            <a:off x="7401305" y="2859452"/>
            <a:ext cx="6169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BA19E5-1C9A-0F66-0533-262728E84774}"/>
              </a:ext>
            </a:extLst>
          </p:cNvPr>
          <p:cNvCxnSpPr>
            <a:cxnSpLocks/>
          </p:cNvCxnSpPr>
          <p:nvPr/>
        </p:nvCxnSpPr>
        <p:spPr>
          <a:xfrm flipV="1">
            <a:off x="2704166" y="1936972"/>
            <a:ext cx="0" cy="552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8CB145-F357-15FA-43DC-BB756FF81EEA}"/>
              </a:ext>
            </a:extLst>
          </p:cNvPr>
          <p:cNvCxnSpPr>
            <a:cxnSpLocks/>
          </p:cNvCxnSpPr>
          <p:nvPr/>
        </p:nvCxnSpPr>
        <p:spPr>
          <a:xfrm flipV="1">
            <a:off x="9334576" y="1953250"/>
            <a:ext cx="0" cy="552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2CF2AC-51DF-F7E9-04DD-C7C48A03DC46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2791923" y="3467351"/>
            <a:ext cx="5795" cy="1177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958175-CBFD-2378-6D8E-ECD7C42AFB57}"/>
              </a:ext>
            </a:extLst>
          </p:cNvPr>
          <p:cNvCxnSpPr>
            <a:cxnSpLocks/>
          </p:cNvCxnSpPr>
          <p:nvPr/>
        </p:nvCxnSpPr>
        <p:spPr>
          <a:xfrm flipV="1">
            <a:off x="4154144" y="3491708"/>
            <a:ext cx="0" cy="258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52A918-766E-7299-F261-F76CC4DCC0DB}"/>
              </a:ext>
            </a:extLst>
          </p:cNvPr>
          <p:cNvCxnSpPr>
            <a:cxnSpLocks/>
          </p:cNvCxnSpPr>
          <p:nvPr/>
        </p:nvCxnSpPr>
        <p:spPr>
          <a:xfrm flipV="1">
            <a:off x="1467215" y="3481418"/>
            <a:ext cx="0" cy="269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F0D0204-EAAA-3A97-56C3-0C56746FC35C}"/>
              </a:ext>
            </a:extLst>
          </p:cNvPr>
          <p:cNvCxnSpPr>
            <a:cxnSpLocks/>
          </p:cNvCxnSpPr>
          <p:nvPr/>
        </p:nvCxnSpPr>
        <p:spPr>
          <a:xfrm flipV="1">
            <a:off x="1467215" y="5391171"/>
            <a:ext cx="0" cy="393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DEC1DB-5A50-1012-8C6B-78EDEDB398CB}"/>
              </a:ext>
            </a:extLst>
          </p:cNvPr>
          <p:cNvCxnSpPr>
            <a:cxnSpLocks/>
          </p:cNvCxnSpPr>
          <p:nvPr/>
        </p:nvCxnSpPr>
        <p:spPr>
          <a:xfrm flipV="1">
            <a:off x="3096722" y="5380826"/>
            <a:ext cx="0" cy="403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694407-A152-391C-ACA1-E4D924B84D34}"/>
              </a:ext>
            </a:extLst>
          </p:cNvPr>
          <p:cNvCxnSpPr>
            <a:cxnSpLocks/>
          </p:cNvCxnSpPr>
          <p:nvPr/>
        </p:nvCxnSpPr>
        <p:spPr>
          <a:xfrm flipH="1" flipV="1">
            <a:off x="4154144" y="5380826"/>
            <a:ext cx="1570740" cy="403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1FDCD71-2B0D-9D93-E6A3-812EE3407F62}"/>
              </a:ext>
            </a:extLst>
          </p:cNvPr>
          <p:cNvCxnSpPr>
            <a:cxnSpLocks/>
          </p:cNvCxnSpPr>
          <p:nvPr/>
        </p:nvCxnSpPr>
        <p:spPr>
          <a:xfrm flipV="1">
            <a:off x="9321514" y="3357168"/>
            <a:ext cx="0" cy="411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6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B2DBB0-19B7-4BD1-8ACA-75B074B8DA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0674" y="400962"/>
            <a:ext cx="8358359" cy="959267"/>
          </a:xfrm>
        </p:spPr>
        <p:txBody>
          <a:bodyPr lIns="91440" tIns="45720" rIns="91440" bIns="45720" anchor="t"/>
          <a:lstStyle/>
          <a:p>
            <a:pPr algn="ctr"/>
            <a:r>
              <a:rPr lang="en-US" sz="3200" dirty="0">
                <a:solidFill>
                  <a:srgbClr val="004A24"/>
                </a:solidFill>
              </a:rPr>
              <a:t>Responsible Conduct of Research(RCR) Workshops </a:t>
            </a:r>
          </a:p>
          <a:p>
            <a:pPr algn="ctr"/>
            <a:r>
              <a:rPr lang="en-US" sz="1800" dirty="0">
                <a:solidFill>
                  <a:srgbClr val="004A24"/>
                </a:solidFill>
              </a:rPr>
              <a:t>Fall 2024</a:t>
            </a:r>
            <a:endParaRPr lang="en-US" sz="1800" dirty="0">
              <a:solidFill>
                <a:srgbClr val="004A24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C0B73-B873-4510-99D0-0D545469EE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04430" y="2759935"/>
            <a:ext cx="2174875" cy="355282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Calibri"/>
                <a:cs typeface="Calibri"/>
              </a:rPr>
              <a:t>October 1</a:t>
            </a:r>
            <a:r>
              <a:rPr lang="en-US" baseline="30000" dirty="0">
                <a:latin typeface="Calibri"/>
                <a:cs typeface="Calibri"/>
              </a:rPr>
              <a:t>st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5B209-5CC4-4106-8BCE-90039DE19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31710" y="3115217"/>
            <a:ext cx="2620107" cy="1294896"/>
          </a:xfrm>
        </p:spPr>
        <p:txBody>
          <a:bodyPr/>
          <a:lstStyle/>
          <a:p>
            <a:r>
              <a:rPr lang="en-US" sz="1400" i="1" u="sng" dirty="0"/>
              <a:t>Via Zoom at 2:00 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Overview of the UNT COI program.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Difference between research conflicts of interest (RCOI) and institutional conflicts of interests (ICOI).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Considerations for competitive small business funding programs such as Small Business Innovation Research (SBIR) and Small Business Technology Transfer (STTR).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International Affiliations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1A869E-DC0C-49DB-8367-9A65D350DCA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40" y="2759935"/>
            <a:ext cx="2174875" cy="355282"/>
          </a:xfrm>
        </p:spPr>
        <p:txBody>
          <a:bodyPr lIns="91440" tIns="45720" rIns="91440" bIns="45720" anchor="t"/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25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9A094C-7F6D-4B69-B0D7-99D47FD09D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021" y="3126575"/>
            <a:ext cx="2620107" cy="1294896"/>
          </a:xfrm>
        </p:spPr>
        <p:txBody>
          <a:bodyPr lIns="91440" tIns="45720" rIns="91440" bIns="45720" anchor="t"/>
          <a:lstStyle/>
          <a:p>
            <a:r>
              <a:rPr lang="en-US" sz="1400" i="1" u="sng" dirty="0"/>
              <a:t>Via Zoom at 2:00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Overview of UNT IRB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Information on how to prepare a human subject's application for submission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Basics of Informed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Recruitment Methods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3BCA26-F672-4678-925B-3850058301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19820" y="2759935"/>
            <a:ext cx="2174875" cy="355282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Calibri"/>
                <a:cs typeface="Calibri"/>
              </a:rPr>
              <a:t>October 16</a:t>
            </a:r>
            <a:r>
              <a:rPr lang="en-US" baseline="30000" dirty="0">
                <a:latin typeface="Calibri"/>
                <a:cs typeface="Calibri"/>
              </a:rPr>
              <a:t>th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18444A-F92C-491B-8792-DE33385738E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76399" y="3126575"/>
            <a:ext cx="2620107" cy="1294896"/>
          </a:xfrm>
        </p:spPr>
        <p:txBody>
          <a:bodyPr/>
          <a:lstStyle/>
          <a:p>
            <a:r>
              <a:rPr lang="en-US" sz="1400" i="1" u="sng" dirty="0"/>
              <a:t>Via Zoom at 2:00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Overview on how to navigate international affiliations in research.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International affiliations disclosure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Visiting Scholars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Compliance requirements related to international affiliations in research.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80AC67-BE26-4DDD-8097-27C95D68FA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16345" y="2759935"/>
            <a:ext cx="2174875" cy="355282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Calibri"/>
                <a:cs typeface="Calibri"/>
              </a:rPr>
              <a:t>November - TBD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811624-3014-4CD2-947F-FAF47DA499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62698" y="3115217"/>
            <a:ext cx="2620107" cy="1294896"/>
          </a:xfrm>
        </p:spPr>
        <p:txBody>
          <a:bodyPr/>
          <a:lstStyle/>
          <a:p>
            <a:r>
              <a:rPr lang="en-US" sz="1400" i="1" u="sng" dirty="0"/>
              <a:t>Via Zoom at 2:00 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Overview of UNT’s IACUC and biosafety programs and how they relate.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General Animal Lab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Guidance on biological safety and risk assessment for work involving animals. </a:t>
            </a:r>
          </a:p>
          <a:p>
            <a:endParaRPr lang="en-US" dirty="0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CA7F5E23-2887-46A2-AFFE-EC4525594F04}"/>
              </a:ext>
            </a:extLst>
          </p:cNvPr>
          <p:cNvSpPr/>
          <p:nvPr/>
        </p:nvSpPr>
        <p:spPr>
          <a:xfrm>
            <a:off x="287021" y="1950059"/>
            <a:ext cx="2620108" cy="677971"/>
          </a:xfrm>
          <a:prstGeom prst="round2SameRect">
            <a:avLst/>
          </a:prstGeom>
          <a:solidFill>
            <a:srgbClr val="004A24"/>
          </a:solidFill>
          <a:ln w="1905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IRB- Human Subjects Research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9490B4C1-94FA-47BB-A94E-0AC79E0B82DD}"/>
              </a:ext>
            </a:extLst>
          </p:cNvPr>
          <p:cNvSpPr/>
          <p:nvPr/>
        </p:nvSpPr>
        <p:spPr>
          <a:xfrm>
            <a:off x="6161424" y="1950056"/>
            <a:ext cx="2620108" cy="677971"/>
          </a:xfrm>
          <a:prstGeom prst="round2SameRect">
            <a:avLst/>
          </a:prstGeom>
          <a:solidFill>
            <a:srgbClr val="004A24"/>
          </a:solidFill>
          <a:ln w="1905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Export Control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4C5473F4-C009-4920-85F1-B2B2B5838D65}"/>
              </a:ext>
            </a:extLst>
          </p:cNvPr>
          <p:cNvSpPr/>
          <p:nvPr/>
        </p:nvSpPr>
        <p:spPr>
          <a:xfrm>
            <a:off x="9093730" y="1950057"/>
            <a:ext cx="2620108" cy="677971"/>
          </a:xfrm>
          <a:prstGeom prst="round2SameRect">
            <a:avLst/>
          </a:prstGeom>
          <a:solidFill>
            <a:srgbClr val="004A24"/>
          </a:solidFill>
          <a:ln w="1905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Animal Research </a:t>
            </a:r>
          </a:p>
          <a:p>
            <a:pPr algn="ctr"/>
            <a:r>
              <a:rPr lang="en-US" sz="2000" b="1"/>
              <a:t>&amp; Biosafety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C95C1B0C-DB53-436F-AFAE-9A291F9C71E3}"/>
              </a:ext>
            </a:extLst>
          </p:cNvPr>
          <p:cNvSpPr/>
          <p:nvPr/>
        </p:nvSpPr>
        <p:spPr>
          <a:xfrm>
            <a:off x="3220703" y="1950058"/>
            <a:ext cx="2620108" cy="677971"/>
          </a:xfrm>
          <a:prstGeom prst="round2SameRect">
            <a:avLst/>
          </a:prstGeom>
          <a:solidFill>
            <a:srgbClr val="004A24"/>
          </a:solidFill>
          <a:ln w="1905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COI-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601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38341-3380-1845-A1F6-15BA8BC96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084" y="1758317"/>
            <a:ext cx="4087832" cy="873442"/>
          </a:xfrm>
        </p:spPr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BBD2-EAB7-6247-94FA-1605DD97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2125" y="2762257"/>
            <a:ext cx="8667750" cy="2927969"/>
          </a:xfrm>
        </p:spPr>
        <p:txBody>
          <a:bodyPr/>
          <a:lstStyle/>
          <a:p>
            <a:pPr algn="ctr"/>
            <a:r>
              <a:rPr lang="en-US" sz="2400"/>
              <a:t>THANK YOU!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Phone: 940-565-4643</a:t>
            </a:r>
          </a:p>
          <a:p>
            <a:pPr algn="ctr"/>
            <a:r>
              <a:rPr lang="en-US" sz="2400"/>
              <a:t>Email: </a:t>
            </a:r>
            <a:r>
              <a:rPr lang="en-US" sz="2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untirb@unt.edu</a:t>
            </a:r>
            <a:endParaRPr lang="en-US" sz="2400"/>
          </a:p>
          <a:p>
            <a:pPr algn="ctr"/>
            <a:r>
              <a:rPr lang="en-US" sz="2400"/>
              <a:t>Messaging on Microsoft Teams</a:t>
            </a:r>
          </a:p>
          <a:p>
            <a:pPr algn="ctr"/>
            <a:endParaRPr lang="en-US" sz="1600"/>
          </a:p>
          <a:p>
            <a:pPr algn="ctr"/>
            <a:r>
              <a:rPr lang="en-US" b="1"/>
              <a:t>One-on-one meetings </a:t>
            </a:r>
            <a:r>
              <a:rPr lang="en-US"/>
              <a:t>by appointment via Microsoft Teams or Zoom</a:t>
            </a:r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4772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FF74-76D2-4BE9-8831-72FB77E72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635" y="3928428"/>
            <a:ext cx="5338727" cy="1424622"/>
          </a:xfrm>
        </p:spPr>
        <p:txBody>
          <a:bodyPr/>
          <a:lstStyle/>
          <a:p>
            <a:r>
              <a:rPr lang="en-US" sz="8800">
                <a:latin typeface="Agency FB" panose="020B0503020202020204" pitchFamily="34" charset="0"/>
              </a:rPr>
              <a:t>IRB O</a:t>
            </a:r>
            <a:r>
              <a:rPr lang="en-US" sz="6000">
                <a:latin typeface="Agency FB" panose="020B0503020202020204" pitchFamily="34" charset="0"/>
              </a:rPr>
              <a:t>verview</a:t>
            </a:r>
          </a:p>
          <a:p>
            <a:endParaRPr lang="en-US" sz="40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53803D4-C54D-A5DC-FEBC-6FB5C3A67E23}"/>
              </a:ext>
            </a:extLst>
          </p:cNvPr>
          <p:cNvSpPr txBox="1">
            <a:spLocks/>
          </p:cNvSpPr>
          <p:nvPr/>
        </p:nvSpPr>
        <p:spPr>
          <a:xfrm>
            <a:off x="1260316" y="5266382"/>
            <a:ext cx="9671368" cy="142462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Agency FB" panose="020B0503020202020204" pitchFamily="34" charset="0"/>
              </a:rPr>
              <a:t>“An administrative body established to protect the rights and welfare of research subjects recruited to participate in research activities conducted under the oversight of the institution with which it is affiliated.”</a:t>
            </a:r>
          </a:p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88667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331" y="296863"/>
            <a:ext cx="7642225" cy="873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>
                <a:solidFill>
                  <a:srgbClr val="004A24"/>
                </a:solidFill>
                <a:latin typeface="Agency FB" panose="020B0503020202020204" pitchFamily="34" charset="0"/>
              </a:rPr>
              <a:t>The Regulations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66825"/>
            <a:ext cx="8326438" cy="506571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4A24"/>
                </a:solidFill>
              </a:rPr>
              <a:t>45 CFR 46- Common Rule</a:t>
            </a:r>
          </a:p>
          <a:p>
            <a:pPr marL="1143000" lvl="1" indent="-457200"/>
            <a:r>
              <a:rPr lang="en-US" sz="1600">
                <a:solidFill>
                  <a:srgbClr val="004A24"/>
                </a:solidFill>
              </a:rPr>
              <a:t>Federal regulations that govern Human Subjects Research</a:t>
            </a:r>
          </a:p>
          <a:p>
            <a:pPr marL="1143000" lvl="1" indent="-457200"/>
            <a:r>
              <a:rPr lang="en-US" sz="1600">
                <a:solidFill>
                  <a:srgbClr val="004A24"/>
                </a:solidFill>
              </a:rPr>
              <a:t>Provides guidance in the protection of the rights, welfare, and wellbeing of human subjects involved in research conducted or supported by the U.S. Department of Health and Human Services (HHS)</a:t>
            </a:r>
            <a:endParaRPr lang="en-US" sz="1200">
              <a:solidFill>
                <a:srgbClr val="004A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4A24"/>
                </a:solidFill>
              </a:rPr>
              <a:t>Department of Health and Human Services</a:t>
            </a:r>
          </a:p>
          <a:p>
            <a:pPr marL="1143000" lvl="1" indent="-457200"/>
            <a:r>
              <a:rPr lang="en-US" sz="1600">
                <a:solidFill>
                  <a:srgbClr val="004A24"/>
                </a:solidFill>
              </a:rPr>
              <a:t>Office for Human Research Protections (OHRP)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4A24"/>
                </a:solidFill>
              </a:rPr>
              <a:t>The Declaration of Helsinki (1964)</a:t>
            </a:r>
          </a:p>
          <a:p>
            <a:pPr marL="1143000" lvl="1" indent="-457200"/>
            <a:r>
              <a:rPr lang="en-US" sz="1600">
                <a:solidFill>
                  <a:srgbClr val="004A24"/>
                </a:solidFill>
              </a:rPr>
              <a:t>World Medical Association</a:t>
            </a:r>
          </a:p>
          <a:p>
            <a:pPr marL="1143000" lvl="1" indent="-457200"/>
            <a:r>
              <a:rPr lang="en-US" sz="1600">
                <a:solidFill>
                  <a:srgbClr val="004A24"/>
                </a:solidFill>
              </a:rPr>
              <a:t>Ethical principles for medical research involving human subjects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4A24"/>
                </a:solidFill>
              </a:rPr>
              <a:t>The Belmont Report (1979)</a:t>
            </a:r>
          </a:p>
          <a:p>
            <a:pPr marL="1143000" lvl="1" indent="-457200"/>
            <a:r>
              <a:rPr lang="en-US" sz="1600">
                <a:solidFill>
                  <a:srgbClr val="004A24"/>
                </a:solidFill>
              </a:rPr>
              <a:t>National Commission </a:t>
            </a:r>
          </a:p>
          <a:p>
            <a:pPr marL="1143000" lvl="1" indent="-457200"/>
            <a:r>
              <a:rPr lang="en-US" sz="1600">
                <a:solidFill>
                  <a:srgbClr val="004A24"/>
                </a:solidFill>
              </a:rPr>
              <a:t>Three key ethical principals that form the ethical foundation for federal regulations 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200">
                <a:solidFill>
                  <a:srgbClr val="004A24"/>
                </a:solidFill>
              </a:rPr>
              <a:t>Respect for persons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200">
                <a:solidFill>
                  <a:srgbClr val="004A24"/>
                </a:solidFill>
              </a:rPr>
              <a:t>Beneficence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200">
                <a:solidFill>
                  <a:srgbClr val="004A24"/>
                </a:solidFill>
              </a:rPr>
              <a:t>Justice</a:t>
            </a:r>
          </a:p>
          <a:p>
            <a:pPr marL="457200" indent="-457200"/>
            <a:endParaRPr lang="en-US" sz="3000">
              <a:solidFill>
                <a:srgbClr val="004A24"/>
              </a:solidFill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pic>
        <p:nvPicPr>
          <p:cNvPr id="7" name="Picture 6" descr="A picture containing text, stack&#10;&#10;Description automatically generated">
            <a:extLst>
              <a:ext uri="{FF2B5EF4-FFF2-40B4-BE49-F238E27FC236}">
                <a16:creationId xmlns:a16="http://schemas.microsoft.com/office/drawing/2014/main" id="{EDA55828-02C0-440F-9ADE-2C45F72AE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2120" b="2159"/>
          <a:stretch/>
        </p:blipFill>
        <p:spPr>
          <a:xfrm>
            <a:off x="8942832" y="1266825"/>
            <a:ext cx="2680460" cy="2169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8DE1A-FE10-3659-4730-5423402F1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94" t="7773" r="7072" b="7089"/>
          <a:stretch/>
        </p:blipFill>
        <p:spPr>
          <a:xfrm>
            <a:off x="8942833" y="3921906"/>
            <a:ext cx="2680460" cy="26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D270A54-0D17-4C1B-6DB0-5A8781CE3EBA}"/>
              </a:ext>
            </a:extLst>
          </p:cNvPr>
          <p:cNvSpPr txBox="1">
            <a:spLocks/>
          </p:cNvSpPr>
          <p:nvPr/>
        </p:nvSpPr>
        <p:spPr>
          <a:xfrm>
            <a:off x="1463356" y="1316071"/>
            <a:ext cx="4176077" cy="8474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Research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59D32D-6A02-DD15-69EC-DE970A0BEA14}"/>
              </a:ext>
            </a:extLst>
          </p:cNvPr>
          <p:cNvSpPr txBox="1">
            <a:spLocks/>
          </p:cNvSpPr>
          <p:nvPr/>
        </p:nvSpPr>
        <p:spPr>
          <a:xfrm>
            <a:off x="1463356" y="1671354"/>
            <a:ext cx="5679757" cy="8534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The systematic investigation, including research development, testing and evaluation, designed to develop or contribute to generalizable knowledge.</a:t>
            </a:r>
          </a:p>
          <a:p>
            <a:endParaRPr lang="en-US" sz="16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D3AEC89-AF6A-A210-FE5E-77C651179C31}"/>
              </a:ext>
            </a:extLst>
          </p:cNvPr>
          <p:cNvSpPr txBox="1">
            <a:spLocks/>
          </p:cNvSpPr>
          <p:nvPr/>
        </p:nvSpPr>
        <p:spPr>
          <a:xfrm>
            <a:off x="579436" y="1493712"/>
            <a:ext cx="732155" cy="732155"/>
          </a:xfrm>
          <a:prstGeom prst="ellipse">
            <a:avLst/>
          </a:prstGeom>
          <a:solidFill>
            <a:srgbClr val="077B3B"/>
          </a:solidFill>
          <a:ln w="12700" cap="flat" cmpd="sng" algn="ctr">
            <a:solidFill>
              <a:srgbClr val="004A2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/>
              <a:t> 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AF0C51-E470-A56C-AE95-F4ECA7097774}"/>
              </a:ext>
            </a:extLst>
          </p:cNvPr>
          <p:cNvSpPr txBox="1">
            <a:spLocks/>
          </p:cNvSpPr>
          <p:nvPr/>
        </p:nvSpPr>
        <p:spPr>
          <a:xfrm>
            <a:off x="1463356" y="2524794"/>
            <a:ext cx="4176077" cy="3552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Human Subject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931CF4-0148-4587-213A-9BD1B65BB6CF}"/>
              </a:ext>
            </a:extLst>
          </p:cNvPr>
          <p:cNvSpPr txBox="1">
            <a:spLocks/>
          </p:cNvSpPr>
          <p:nvPr/>
        </p:nvSpPr>
        <p:spPr>
          <a:xfrm>
            <a:off x="1463356" y="2880076"/>
            <a:ext cx="5679757" cy="8534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A living individual about whom an investigator conducting research obtains data through the intervention, or interaction with the individual or their identifiable private information.</a:t>
            </a:r>
          </a:p>
          <a:p>
            <a:endParaRPr lang="en-US" sz="3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DA051A-5FC9-71FC-93C0-970BC63D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175" y="1445135"/>
            <a:ext cx="2514600" cy="25146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60FD87-28BD-101F-F32A-B2016D23BCD1}"/>
              </a:ext>
            </a:extLst>
          </p:cNvPr>
          <p:cNvSpPr txBox="1">
            <a:spLocks/>
          </p:cNvSpPr>
          <p:nvPr/>
        </p:nvSpPr>
        <p:spPr>
          <a:xfrm>
            <a:off x="579435" y="2524794"/>
            <a:ext cx="732155" cy="732155"/>
          </a:xfrm>
          <a:prstGeom prst="ellipse">
            <a:avLst/>
          </a:prstGeom>
          <a:solidFill>
            <a:srgbClr val="077B3B"/>
          </a:solidFill>
          <a:ln w="12700" cap="flat" cmpd="sng" algn="ctr">
            <a:solidFill>
              <a:srgbClr val="004A2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/>
              <a:t> 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03998-DE86-F921-4CBD-185193473E16}"/>
              </a:ext>
            </a:extLst>
          </p:cNvPr>
          <p:cNvSpPr txBox="1"/>
          <p:nvPr/>
        </p:nvSpPr>
        <p:spPr>
          <a:xfrm>
            <a:off x="366087" y="887308"/>
            <a:ext cx="90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“Does my work with Human Subjects require review at UNT?”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200A4-9B74-3C8F-A8B2-A6727324C53B}"/>
              </a:ext>
            </a:extLst>
          </p:cNvPr>
          <p:cNvSpPr txBox="1"/>
          <p:nvPr/>
        </p:nvSpPr>
        <p:spPr>
          <a:xfrm>
            <a:off x="9569775" y="1859789"/>
            <a:ext cx="2897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Submit an HSR Determination </a:t>
            </a:r>
          </a:p>
          <a:p>
            <a:r>
              <a:rPr lang="en-US"/>
              <a:t>request to get a </a:t>
            </a:r>
          </a:p>
          <a:p>
            <a:r>
              <a:rPr lang="en-US"/>
              <a:t>formal letter from the IRB!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A2814-4FF8-5A6D-FC0B-97FE7875F14D}"/>
              </a:ext>
            </a:extLst>
          </p:cNvPr>
          <p:cNvSpPr txBox="1">
            <a:spLocks/>
          </p:cNvSpPr>
          <p:nvPr/>
        </p:nvSpPr>
        <p:spPr>
          <a:xfrm>
            <a:off x="366087" y="281687"/>
            <a:ext cx="4306581" cy="63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latin typeface="Agency FB" panose="020B0503020202020204" pitchFamily="34" charset="0"/>
              </a:rPr>
              <a:t>I</a:t>
            </a:r>
            <a:r>
              <a:rPr lang="en-US" b="1">
                <a:latin typeface="Agency FB" panose="020B0503020202020204" pitchFamily="34" charset="0"/>
              </a:rPr>
              <a:t>nstitutional </a:t>
            </a:r>
            <a:r>
              <a:rPr lang="en-US" sz="5400" b="1">
                <a:latin typeface="Agency FB" panose="020B0503020202020204" pitchFamily="34" charset="0"/>
              </a:rPr>
              <a:t>R</a:t>
            </a:r>
            <a:r>
              <a:rPr lang="en-US" b="1">
                <a:latin typeface="Agency FB" panose="020B0503020202020204" pitchFamily="34" charset="0"/>
              </a:rPr>
              <a:t>eview </a:t>
            </a:r>
            <a:r>
              <a:rPr lang="en-US" sz="5400" b="1">
                <a:latin typeface="Agency FB" panose="020B0503020202020204" pitchFamily="34" charset="0"/>
              </a:rPr>
              <a:t>B</a:t>
            </a:r>
            <a:r>
              <a:rPr lang="en-US" b="1">
                <a:latin typeface="Agency FB" panose="020B0503020202020204" pitchFamily="34" charset="0"/>
              </a:rPr>
              <a:t>oard </a:t>
            </a:r>
            <a:r>
              <a:rPr lang="en-US" sz="5400" b="1">
                <a:latin typeface="Agency FB" panose="020B0503020202020204" pitchFamily="34" charset="0"/>
              </a:rPr>
              <a:t>(IRB)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F284A6A-25F1-80C5-BDCB-087209E4DAEE}"/>
              </a:ext>
            </a:extLst>
          </p:cNvPr>
          <p:cNvSpPr txBox="1">
            <a:spLocks/>
          </p:cNvSpPr>
          <p:nvPr/>
        </p:nvSpPr>
        <p:spPr>
          <a:xfrm>
            <a:off x="1463356" y="5199627"/>
            <a:ext cx="4176077" cy="8474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Cayuse Access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54AAFD-7A7B-04A9-674F-4C87EC3CAEE4}"/>
              </a:ext>
            </a:extLst>
          </p:cNvPr>
          <p:cNvSpPr txBox="1">
            <a:spLocks/>
          </p:cNvSpPr>
          <p:nvPr/>
        </p:nvSpPr>
        <p:spPr>
          <a:xfrm>
            <a:off x="1463356" y="5548902"/>
            <a:ext cx="5679757" cy="8534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To get access to Cayuse Human Ethics submission portal, submit access request form: </a:t>
            </a:r>
            <a:r>
              <a:rPr lang="en-US" sz="16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https://research.unt.edu/cayuse-access-access-change-request</a:t>
            </a:r>
            <a:r>
              <a:rPr lang="en-US" sz="1600"/>
              <a:t>  </a:t>
            </a:r>
          </a:p>
          <a:p>
            <a:endParaRPr lang="en-US" sz="140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E68E13F-90B4-4C6C-B43B-B2EBB1426C28}"/>
              </a:ext>
            </a:extLst>
          </p:cNvPr>
          <p:cNvSpPr txBox="1">
            <a:spLocks/>
          </p:cNvSpPr>
          <p:nvPr/>
        </p:nvSpPr>
        <p:spPr>
          <a:xfrm>
            <a:off x="579434" y="5186646"/>
            <a:ext cx="732155" cy="732155"/>
          </a:xfrm>
          <a:prstGeom prst="ellipse">
            <a:avLst/>
          </a:prstGeom>
          <a:solidFill>
            <a:srgbClr val="077B3B"/>
          </a:solidFill>
          <a:ln w="12700" cap="flat" cmpd="sng" algn="ctr">
            <a:solidFill>
              <a:srgbClr val="004A2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</a:rPr>
              <a:t> 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6C8B7F-A51E-8EB9-5673-709827C9B960}"/>
              </a:ext>
            </a:extLst>
          </p:cNvPr>
          <p:cNvSpPr txBox="1"/>
          <p:nvPr/>
        </p:nvSpPr>
        <p:spPr>
          <a:xfrm>
            <a:off x="366087" y="4496933"/>
            <a:ext cx="90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the answer is YES, submit for review through Cayuse!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6AF698-45C6-AAB4-A9F0-01128AF10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777" y="4094818"/>
            <a:ext cx="2514600" cy="2514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5DFC3E-2ED1-1D26-2D2F-2A572D323816}"/>
              </a:ext>
            </a:extLst>
          </p:cNvPr>
          <p:cNvSpPr txBox="1"/>
          <p:nvPr/>
        </p:nvSpPr>
        <p:spPr>
          <a:xfrm>
            <a:off x="7055175" y="493026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Access Cayuse through this QR Code!</a:t>
            </a:r>
          </a:p>
        </p:txBody>
      </p:sp>
    </p:spTree>
    <p:extLst>
      <p:ext uri="{BB962C8B-B14F-4D97-AF65-F5344CB8AC3E}">
        <p14:creationId xmlns:p14="http://schemas.microsoft.com/office/powerpoint/2010/main" val="294561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F1B37-DDEE-F14A-BEFC-26B632F38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086" y="3075003"/>
            <a:ext cx="4588933" cy="19901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Cannot be:</a:t>
            </a:r>
            <a:endParaRPr lang="en-US" sz="2000">
              <a:cs typeface="Calibri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bg1"/>
                </a:solidFill>
              </a:rPr>
              <a:t>A Student</a:t>
            </a:r>
            <a:endParaRPr lang="en-US" sz="1600" b="1" u="sng">
              <a:solidFill>
                <a:schemeClr val="bg1"/>
              </a:solidFill>
              <a:cs typeface="Calibri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A Lecturer*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An Adjunct Instructor*</a:t>
            </a:r>
          </a:p>
          <a:p>
            <a:pPr marL="1028700" lvl="1" indent="-342900"/>
            <a:endParaRPr lang="en-US" sz="11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27868-269B-0D48-98F6-DF2CF36CC1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086" y="1631679"/>
            <a:ext cx="4931139" cy="14433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Principal Investigators (and Co-PI’s) must be:</a:t>
            </a:r>
          </a:p>
          <a:p>
            <a:pPr marL="1028700" lvl="1" indent="-342900"/>
            <a:r>
              <a:rPr lang="en-US" sz="1600">
                <a:solidFill>
                  <a:schemeClr val="bg1"/>
                </a:solidFill>
              </a:rPr>
              <a:t>A Full-time UNT faculty member 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1028700" lvl="1" indent="-342900"/>
            <a:r>
              <a:rPr lang="en-US" sz="1600">
                <a:solidFill>
                  <a:schemeClr val="bg1"/>
                </a:solidFill>
              </a:rPr>
              <a:t>A Full-time staff employee whose job responsibilities include conducting human subjects research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A952F-FC57-CCC1-C3BF-2261A3E82F54}"/>
              </a:ext>
            </a:extLst>
          </p:cNvPr>
          <p:cNvSpPr txBox="1"/>
          <p:nvPr/>
        </p:nvSpPr>
        <p:spPr>
          <a:xfrm>
            <a:off x="366086" y="740677"/>
            <a:ext cx="90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“Who can be a Principal Investigator on an IRB at UNT?”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317B6-992A-4DE6-7C9C-077DBFB9FA40}"/>
              </a:ext>
            </a:extLst>
          </p:cNvPr>
          <p:cNvSpPr txBox="1"/>
          <p:nvPr/>
        </p:nvSpPr>
        <p:spPr>
          <a:xfrm>
            <a:off x="72107" y="4557422"/>
            <a:ext cx="5861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*May provide a letter or email from your Department Chair that acknowledges your research endeavors. 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/>
          </a:p>
        </p:txBody>
      </p:sp>
      <p:pic>
        <p:nvPicPr>
          <p:cNvPr id="7" name="Picture 1" descr="Scientist">
            <a:extLst>
              <a:ext uri="{FF2B5EF4-FFF2-40B4-BE49-F238E27FC236}">
                <a16:creationId xmlns:a16="http://schemas.microsoft.com/office/drawing/2014/main" id="{3A540972-23E0-5A06-81A3-04D219A5F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17442"/>
          <a:stretch>
            <a:fillRect/>
          </a:stretch>
        </p:blipFill>
        <p:spPr bwMode="auto">
          <a:xfrm>
            <a:off x="6026870" y="1202342"/>
            <a:ext cx="6165130" cy="44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32ACF-2856-3EFA-AC8B-78E5791E5D66}"/>
              </a:ext>
            </a:extLst>
          </p:cNvPr>
          <p:cNvSpPr txBox="1"/>
          <p:nvPr/>
        </p:nvSpPr>
        <p:spPr>
          <a:xfrm>
            <a:off x="10113759" y="5627077"/>
            <a:ext cx="2171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u="none" strike="noStrike">
                <a:solidFill>
                  <a:srgbClr val="3E58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"Scientist"</a:t>
            </a:r>
            <a:r>
              <a:rPr lang="en-US" sz="6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by </a:t>
            </a:r>
            <a:r>
              <a:rPr lang="en-US" sz="600" u="none" strike="noStrike" err="1">
                <a:solidFill>
                  <a:srgbClr val="3E58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stavos</a:t>
            </a:r>
            <a:r>
              <a:rPr lang="en-US" sz="6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is licensed under </a:t>
            </a:r>
            <a:r>
              <a:rPr lang="en-US" sz="600" u="none" strike="noStrike">
                <a:solidFill>
                  <a:srgbClr val="3E58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CC BY-NC-ND 2.0</a:t>
            </a:r>
            <a:endParaRPr lang="en-US" sz="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4729481-9EE1-3FAE-883A-1A89256A63E4}"/>
              </a:ext>
            </a:extLst>
          </p:cNvPr>
          <p:cNvSpPr txBox="1">
            <a:spLocks/>
          </p:cNvSpPr>
          <p:nvPr/>
        </p:nvSpPr>
        <p:spPr>
          <a:xfrm>
            <a:off x="366086" y="209898"/>
            <a:ext cx="4306581" cy="63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latin typeface="Agency FB" panose="020B0503020202020204" pitchFamily="34" charset="0"/>
              </a:rPr>
              <a:t>I</a:t>
            </a:r>
            <a:r>
              <a:rPr lang="en-US" b="1">
                <a:latin typeface="Agency FB" panose="020B0503020202020204" pitchFamily="34" charset="0"/>
              </a:rPr>
              <a:t>nstitutional </a:t>
            </a:r>
            <a:r>
              <a:rPr lang="en-US" sz="5400" b="1">
                <a:latin typeface="Agency FB" panose="020B0503020202020204" pitchFamily="34" charset="0"/>
              </a:rPr>
              <a:t>R</a:t>
            </a:r>
            <a:r>
              <a:rPr lang="en-US" b="1">
                <a:latin typeface="Agency FB" panose="020B0503020202020204" pitchFamily="34" charset="0"/>
              </a:rPr>
              <a:t>eview </a:t>
            </a:r>
            <a:r>
              <a:rPr lang="en-US" sz="5400" b="1">
                <a:latin typeface="Agency FB" panose="020B0503020202020204" pitchFamily="34" charset="0"/>
              </a:rPr>
              <a:t>B</a:t>
            </a:r>
            <a:r>
              <a:rPr lang="en-US" b="1">
                <a:latin typeface="Agency FB" panose="020B0503020202020204" pitchFamily="34" charset="0"/>
              </a:rPr>
              <a:t>oard </a:t>
            </a:r>
            <a:r>
              <a:rPr lang="en-US" sz="5400" b="1">
                <a:latin typeface="Agency FB" panose="020B0503020202020204" pitchFamily="34" charset="0"/>
              </a:rPr>
              <a:t>(IRB)</a:t>
            </a:r>
          </a:p>
        </p:txBody>
      </p:sp>
    </p:spTree>
    <p:extLst>
      <p:ext uri="{BB962C8B-B14F-4D97-AF65-F5344CB8AC3E}">
        <p14:creationId xmlns:p14="http://schemas.microsoft.com/office/powerpoint/2010/main" val="141860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17851C-C083-A26A-8C52-7390B9909201}"/>
              </a:ext>
            </a:extLst>
          </p:cNvPr>
          <p:cNvSpPr txBox="1"/>
          <p:nvPr/>
        </p:nvSpPr>
        <p:spPr>
          <a:xfrm>
            <a:off x="366086" y="740677"/>
            <a:ext cx="90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“How can I prepare my study for IRB submission?”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0A03C-0A85-D975-FCB1-A29AC52CE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46" y="3535016"/>
            <a:ext cx="3228954" cy="3322984"/>
          </a:xfrm>
          <a:prstGeom prst="rect">
            <a:avLst/>
          </a:prstGeom>
        </p:spPr>
      </p:pic>
      <p:pic>
        <p:nvPicPr>
          <p:cNvPr id="11" name="Picture 10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DF2F8486-C4F0-8708-51D6-3834F9AA5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1211523"/>
            <a:ext cx="2867046" cy="4353941"/>
          </a:xfrm>
          <a:prstGeom prst="rect">
            <a:avLst/>
          </a:prstGeom>
          <a:solidFill>
            <a:srgbClr val="007B3B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394BB7-A121-925C-C37A-B0E9F65ECB59}"/>
              </a:ext>
            </a:extLst>
          </p:cNvPr>
          <p:cNvSpPr txBox="1"/>
          <p:nvPr/>
        </p:nvSpPr>
        <p:spPr>
          <a:xfrm>
            <a:off x="7089874" y="5480826"/>
            <a:ext cx="17706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>
                <a:hlinkClick r:id="rId6" tooltip="http://theswirlworld.com/2013/04/06/15-things-to-give-up/"/>
              </a:rPr>
              <a:t>This Photo</a:t>
            </a:r>
            <a:r>
              <a:rPr lang="en-US" sz="500"/>
              <a:t> by Unknown Author is licensed under </a:t>
            </a:r>
            <a:r>
              <a:rPr lang="en-US" sz="500">
                <a:hlinkClick r:id="rId7" tooltip="https://creativecommons.org/licenses/by-nd/3.0/"/>
              </a:rPr>
              <a:t>CC BY-ND</a:t>
            </a:r>
            <a:endParaRPr lang="en-US" sz="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A86E3-092B-F353-B893-BFD23AEFAF35}"/>
              </a:ext>
            </a:extLst>
          </p:cNvPr>
          <p:cNvSpPr txBox="1"/>
          <p:nvPr/>
        </p:nvSpPr>
        <p:spPr>
          <a:xfrm>
            <a:off x="6788073" y="1186891"/>
            <a:ext cx="2374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Please use our </a:t>
            </a:r>
          </a:p>
          <a:p>
            <a:pPr algn="ctr"/>
            <a:r>
              <a:rPr lang="en-US" sz="2000" b="1"/>
              <a:t>UNT IRB </a:t>
            </a:r>
          </a:p>
          <a:p>
            <a:pPr algn="ctr"/>
            <a:r>
              <a:rPr lang="en-US" sz="2000" b="1"/>
              <a:t>templates and guides!</a:t>
            </a:r>
            <a:endParaRPr lang="en-US" sz="1600" b="1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07A99A52-6E41-ECC3-D328-C30CD2DA298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719127" y="1690255"/>
            <a:ext cx="1858396" cy="18447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268EE15-1551-22EF-2210-7EA7ED174A76}"/>
              </a:ext>
            </a:extLst>
          </p:cNvPr>
          <p:cNvSpPr txBox="1">
            <a:spLocks/>
          </p:cNvSpPr>
          <p:nvPr/>
        </p:nvSpPr>
        <p:spPr>
          <a:xfrm>
            <a:off x="366087" y="248131"/>
            <a:ext cx="4306581" cy="63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latin typeface="Agency FB" panose="020B0503020202020204" pitchFamily="34" charset="0"/>
              </a:rPr>
              <a:t>I</a:t>
            </a:r>
            <a:r>
              <a:rPr lang="en-US" b="1">
                <a:latin typeface="Agency FB" panose="020B0503020202020204" pitchFamily="34" charset="0"/>
              </a:rPr>
              <a:t>nstitutional </a:t>
            </a:r>
            <a:r>
              <a:rPr lang="en-US" sz="5400" b="1">
                <a:latin typeface="Agency FB" panose="020B0503020202020204" pitchFamily="34" charset="0"/>
              </a:rPr>
              <a:t>R</a:t>
            </a:r>
            <a:r>
              <a:rPr lang="en-US" b="1">
                <a:latin typeface="Agency FB" panose="020B0503020202020204" pitchFamily="34" charset="0"/>
              </a:rPr>
              <a:t>eview </a:t>
            </a:r>
            <a:r>
              <a:rPr lang="en-US" sz="5400" b="1">
                <a:latin typeface="Agency FB" panose="020B0503020202020204" pitchFamily="34" charset="0"/>
              </a:rPr>
              <a:t>B</a:t>
            </a:r>
            <a:r>
              <a:rPr lang="en-US" b="1">
                <a:latin typeface="Agency FB" panose="020B0503020202020204" pitchFamily="34" charset="0"/>
              </a:rPr>
              <a:t>oard </a:t>
            </a:r>
            <a:r>
              <a:rPr lang="en-US" sz="5400" b="1">
                <a:latin typeface="Agency FB" panose="020B0503020202020204" pitchFamily="34" charset="0"/>
              </a:rPr>
              <a:t>(IRB)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838EA-33F5-4A7C-3184-735E89457D77}"/>
              </a:ext>
            </a:extLst>
          </p:cNvPr>
          <p:cNvSpPr txBox="1"/>
          <p:nvPr/>
        </p:nvSpPr>
        <p:spPr>
          <a:xfrm>
            <a:off x="52822" y="1202342"/>
            <a:ext cx="59147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Plan ahead! 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Timeline will depend on the volume of submissions received by the IRB office.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bg1"/>
                </a:solidFill>
              </a:rPr>
              <a:t>Protocols that are incomplete or lack details will be returned.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Gather all your attachments. 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Informed Consent Forms/Alteration of informed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Surveys/Questionnaires, interview scripts, and intervention protocols.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CITI Training Certificates – Renew every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Social Behavioral/Biomedical/RCR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Scope of work for any proposal for internal or external funding for the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Recruitment Materials</a:t>
            </a:r>
          </a:p>
        </p:txBody>
      </p:sp>
    </p:spTree>
    <p:extLst>
      <p:ext uri="{BB962C8B-B14F-4D97-AF65-F5344CB8AC3E}">
        <p14:creationId xmlns:p14="http://schemas.microsoft.com/office/powerpoint/2010/main" val="27961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30C6D64-85EB-6E3A-379D-78576228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34" y="3587377"/>
            <a:ext cx="3180398" cy="318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9742E2-C0AD-994F-A44F-B37B0E2830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7342" y="3726160"/>
            <a:ext cx="1105322" cy="355282"/>
          </a:xfrm>
        </p:spPr>
        <p:txBody>
          <a:bodyPr>
            <a:normAutofit lnSpcReduction="10000"/>
          </a:bodyPr>
          <a:lstStyle/>
          <a:p>
            <a:r>
              <a:rPr lang="en-US"/>
              <a:t>Respond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DB0A0-21DC-3541-B206-D4BE338A72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32031" y="4204598"/>
            <a:ext cx="2002155" cy="2523804"/>
          </a:xfrm>
        </p:spPr>
        <p:txBody>
          <a:bodyPr/>
          <a:lstStyle/>
          <a:p>
            <a:r>
              <a:rPr lang="en-US" sz="1200">
                <a:solidFill>
                  <a:srgbClr val="004A24"/>
                </a:solidFill>
              </a:rPr>
              <a:t>Please complete the revisions in their entirety ASAP and resubmit the revised documents within the Cayuse IRB System.</a:t>
            </a:r>
          </a:p>
          <a:p>
            <a:endParaRPr lang="en-US" sz="1200">
              <a:solidFill>
                <a:srgbClr val="004A24"/>
              </a:solidFill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B6677-4B4C-3248-8A5B-29702FC01C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12604" y="2914187"/>
            <a:ext cx="732155" cy="732155"/>
          </a:xfrm>
          <a:solidFill>
            <a:srgbClr val="007B3B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55789-BECC-DD44-8E62-C67C6F946D7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-7381" y="3752023"/>
            <a:ext cx="2354699" cy="329419"/>
          </a:xfrm>
        </p:spPr>
        <p:txBody>
          <a:bodyPr>
            <a:noAutofit/>
          </a:bodyPr>
          <a:lstStyle/>
          <a:p>
            <a:pPr algn="ctr"/>
            <a:r>
              <a:rPr lang="en-US"/>
              <a:t>Analyst Pre-Review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FD804-644D-B34F-B30F-61B5B057CB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81712" y="4204166"/>
            <a:ext cx="1841404" cy="2490701"/>
          </a:xfrm>
        </p:spPr>
        <p:txBody>
          <a:bodyPr>
            <a:normAutofit/>
          </a:bodyPr>
          <a:lstStyle/>
          <a:p>
            <a:r>
              <a:rPr lang="en-US" sz="1200">
                <a:solidFill>
                  <a:srgbClr val="004A24"/>
                </a:solidFill>
              </a:rPr>
              <a:t>Research Compliance Analysts will conduct an initial review.</a:t>
            </a:r>
          </a:p>
          <a:p>
            <a:r>
              <a:rPr lang="en-US" sz="1200">
                <a:solidFill>
                  <a:srgbClr val="004A24"/>
                </a:solidFill>
              </a:rPr>
              <a:t>If revisions are needed, we will return the study to you in the Cayuse IRB System for edits. 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453FAD-CB6C-1F43-9A2A-67F12504B2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4692" y="2923478"/>
            <a:ext cx="732155" cy="732155"/>
          </a:xfrm>
          <a:solidFill>
            <a:srgbClr val="007B3B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7DDAA-2D8A-7B4A-84B5-19A4F11955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38893" y="3726160"/>
            <a:ext cx="2553204" cy="355282"/>
          </a:xfrm>
        </p:spPr>
        <p:txBody>
          <a:bodyPr>
            <a:normAutofit lnSpcReduction="10000"/>
          </a:bodyPr>
          <a:lstStyle/>
          <a:p>
            <a:r>
              <a:rPr lang="en-US"/>
              <a:t>Approval Documents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522FB9-AD7F-244C-8422-58CFC8D745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43873" y="4214128"/>
            <a:ext cx="2343245" cy="25917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4A24"/>
                </a:solidFill>
              </a:rPr>
              <a:t>Once you have satisfied all necessary requirements, and approval is issued, we will: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4A24"/>
                </a:solidFill>
              </a:rPr>
              <a:t>Email study contacts a copy of the Approval Letter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4A24"/>
                </a:solidFill>
              </a:rPr>
              <a:t>Attach your stamped informed consent document to your Cayuse IRB Study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EDF40A-5572-D14B-821C-CF53340C6DF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616022" y="2890927"/>
            <a:ext cx="732155" cy="732155"/>
          </a:xfrm>
          <a:solidFill>
            <a:srgbClr val="007B3B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9EBF0C-1148-0443-A994-F198C62600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02069" y="3726160"/>
            <a:ext cx="1105321" cy="355282"/>
          </a:xfrm>
        </p:spPr>
        <p:txBody>
          <a:bodyPr>
            <a:normAutofit lnSpcReduction="10000"/>
          </a:bodyPr>
          <a:lstStyle/>
          <a:p>
            <a:r>
              <a:rPr lang="en-US"/>
              <a:t>Review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9490EB-5548-AA49-822D-8EE8F05E587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142405" y="4208788"/>
            <a:ext cx="2424650" cy="2576280"/>
          </a:xfrm>
        </p:spPr>
        <p:txBody>
          <a:bodyPr>
            <a:normAutofit lnSpcReduction="10000"/>
          </a:bodyPr>
          <a:lstStyle/>
          <a:p>
            <a:r>
              <a:rPr lang="en-US" sz="1200">
                <a:solidFill>
                  <a:srgbClr val="004A24"/>
                </a:solidFill>
              </a:rPr>
              <a:t>Based on the risk of your study, you will be assigned a review category by the Research Compliance Analyst or Board Member:</a:t>
            </a:r>
          </a:p>
          <a:p>
            <a:r>
              <a:rPr lang="en-US" sz="1200" b="1">
                <a:solidFill>
                  <a:srgbClr val="004A24"/>
                </a:solidFill>
              </a:rPr>
              <a:t>Exempt :: </a:t>
            </a:r>
            <a:r>
              <a:rPr lang="en-US" sz="1200">
                <a:solidFill>
                  <a:srgbClr val="004A24"/>
                </a:solidFill>
              </a:rPr>
              <a:t>Minimal Risk :: Reviewed and approved within the Compliance Office.</a:t>
            </a:r>
          </a:p>
          <a:p>
            <a:r>
              <a:rPr lang="en-US" sz="1200" b="1">
                <a:solidFill>
                  <a:srgbClr val="004A24"/>
                </a:solidFill>
              </a:rPr>
              <a:t>Expedited :: </a:t>
            </a:r>
            <a:r>
              <a:rPr lang="en-US" sz="1200">
                <a:solidFill>
                  <a:srgbClr val="004A24"/>
                </a:solidFill>
              </a:rPr>
              <a:t>Sent to a secondary reviewer (IRB Board Member) for final review and approval.</a:t>
            </a:r>
          </a:p>
          <a:p>
            <a:r>
              <a:rPr lang="en-US" sz="1200" b="1">
                <a:solidFill>
                  <a:srgbClr val="004A24"/>
                </a:solidFill>
              </a:rPr>
              <a:t>Full Board :: </a:t>
            </a:r>
            <a:r>
              <a:rPr lang="en-US" sz="1200">
                <a:solidFill>
                  <a:srgbClr val="004A24"/>
                </a:solidFill>
              </a:rPr>
              <a:t>Reviewed by the IRB Members at a monthly meeting:: Requires annual renewal.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A6B2B1-29BC-EC44-918F-432E1E2A2E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35953" y="2930332"/>
            <a:ext cx="731520" cy="732155"/>
          </a:xfrm>
          <a:solidFill>
            <a:srgbClr val="007B3B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CEF3A3-C472-C599-E932-4908F22C322F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144414" y="969358"/>
            <a:ext cx="610929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“What does the IRB review process entail?”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IRB submissions are reviewed in the order that they are received.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Check the status of your protocol in the Cayuse IRB System from your Cayuse Dashboard.</a:t>
            </a:r>
          </a:p>
          <a:p>
            <a:endParaRPr lang="en-US" sz="240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7951E68-ED75-5369-0170-42D82F6C8B6C}"/>
              </a:ext>
            </a:extLst>
          </p:cNvPr>
          <p:cNvSpPr txBox="1">
            <a:spLocks/>
          </p:cNvSpPr>
          <p:nvPr/>
        </p:nvSpPr>
        <p:spPr>
          <a:xfrm>
            <a:off x="374052" y="225430"/>
            <a:ext cx="4306581" cy="63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latin typeface="Agency FB" panose="020B0503020202020204" pitchFamily="34" charset="0"/>
              </a:rPr>
              <a:t>I</a:t>
            </a:r>
            <a:r>
              <a:rPr lang="en-US" b="1">
                <a:latin typeface="Agency FB" panose="020B0503020202020204" pitchFamily="34" charset="0"/>
              </a:rPr>
              <a:t>nstitutional </a:t>
            </a:r>
            <a:r>
              <a:rPr lang="en-US" sz="5400" b="1">
                <a:latin typeface="Agency FB" panose="020B0503020202020204" pitchFamily="34" charset="0"/>
              </a:rPr>
              <a:t>R</a:t>
            </a:r>
            <a:r>
              <a:rPr lang="en-US" b="1">
                <a:latin typeface="Agency FB" panose="020B0503020202020204" pitchFamily="34" charset="0"/>
              </a:rPr>
              <a:t>eview </a:t>
            </a:r>
            <a:r>
              <a:rPr lang="en-US" sz="5400" b="1">
                <a:latin typeface="Agency FB" panose="020B0503020202020204" pitchFamily="34" charset="0"/>
              </a:rPr>
              <a:t>B</a:t>
            </a:r>
            <a:r>
              <a:rPr lang="en-US" b="1">
                <a:latin typeface="Agency FB" panose="020B0503020202020204" pitchFamily="34" charset="0"/>
              </a:rPr>
              <a:t>oard </a:t>
            </a:r>
            <a:r>
              <a:rPr lang="en-US" sz="5400" b="1">
                <a:latin typeface="Agency FB" panose="020B0503020202020204" pitchFamily="34" charset="0"/>
              </a:rPr>
              <a:t>(IRB)</a:t>
            </a:r>
          </a:p>
        </p:txBody>
      </p:sp>
    </p:spTree>
    <p:extLst>
      <p:ext uri="{BB962C8B-B14F-4D97-AF65-F5344CB8AC3E}">
        <p14:creationId xmlns:p14="http://schemas.microsoft.com/office/powerpoint/2010/main" val="226095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2546" y="1598456"/>
            <a:ext cx="8552854" cy="50508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Modifications:</a:t>
            </a:r>
          </a:p>
          <a:p>
            <a:pPr marL="1028700" lvl="1" indent="-342900"/>
            <a:r>
              <a:rPr lang="en-US" sz="1800" b="1" u="sng"/>
              <a:t>Any changes to your final approved study </a:t>
            </a:r>
            <a:r>
              <a:rPr lang="en-US" sz="1800"/>
              <a:t>must be approved by the IRB</a:t>
            </a:r>
          </a:p>
          <a:p>
            <a:pPr marL="1028700" lvl="1" indent="-342900"/>
            <a:r>
              <a:rPr lang="en-US" sz="1800"/>
              <a:t>Submit a modification form before you implement any changes (i.e. adding key personnel, increasing recruitment, changes in study procedures,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Continuing Reviews:</a:t>
            </a:r>
          </a:p>
          <a:p>
            <a:pPr marL="1028700" lvl="1" indent="-342900"/>
            <a:r>
              <a:rPr lang="en-US" sz="1800" b="1"/>
              <a:t>Full Board </a:t>
            </a:r>
            <a:r>
              <a:rPr lang="en-US" sz="1800"/>
              <a:t>studies MUST be renewed each year before it is set to expire.  </a:t>
            </a:r>
          </a:p>
          <a:p>
            <a:pPr marL="1028700" lvl="1" indent="-342900"/>
            <a:r>
              <a:rPr lang="en-US" sz="1800" b="1"/>
              <a:t>Exempt</a:t>
            </a:r>
            <a:r>
              <a:rPr lang="en-US" sz="1800"/>
              <a:t> and </a:t>
            </a:r>
            <a:r>
              <a:rPr lang="en-US" sz="1800" b="1"/>
              <a:t>Expedited</a:t>
            </a:r>
            <a:r>
              <a:rPr lang="en-US" sz="1800"/>
              <a:t> studies do not expire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Reportable Events:</a:t>
            </a:r>
          </a:p>
          <a:p>
            <a:pPr marL="1028700" lvl="1" indent="-342900"/>
            <a:r>
              <a:rPr lang="en-US" sz="1800"/>
              <a:t>Any adverse effects, unanticipated problems, and protocol deviations or errors must be reported to our office.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4232" y="333810"/>
            <a:ext cx="8661919" cy="1077547"/>
          </a:xfrm>
        </p:spPr>
        <p:txBody>
          <a:bodyPr>
            <a:normAutofit lnSpcReduction="10000"/>
          </a:bodyPr>
          <a:lstStyle/>
          <a:p>
            <a:r>
              <a:rPr lang="en-US" sz="4000" b="1">
                <a:latin typeface="Agency FB" panose="020B0503020202020204" pitchFamily="34" charset="0"/>
              </a:rPr>
              <a:t>My study is approved! What else do I need to worry about?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995120-69CA-2563-C300-691BDE93D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152" y="3502152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996934-da95-4fdd-8e71-d3b67b28427a" xsi:nil="true"/>
    <lcf76f155ced4ddcb4097134ff3c332f xmlns="998d7131-16a9-4ada-8185-97495aeeb649">
      <Terms xmlns="http://schemas.microsoft.com/office/infopath/2007/PartnerControls"/>
    </lcf76f155ced4ddcb4097134ff3c332f>
    <SharedWithUsers xmlns="14996934-da95-4fdd-8e71-d3b67b28427a">
      <UserInfo>
        <DisplayName>Bassett, Daniel</DisplayName>
        <AccountId>5682</AccountId>
        <AccountType/>
      </UserInfo>
      <UserInfo>
        <DisplayName>Fernandez, Rodney</DisplayName>
        <AccountId>11404</AccountId>
        <AccountType/>
      </UserInfo>
      <UserInfo>
        <DisplayName>Pinckard, Autumn</DisplayName>
        <AccountId>32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80A1C5619D774FB0A6CAAC42FAEC68" ma:contentTypeVersion="17" ma:contentTypeDescription="Create a new document." ma:contentTypeScope="" ma:versionID="fd229384370ca488c9e303f8bf4a67a6">
  <xsd:schema xmlns:xsd="http://www.w3.org/2001/XMLSchema" xmlns:xs="http://www.w3.org/2001/XMLSchema" xmlns:p="http://schemas.microsoft.com/office/2006/metadata/properties" xmlns:ns2="998d7131-16a9-4ada-8185-97495aeeb649" xmlns:ns3="14996934-da95-4fdd-8e71-d3b67b28427a" targetNamespace="http://schemas.microsoft.com/office/2006/metadata/properties" ma:root="true" ma:fieldsID="61bac7d57914ad951935bf067ac121e5" ns2:_="" ns3:_="">
    <xsd:import namespace="998d7131-16a9-4ada-8185-97495aeeb649"/>
    <xsd:import namespace="14996934-da95-4fdd-8e71-d3b67b2842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d7131-16a9-4ada-8185-97495aeeb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96934-da95-4fdd-8e71-d3b67b2842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853fa8d-8a3f-4871-8be4-16392ca3eaf1}" ma:internalName="TaxCatchAll" ma:showField="CatchAllData" ma:web="14996934-da95-4fdd-8e71-d3b67b2842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40F1A9-DF2B-48D2-AC61-EF1083AD0871}">
  <ds:schemaRefs>
    <ds:schemaRef ds:uri="14996934-da95-4fdd-8e71-d3b67b28427a"/>
    <ds:schemaRef ds:uri="998d7131-16a9-4ada-8185-97495aeeb6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534708-BBE7-4E5C-96AE-15193092F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8d7131-16a9-4ada-8185-97495aeeb649"/>
    <ds:schemaRef ds:uri="14996934-da95-4fdd-8e71-d3b67b284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609E1B-3170-4105-9D34-C1DC3125E7C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2052</Words>
  <Application>Microsoft Office PowerPoint</Application>
  <PresentationFormat>Widescreen</PresentationFormat>
  <Paragraphs>314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Agency FB</vt:lpstr>
      <vt:lpstr>Arial</vt:lpstr>
      <vt:lpstr>Calibri</vt:lpstr>
      <vt:lpstr>Calibri Light</vt:lpstr>
      <vt:lpstr>Calibri Regular</vt:lpstr>
      <vt:lpstr>Helvetica</vt:lpstr>
      <vt:lpstr>Segoe UI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of Recruitment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Clayton</dc:creator>
  <cp:lastModifiedBy>Fenn, Lacy</cp:lastModifiedBy>
  <cp:revision>3</cp:revision>
  <cp:lastPrinted>2019-10-14T17:07:34Z</cp:lastPrinted>
  <dcterms:created xsi:type="dcterms:W3CDTF">2019-07-08T18:39:15Z</dcterms:created>
  <dcterms:modified xsi:type="dcterms:W3CDTF">2024-11-17T00:03:29Z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0x010100B080A1C5619D774FB0A6CAAC42FAEC68</vt:lpwstr>
  </property>
  <property fmtid="{D5CDD505-2E9C-101B-9397-08002B2CF9AE}" pid="3" name="MediaServiceImageTags">
    <vt:lpwstr/>
  </property>
</Properties>
</file>