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67" r:id="rId5"/>
    <p:sldId id="273" r:id="rId6"/>
    <p:sldId id="311" r:id="rId7"/>
    <p:sldId id="270" r:id="rId8"/>
    <p:sldId id="320" r:id="rId9"/>
    <p:sldId id="319" r:id="rId10"/>
    <p:sldId id="317" r:id="rId11"/>
    <p:sldId id="300" r:id="rId12"/>
    <p:sldId id="305" r:id="rId13"/>
    <p:sldId id="312" r:id="rId14"/>
    <p:sldId id="301" r:id="rId15"/>
    <p:sldId id="304" r:id="rId16"/>
    <p:sldId id="316" r:id="rId17"/>
    <p:sldId id="318" r:id="rId18"/>
    <p:sldId id="271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24"/>
    <a:srgbClr val="077B3B"/>
    <a:srgbClr val="00A651"/>
    <a:srgbClr val="00A44E"/>
    <a:srgbClr val="8AC44A"/>
    <a:srgbClr val="00853E"/>
    <a:srgbClr val="007B3B"/>
    <a:srgbClr val="079418"/>
    <a:srgbClr val="74C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1F641-C814-4E99-8209-2ED350B5B340}" v="2" dt="2024-03-25T16:25:19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9FC2-DFDE-4ED4-B3B9-21D38E6D1D9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3B-F9AE-4CD2-AF4D-FCB2C164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 dirty="0"/>
              <a:t>Slide Title Here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7DB744-F5DA-4B4B-B306-566B72C09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1239" y="0"/>
            <a:ext cx="3840761" cy="87344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5C5AA7-0F01-4D9E-8DA3-91A261108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49" r:id="rId4"/>
    <p:sldLayoutId id="2147483652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iversity_of_North_Texas_September_2015_14_(Hurley_Administration_Building)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iversity_of_North_Texas_September_2015_14_(Hurley_Administration_Building)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1794C-526F-A443-A4BE-0FD55700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9964" y="4366579"/>
            <a:ext cx="7232072" cy="439101"/>
          </a:xfrm>
        </p:spPr>
        <p:txBody>
          <a:bodyPr/>
          <a:lstStyle/>
          <a:p>
            <a:r>
              <a:rPr lang="en-US" sz="4000" dirty="0"/>
              <a:t>Responsible Conduct of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700E-C830-D34E-8837-2592101D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7055" y="5008563"/>
            <a:ext cx="6677891" cy="1655762"/>
          </a:xfrm>
        </p:spPr>
        <p:txBody>
          <a:bodyPr/>
          <a:lstStyle/>
          <a:p>
            <a:r>
              <a:rPr lang="en-US" sz="2400" b="1" dirty="0"/>
              <a:t>International Affiliations</a:t>
            </a:r>
          </a:p>
          <a:p>
            <a:r>
              <a:rPr lang="en-US" sz="2400" b="1" dirty="0"/>
              <a:t>March 26, 2024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3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8604036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How do I submit my IA Disclosure?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49" y="1266825"/>
            <a:ext cx="11169651" cy="5065871"/>
          </a:xfrm>
        </p:spPr>
        <p:txBody>
          <a:bodyPr/>
          <a:lstStyle/>
          <a:p>
            <a:r>
              <a:rPr lang="en-US" sz="3600" dirty="0"/>
              <a:t>A link to a Qualtrics survey will be sent every April.</a:t>
            </a:r>
          </a:p>
          <a:p>
            <a:r>
              <a:rPr lang="en-US" sz="3600" dirty="0"/>
              <a:t>You will be asked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Support: Funding, In-Kind (equipment, supplies, lab resources)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Affiliations: Paid/unpaid appointments, Honors, Teaching, Advisory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Agreements &amp; Contracts: Consulting, Honorariums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Travel: funded by international entity &amp; NOT processed through 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Visitors: if NOT processed by Visiting Scholars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Exports: Shipments to international locations (Export Control/Biosafety)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1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8450729" cy="873442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What happens with this information?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1" y="1266826"/>
            <a:ext cx="6445250" cy="51746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RIC can adjust support/resources</a:t>
            </a:r>
          </a:p>
          <a:p>
            <a:pPr marL="971550" lvl="1" indent="-285750"/>
            <a:r>
              <a:rPr lang="en-US" sz="3200" dirty="0"/>
              <a:t>Training</a:t>
            </a:r>
          </a:p>
          <a:p>
            <a:pPr marL="971550" lvl="1" indent="-285750"/>
            <a:r>
              <a:rPr lang="en-US" sz="3200" dirty="0"/>
              <a:t>Website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Aggregated reports to Deans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Visual Compliance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Best practices discussion</a:t>
            </a:r>
          </a:p>
          <a:p>
            <a:pPr marL="971550" lvl="1" indent="-285750"/>
            <a:r>
              <a:rPr lang="en-US" sz="3200" dirty="0"/>
              <a:t>Outside Employment form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5C4C9-BCDA-48AD-B6FA-24EA2C75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364" y="1989778"/>
            <a:ext cx="4057439" cy="39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4000" b="1" dirty="0">
                <a:solidFill>
                  <a:srgbClr val="004A24"/>
                </a:solidFill>
              </a:rPr>
              <a:t>PAPPG 24-1 MFTRP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5"/>
            <a:ext cx="11169650" cy="496958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600" dirty="0">
              <a:solidFill>
                <a:srgbClr val="44444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444444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On February 19</a:t>
            </a:r>
            <a:r>
              <a:rPr lang="en-US" sz="3200" baseline="30000" dirty="0">
                <a:solidFill>
                  <a:srgbClr val="444444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444444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, the NSF officially released the Proposal &amp; Award Policies &amp; Procedures Guide 24-1.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200" dirty="0">
              <a:solidFill>
                <a:srgbClr val="44444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It goes into effect on May 20, 2024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200" dirty="0">
              <a:solidFill>
                <a:srgbClr val="44444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444444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In anticipation, our office added a question about Malign Foreign Talent Recruitment Program on January 1, 2024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200" dirty="0">
              <a:solidFill>
                <a:srgbClr val="444444"/>
              </a:solidFill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Even if you submitted a COI Disclosure on 12/31/23, you’ll need to submit a new disclosure if submitting a proposal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4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Malign Foreign Talent Recruitment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5"/>
            <a:ext cx="11169650" cy="5191727"/>
          </a:xfrm>
        </p:spPr>
        <p:txBody>
          <a:bodyPr/>
          <a:lstStyle/>
          <a:p>
            <a:pPr algn="l"/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 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Foreign/international talent recruitment program (FGTRP) 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is an effort organized, managed, or funded by a foreign government, or a foreign government instrumentality or entity, to recruit science and technology professionals or students (regardless of citizenship, national origin, or full-/part-time status).</a:t>
            </a:r>
          </a:p>
          <a:p>
            <a:pPr algn="l"/>
            <a:endParaRPr lang="en-US" sz="2000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Incentivizing/compensating the FGTRP participant to relocate physically to a foreign country in order to import/acquire the proprietary technology, software, etc.;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Allowing for or encouraging the FGTRP participant to receive U.S. Federal research funds while concurrently working at and/or receiving compensation from a foreign institution for the same, or similar, work;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Directing FGTRP participants not to disclose their participation to United States entities;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Compelling FGTRP participants to enter into contracts that conflict with their responsibilities to UNT, or that are disallowed by UNT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Roboto" panose="02000000000000000000" pitchFamily="2" charset="0"/>
              </a:rPr>
              <a:t>OFAC-sanctioned countries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Russia, Iran, China and North Korea</a:t>
            </a:r>
            <a:endParaRPr lang="en-US" sz="20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9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Malign Foreign Talent Recruitment Program Warning 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717040"/>
            <a:ext cx="11169650" cy="474151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Cold-contact from a researcher you don’t know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Researchers told not to tell 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Researchers are asked to provide information normally not shared in exchange for benefits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Financial assistance that circumvents detection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Legitimate cooperation = transparent &amp; adheres to federal assistance rules</a:t>
            </a:r>
          </a:p>
        </p:txBody>
      </p:sp>
    </p:spTree>
    <p:extLst>
      <p:ext uri="{BB962C8B-B14F-4D97-AF65-F5344CB8AC3E}">
        <p14:creationId xmlns:p14="http://schemas.microsoft.com/office/powerpoint/2010/main" val="317370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084" y="1758317"/>
            <a:ext cx="4087832" cy="87344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125" y="3637598"/>
            <a:ext cx="8667750" cy="2448241"/>
          </a:xfrm>
        </p:spPr>
        <p:txBody>
          <a:bodyPr/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Phone: 940-565-4643</a:t>
            </a:r>
          </a:p>
          <a:p>
            <a:pPr algn="ctr"/>
            <a:r>
              <a:rPr lang="en-US" sz="2400" dirty="0"/>
              <a:t>Email: untcoi@unt.edu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6D55E-6B46-5133-2745-310D410D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084" y="1758317"/>
            <a:ext cx="4087832" cy="87344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125" y="3637598"/>
            <a:ext cx="8667750" cy="2448241"/>
          </a:xfrm>
        </p:spPr>
        <p:txBody>
          <a:bodyPr/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Phone: 940-565-4643</a:t>
            </a:r>
          </a:p>
          <a:p>
            <a:pPr algn="ctr"/>
            <a:r>
              <a:rPr lang="en-US" sz="2400" dirty="0"/>
              <a:t>Email: untcoi@unt.edu</a:t>
            </a:r>
          </a:p>
        </p:txBody>
      </p:sp>
    </p:spTree>
    <p:extLst>
      <p:ext uri="{BB962C8B-B14F-4D97-AF65-F5344CB8AC3E}">
        <p14:creationId xmlns:p14="http://schemas.microsoft.com/office/powerpoint/2010/main" val="12616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DA38A6-9995-44CD-8E2B-50808FCB2571}"/>
              </a:ext>
            </a:extLst>
          </p:cNvPr>
          <p:cNvSpPr/>
          <p:nvPr/>
        </p:nvSpPr>
        <p:spPr>
          <a:xfrm>
            <a:off x="3981450" y="1695450"/>
            <a:ext cx="2828925" cy="552450"/>
          </a:xfrm>
          <a:prstGeom prst="roundRect">
            <a:avLst/>
          </a:prstGeom>
          <a:solidFill>
            <a:srgbClr val="004A24"/>
          </a:solidFill>
          <a:ln>
            <a:solidFill>
              <a:srgbClr val="07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Integrity and Compliance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844D4B-D99B-4AA3-B0CC-4805AA49C34F}"/>
              </a:ext>
            </a:extLst>
          </p:cNvPr>
          <p:cNvSpPr/>
          <p:nvPr/>
        </p:nvSpPr>
        <p:spPr>
          <a:xfrm>
            <a:off x="200025" y="5057775"/>
            <a:ext cx="2676523" cy="476250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Christina Cantu</a:t>
            </a:r>
          </a:p>
          <a:p>
            <a:pPr algn="ctr"/>
            <a:r>
              <a:rPr lang="en-US" sz="1400" dirty="0"/>
              <a:t>Sr. Administrative Associate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F482C88-CFF8-496E-9A93-BCFD26A98FE2}"/>
              </a:ext>
            </a:extLst>
          </p:cNvPr>
          <p:cNvSpPr/>
          <p:nvPr/>
        </p:nvSpPr>
        <p:spPr>
          <a:xfrm>
            <a:off x="3000374" y="5057775"/>
            <a:ext cx="2676523" cy="476250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Hannah Snowberger</a:t>
            </a:r>
          </a:p>
          <a:p>
            <a:pPr algn="ctr"/>
            <a:r>
              <a:rPr lang="en-US" sz="1400" dirty="0"/>
              <a:t>Sr. Research Compliance Analyst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DC66AB-F8D9-494E-9A96-9DC668B47F1F}"/>
              </a:ext>
            </a:extLst>
          </p:cNvPr>
          <p:cNvSpPr/>
          <p:nvPr/>
        </p:nvSpPr>
        <p:spPr>
          <a:xfrm>
            <a:off x="5800723" y="5067301"/>
            <a:ext cx="2676523" cy="476250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Autumn Pinckard</a:t>
            </a:r>
          </a:p>
          <a:p>
            <a:pPr algn="ctr"/>
            <a:r>
              <a:rPr lang="en-US" sz="1400" dirty="0"/>
              <a:t>Research Compliance Manager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41BC-4D11-4C23-8B51-D1C5D9EA69F2}"/>
              </a:ext>
            </a:extLst>
          </p:cNvPr>
          <p:cNvSpPr/>
          <p:nvPr/>
        </p:nvSpPr>
        <p:spPr>
          <a:xfrm>
            <a:off x="8601072" y="5057775"/>
            <a:ext cx="2676523" cy="476250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Sarah Romack</a:t>
            </a:r>
          </a:p>
          <a:p>
            <a:pPr algn="ctr"/>
            <a:r>
              <a:rPr lang="en-US" sz="1400" dirty="0"/>
              <a:t>Research Compliance Analyst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AC7BDB-92FA-4CCF-BB03-0FAC74EBB3EE}"/>
              </a:ext>
            </a:extLst>
          </p:cNvPr>
          <p:cNvSpPr/>
          <p:nvPr/>
        </p:nvSpPr>
        <p:spPr>
          <a:xfrm>
            <a:off x="200025" y="5372101"/>
            <a:ext cx="2676523" cy="103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4A24"/>
                </a:solidFill>
              </a:rPr>
              <a:t>Operations</a:t>
            </a:r>
          </a:p>
          <a:p>
            <a:pPr algn="ctr"/>
            <a:endParaRPr lang="en-US" sz="1600" dirty="0">
              <a:solidFill>
                <a:srgbClr val="004A2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E3831-6C8B-4F49-ABC0-38BF69772776}"/>
              </a:ext>
            </a:extLst>
          </p:cNvPr>
          <p:cNvSpPr/>
          <p:nvPr/>
        </p:nvSpPr>
        <p:spPr>
          <a:xfrm>
            <a:off x="3023752" y="5231129"/>
            <a:ext cx="2676523" cy="103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4A24"/>
                </a:solidFill>
              </a:rPr>
              <a:t>IRB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35371D-6F01-4123-B883-FF5F6A987481}"/>
              </a:ext>
            </a:extLst>
          </p:cNvPr>
          <p:cNvSpPr/>
          <p:nvPr/>
        </p:nvSpPr>
        <p:spPr>
          <a:xfrm>
            <a:off x="5750499" y="5236843"/>
            <a:ext cx="2676523" cy="103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4A24"/>
                </a:solidFill>
              </a:rPr>
              <a:t>IRB</a:t>
            </a:r>
          </a:p>
          <a:p>
            <a:pPr algn="ctr"/>
            <a:r>
              <a:rPr lang="en-US" sz="1600" dirty="0">
                <a:solidFill>
                  <a:srgbClr val="004A24"/>
                </a:solidFill>
              </a:rPr>
              <a:t>IACUC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090266-ABD0-47FF-BA32-23ECDCD5B069}"/>
              </a:ext>
            </a:extLst>
          </p:cNvPr>
          <p:cNvSpPr/>
          <p:nvPr/>
        </p:nvSpPr>
        <p:spPr>
          <a:xfrm>
            <a:off x="8601066" y="5208268"/>
            <a:ext cx="2676523" cy="103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4A24"/>
                </a:solidFill>
              </a:rPr>
              <a:t>COI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4E4BAD-F8B1-403E-AA7A-EF540309AD6B}"/>
              </a:ext>
            </a:extLst>
          </p:cNvPr>
          <p:cNvSpPr/>
          <p:nvPr/>
        </p:nvSpPr>
        <p:spPr>
          <a:xfrm>
            <a:off x="4518422" y="3257549"/>
            <a:ext cx="1840705" cy="13049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4A24"/>
                </a:solidFill>
              </a:rPr>
              <a:t>IRB</a:t>
            </a:r>
          </a:p>
          <a:p>
            <a:pPr algn="ctr"/>
            <a:r>
              <a:rPr lang="en-US" sz="1600" dirty="0">
                <a:solidFill>
                  <a:srgbClr val="004A24"/>
                </a:solidFill>
              </a:rPr>
              <a:t>COI</a:t>
            </a:r>
          </a:p>
          <a:p>
            <a:pPr algn="ctr"/>
            <a:r>
              <a:rPr lang="en-US" sz="1600" dirty="0">
                <a:solidFill>
                  <a:srgbClr val="004A24"/>
                </a:solidFill>
              </a:rPr>
              <a:t>IACUC</a:t>
            </a:r>
          </a:p>
          <a:p>
            <a:pPr algn="ctr"/>
            <a:r>
              <a:rPr lang="en-US" sz="1600" dirty="0">
                <a:solidFill>
                  <a:srgbClr val="004A24"/>
                </a:solidFill>
              </a:rPr>
              <a:t>Export Control</a:t>
            </a:r>
          </a:p>
          <a:p>
            <a:pPr algn="ctr"/>
            <a:r>
              <a:rPr lang="en-US" sz="1600" dirty="0">
                <a:solidFill>
                  <a:srgbClr val="004A24"/>
                </a:solidFill>
              </a:rPr>
              <a:t>RCR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88D2A79-6846-4F3A-BC8A-9C0C6B7D9341}"/>
              </a:ext>
            </a:extLst>
          </p:cNvPr>
          <p:cNvSpPr/>
          <p:nvPr/>
        </p:nvSpPr>
        <p:spPr>
          <a:xfrm>
            <a:off x="5267325" y="995363"/>
            <a:ext cx="142875" cy="676274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D85FDFD-F1E3-4FD5-A856-0CCEAF4A1640}"/>
              </a:ext>
            </a:extLst>
          </p:cNvPr>
          <p:cNvSpPr/>
          <p:nvPr/>
        </p:nvSpPr>
        <p:spPr>
          <a:xfrm>
            <a:off x="5257797" y="2274571"/>
            <a:ext cx="152403" cy="495299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2B3DA06-267F-4941-975A-5D500A163495}"/>
              </a:ext>
            </a:extLst>
          </p:cNvPr>
          <p:cNvSpPr/>
          <p:nvPr/>
        </p:nvSpPr>
        <p:spPr>
          <a:xfrm rot="20648629">
            <a:off x="6680687" y="3152941"/>
            <a:ext cx="144263" cy="1951188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1EF4194-FBAA-4A47-BEF7-E14FD4E40CA0}"/>
              </a:ext>
            </a:extLst>
          </p:cNvPr>
          <p:cNvSpPr/>
          <p:nvPr/>
        </p:nvSpPr>
        <p:spPr>
          <a:xfrm rot="18604270">
            <a:off x="7640077" y="2420136"/>
            <a:ext cx="159893" cy="31807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8D028B0-D37E-418D-BD56-218A933A951C}"/>
              </a:ext>
            </a:extLst>
          </p:cNvPr>
          <p:cNvSpPr/>
          <p:nvPr/>
        </p:nvSpPr>
        <p:spPr>
          <a:xfrm rot="2777240">
            <a:off x="3202748" y="2307286"/>
            <a:ext cx="153404" cy="31807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760D95D-F64A-42B2-BF13-25EF19ACF7A6}"/>
              </a:ext>
            </a:extLst>
          </p:cNvPr>
          <p:cNvSpPr/>
          <p:nvPr/>
        </p:nvSpPr>
        <p:spPr>
          <a:xfrm rot="714516">
            <a:off x="3949242" y="3114392"/>
            <a:ext cx="159689" cy="1951188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11A63A-726C-4226-A061-6A0870FA33B7}"/>
              </a:ext>
            </a:extLst>
          </p:cNvPr>
          <p:cNvSpPr/>
          <p:nvPr/>
        </p:nvSpPr>
        <p:spPr>
          <a:xfrm>
            <a:off x="4133850" y="2752724"/>
            <a:ext cx="2514600" cy="476250"/>
          </a:xfrm>
          <a:prstGeom prst="roundRect">
            <a:avLst/>
          </a:prstGeom>
          <a:solidFill>
            <a:srgbClr val="077B3B"/>
          </a:solidFill>
          <a:ln>
            <a:solidFill>
              <a:srgbClr val="00A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Jamie Peno</a:t>
            </a:r>
          </a:p>
          <a:p>
            <a:pPr algn="ctr"/>
            <a:r>
              <a:rPr lang="en-US" sz="1400" dirty="0"/>
              <a:t>Assistant Vice President- RIC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138EF-7E09-4A2F-AD35-F982B510B7BA}"/>
              </a:ext>
            </a:extLst>
          </p:cNvPr>
          <p:cNvSpPr/>
          <p:nvPr/>
        </p:nvSpPr>
        <p:spPr>
          <a:xfrm>
            <a:off x="3381375" y="390525"/>
            <a:ext cx="4019550" cy="619125"/>
          </a:xfrm>
          <a:prstGeom prst="roundRect">
            <a:avLst/>
          </a:prstGeom>
          <a:solidFill>
            <a:srgbClr val="004A24"/>
          </a:solidFill>
          <a:ln>
            <a:solidFill>
              <a:srgbClr val="077B3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Division of</a:t>
            </a:r>
          </a:p>
          <a:p>
            <a:pPr algn="ctr"/>
            <a:r>
              <a:rPr lang="en-US" sz="2000" dirty="0"/>
              <a:t>Research and Innovation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58989-B98F-4D65-B808-019BF82B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8BC5C-B7F8-FFF4-A14E-916F2CD2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"/>
            <a:ext cx="12192000" cy="684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E5B28-F410-5982-6FB7-81E8E7341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2" y="57204"/>
            <a:ext cx="12191950" cy="68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5880E-F704-4F4C-A869-4C2EEE74B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AD67D-D844-467D-A146-738B6AA425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F3C42-1935-43AE-B17D-FCBCA381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9F699-5189-4D62-B0E5-62C8C2467E68}"/>
              </a:ext>
            </a:extLst>
          </p:cNvPr>
          <p:cNvSpPr txBox="1"/>
          <p:nvPr/>
        </p:nvSpPr>
        <p:spPr>
          <a:xfrm>
            <a:off x="2897313" y="1506885"/>
            <a:ext cx="720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goal of the International Affiliations Program?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Where/how should disclosures be made?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7C8F6-2FDF-4742-A005-5C0B2A61CBE2}"/>
              </a:ext>
            </a:extLst>
          </p:cNvPr>
          <p:cNvSpPr txBox="1"/>
          <p:nvPr/>
        </p:nvSpPr>
        <p:spPr>
          <a:xfrm>
            <a:off x="2897313" y="3429000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IA Disclosure Filing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Dean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5C67-B236-492E-85B4-2E086233E5CF}"/>
              </a:ext>
            </a:extLst>
          </p:cNvPr>
          <p:cNvSpPr txBox="1"/>
          <p:nvPr/>
        </p:nvSpPr>
        <p:spPr>
          <a:xfrm>
            <a:off x="2823681" y="5122110"/>
            <a:ext cx="513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Overlaps with COI/Outside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Q&amp;A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982DBA9-7F6F-4411-9874-C8E9AE249EE6}"/>
              </a:ext>
            </a:extLst>
          </p:cNvPr>
          <p:cNvSpPr txBox="1">
            <a:spLocks/>
          </p:cNvSpPr>
          <p:nvPr/>
        </p:nvSpPr>
        <p:spPr>
          <a:xfrm>
            <a:off x="1582615" y="737685"/>
            <a:ext cx="7287065" cy="542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are we going to talk about?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706E9-DA90-43BF-BC2C-BE92F39B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417" b="38"/>
          <a:stretch/>
        </p:blipFill>
        <p:spPr>
          <a:xfrm>
            <a:off x="7709647" y="3020603"/>
            <a:ext cx="3925301" cy="28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600" b="1" dirty="0">
                <a:solidFill>
                  <a:srgbClr val="004A24"/>
                </a:solidFill>
              </a:rPr>
              <a:t>What is an International Affiliation?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6"/>
            <a:ext cx="7870825" cy="462915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Giving a talk internationally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Sharing data or materials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Collaborating on a research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Hosting international students or scholars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Accepting an overseas appointment</a:t>
            </a:r>
          </a:p>
          <a:p>
            <a:pPr lvl="0"/>
            <a:endParaRPr lang="en-US" sz="2800" dirty="0"/>
          </a:p>
        </p:txBody>
      </p:sp>
      <p:pic>
        <p:nvPicPr>
          <p:cNvPr id="7" name="Picture 6" descr="A picture containing outdoor, building, sky, tree&#10;&#10;Description automatically generated">
            <a:extLst>
              <a:ext uri="{FF2B5EF4-FFF2-40B4-BE49-F238E27FC236}">
                <a16:creationId xmlns:a16="http://schemas.microsoft.com/office/drawing/2014/main" id="{E991E3D6-539C-4682-BD6B-0AE3A87B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0553" y="3236857"/>
            <a:ext cx="4017195" cy="268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CCB1A-44BF-4CE6-8D4F-D180246C0C8B}"/>
              </a:ext>
            </a:extLst>
          </p:cNvPr>
          <p:cNvSpPr txBox="1"/>
          <p:nvPr/>
        </p:nvSpPr>
        <p:spPr>
          <a:xfrm>
            <a:off x="7890553" y="5933073"/>
            <a:ext cx="4017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University_of_North_Texas_September_2015_14_(Hurley_Administration_Building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646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Why increased research security concerns?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5"/>
            <a:ext cx="10885170" cy="506587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Giving a talk internationally</a:t>
            </a:r>
          </a:p>
          <a:p>
            <a:pPr marL="971550" lvl="1" indent="-285750"/>
            <a:r>
              <a:rPr lang="en-US" sz="2000" dirty="0"/>
              <a:t>Sponsor approval, data theft, export control, personal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Sharing data or materials</a:t>
            </a:r>
          </a:p>
          <a:p>
            <a:pPr marL="971550" lvl="1" indent="-285750"/>
            <a:r>
              <a:rPr lang="en-US" sz="2000" dirty="0"/>
              <a:t>Intellectual property, shipping safety, export control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Collaborating on a research project</a:t>
            </a:r>
          </a:p>
          <a:p>
            <a:pPr marL="971550" lvl="1" indent="-285750"/>
            <a:r>
              <a:rPr lang="en-US" sz="2000" dirty="0"/>
              <a:t>Improper authorship attribution, conflicting integrity rules, sponsor agreement restrictions, reputational risks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Hosting international students or scholars</a:t>
            </a:r>
          </a:p>
          <a:p>
            <a:pPr marL="971550" lvl="1" indent="-285750"/>
            <a:r>
              <a:rPr lang="en-US" sz="2000" dirty="0"/>
              <a:t>Intellectual property theft, access to restricted equipment/information, bad actors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Accepting an overseas appointment</a:t>
            </a:r>
          </a:p>
          <a:p>
            <a:pPr marL="971550" lvl="1" indent="-285750"/>
            <a:r>
              <a:rPr lang="en-US" sz="2000" dirty="0"/>
              <a:t>Talent program, federal sponsor requirements, committing to more effort than time available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31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2400" b="1" dirty="0">
                <a:solidFill>
                  <a:srgbClr val="004A24"/>
                </a:solidFill>
              </a:rPr>
              <a:t>What is the goal of the International Affiliations program?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1" y="1266826"/>
            <a:ext cx="7136130" cy="499173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Encourage, support, &amp; foster faculty collaboration</a:t>
            </a:r>
          </a:p>
          <a:p>
            <a:pPr marL="971550" lvl="1" indent="-285750"/>
            <a:r>
              <a:rPr lang="en-US" sz="2000" dirty="0"/>
              <a:t>Collaboration leads to innovation</a:t>
            </a:r>
          </a:p>
          <a:p>
            <a:pPr marL="971550" lvl="1" indent="-285750"/>
            <a:r>
              <a:rPr lang="en-US" sz="2000" dirty="0"/>
              <a:t>Economic growth &amp; development</a:t>
            </a:r>
          </a:p>
          <a:p>
            <a:pPr marL="971550" lvl="1" indent="-285750"/>
            <a:r>
              <a:rPr lang="en-US" sz="2000" dirty="0"/>
              <a:t>Highly sought after in corporate research</a:t>
            </a:r>
          </a:p>
          <a:p>
            <a:pPr marL="971550" lvl="1" indent="-285750"/>
            <a:r>
              <a:rPr lang="en-US" sz="2000" dirty="0"/>
              <a:t>Improving scientific &amp; diplomatic relations</a:t>
            </a:r>
          </a:p>
          <a:p>
            <a:pPr marL="971550" lvl="1" indent="-285750"/>
            <a:r>
              <a:rPr lang="en-US" sz="2000" dirty="0"/>
              <a:t>Balancing promotion &amp; protection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 US Government sponsors’ concerns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Meet university and legal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Preserve research integrity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 academic freedom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 human participants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 interests of students and staff</a:t>
            </a:r>
          </a:p>
        </p:txBody>
      </p:sp>
      <p:pic>
        <p:nvPicPr>
          <p:cNvPr id="7" name="Picture 6" descr="A picture containing outdoor, building, sky, tree&#10;&#10;Description automatically generated">
            <a:extLst>
              <a:ext uri="{FF2B5EF4-FFF2-40B4-BE49-F238E27FC236}">
                <a16:creationId xmlns:a16="http://schemas.microsoft.com/office/drawing/2014/main" id="{E991E3D6-539C-4682-BD6B-0AE3A87B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0553" y="3236857"/>
            <a:ext cx="4017195" cy="268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CCB1A-44BF-4CE6-8D4F-D180246C0C8B}"/>
              </a:ext>
            </a:extLst>
          </p:cNvPr>
          <p:cNvSpPr txBox="1"/>
          <p:nvPr/>
        </p:nvSpPr>
        <p:spPr>
          <a:xfrm>
            <a:off x="7890553" y="5933073"/>
            <a:ext cx="4017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University_of_North_Texas_September_2015_14_(Hurley_Administration_Building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09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2400" b="1" dirty="0">
                <a:solidFill>
                  <a:srgbClr val="004A24"/>
                </a:solidFill>
              </a:rPr>
              <a:t>Why the concern with International Affiliations?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6"/>
            <a:ext cx="8131810" cy="517461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Federal</a:t>
            </a:r>
          </a:p>
          <a:p>
            <a:pPr marL="971550" lvl="1" indent="-285750"/>
            <a:r>
              <a:rPr lang="en-US" sz="3400" dirty="0"/>
              <a:t>CHIPS and Science Act</a:t>
            </a:r>
          </a:p>
          <a:p>
            <a:pPr marL="971550" lvl="1" indent="-285750"/>
            <a:r>
              <a:rPr lang="en-US" sz="3400" dirty="0"/>
              <a:t>NSPM-33</a:t>
            </a:r>
          </a:p>
          <a:p>
            <a:pPr marL="971550" lvl="1" indent="-285750"/>
            <a:r>
              <a:rPr lang="en-US" sz="3400" dirty="0"/>
              <a:t>NIST 800-171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State</a:t>
            </a:r>
          </a:p>
          <a:p>
            <a:pPr marL="971550" lvl="1" indent="-285750"/>
            <a:r>
              <a:rPr lang="en-US" sz="3400" dirty="0"/>
              <a:t>SB 1565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Sponsor-specific</a:t>
            </a:r>
          </a:p>
          <a:p>
            <a:pPr marL="971550" lvl="1" indent="-285750"/>
            <a:r>
              <a:rPr lang="en-US" sz="2800" dirty="0"/>
              <a:t>NSF MFTRP Certification (PAPPG 24-1)</a:t>
            </a:r>
          </a:p>
          <a:p>
            <a:pPr marL="971550" lvl="1" indent="-285750"/>
            <a:r>
              <a:rPr lang="en-US" sz="2800" dirty="0"/>
              <a:t>NSF Research Security training (PAPPG 25-1)</a:t>
            </a:r>
          </a:p>
          <a:p>
            <a:pPr marL="971550" lvl="1" indent="-285750"/>
            <a:r>
              <a:rPr lang="en-US" sz="2800" dirty="0"/>
              <a:t>DOD CMMC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741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 dirty="0">
                <a:solidFill>
                  <a:srgbClr val="004A24"/>
                </a:solidFill>
              </a:rPr>
              <a:t>Where/how should disclosures be made?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6"/>
            <a:ext cx="11169650" cy="4757456"/>
          </a:xfrm>
        </p:spPr>
        <p:txBody>
          <a:bodyPr/>
          <a:lstStyle/>
          <a:p>
            <a:r>
              <a:rPr lang="en-US" sz="4000" b="1" u="sng" dirty="0"/>
              <a:t>In Proposals, Progress Reports, and Final Reports: </a:t>
            </a:r>
          </a:p>
          <a:p>
            <a:pPr marL="0" indent="0">
              <a:buNone/>
            </a:pPr>
            <a:r>
              <a:rPr lang="en-US" sz="2800" dirty="0"/>
              <a:t>• Identify all sites where work will be performed, domestic and abroad.</a:t>
            </a:r>
          </a:p>
          <a:p>
            <a:pPr marL="0" indent="0">
              <a:buNone/>
            </a:pPr>
            <a:r>
              <a:rPr lang="en-US" sz="2800" dirty="0"/>
              <a:t> • </a:t>
            </a:r>
            <a:r>
              <a:rPr lang="en-US" sz="2800" dirty="0" err="1"/>
              <a:t>Biosketch</a:t>
            </a:r>
            <a:r>
              <a:rPr lang="en-US" sz="2800" dirty="0"/>
              <a:t> (NIH, DOD, NSF, DOE, </a:t>
            </a:r>
            <a:r>
              <a:rPr lang="en-US" sz="2800" dirty="0" err="1"/>
              <a:t>etc</a:t>
            </a:r>
            <a:r>
              <a:rPr lang="en-US" sz="2800" dirty="0"/>
              <a:t>): Identify all appointments at foreign entities, participation in foreign talent program(s) and all foreign relationships and activities.</a:t>
            </a:r>
          </a:p>
          <a:p>
            <a:pPr marL="0" indent="0">
              <a:buNone/>
            </a:pPr>
            <a:r>
              <a:rPr lang="en-US" sz="2800" dirty="0"/>
              <a:t> • Current &amp; Pending Support: Identify all financial resources, domestic and foreign, supporting your research. </a:t>
            </a:r>
          </a:p>
          <a:p>
            <a:pPr marL="0" indent="0">
              <a:buNone/>
            </a:pPr>
            <a:r>
              <a:rPr lang="en-US" sz="2800" dirty="0"/>
              <a:t>• Foreign components: Identify all known foreign components to a research project in the initial proposal and update as necessary via subsequent progress reporting.  </a:t>
            </a:r>
          </a:p>
          <a:p>
            <a:r>
              <a:rPr lang="en-US" sz="1200" dirty="0"/>
              <a:t>Adapted from: https://customsitesmedia.usc.edu/wp-content/uploads/sites/522/2020/11/20184132/Foreign-Influence-presentation-11.18.20FINAL.pdf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9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8604036" cy="873442"/>
          </a:xfrm>
        </p:spPr>
        <p:txBody>
          <a:bodyPr/>
          <a:lstStyle/>
          <a:p>
            <a:r>
              <a:rPr lang="en-US" sz="3600" b="1" dirty="0">
                <a:solidFill>
                  <a:srgbClr val="004A24"/>
                </a:solidFill>
              </a:rPr>
              <a:t>Where/how should disclosures be made?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266826"/>
            <a:ext cx="9991090" cy="4788534"/>
          </a:xfrm>
        </p:spPr>
        <p:txBody>
          <a:bodyPr/>
          <a:lstStyle/>
          <a:p>
            <a:r>
              <a:rPr lang="en-US" sz="2400" b="1" u="sng" dirty="0"/>
              <a:t>During the Award: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foreign component arises during the life of the award and was not disclosed in the initial proposal, obtain sponsor’s approval through a progress report or stand-alone request. </a:t>
            </a:r>
          </a:p>
          <a:p>
            <a:pPr marL="0" indent="0">
              <a:buNone/>
            </a:pPr>
            <a:r>
              <a:rPr lang="en-US" sz="2400" b="1" u="sng" dirty="0"/>
              <a:t> At the University: </a:t>
            </a:r>
          </a:p>
          <a:p>
            <a:pPr marL="0" indent="0">
              <a:buNone/>
            </a:pPr>
            <a:r>
              <a:rPr lang="en-US" sz="2400" dirty="0"/>
              <a:t>• All research activity at another institution requires disclosure to the appropriate Dean and the Vice President of Research &amp; Innovation via the International Affiliations disclosure process.</a:t>
            </a:r>
          </a:p>
          <a:p>
            <a:pPr marL="0" indent="0">
              <a:buNone/>
            </a:pPr>
            <a:r>
              <a:rPr lang="en-US" sz="2400" dirty="0"/>
              <a:t> • Academic titles at other institutions (foreign or domestic), including full-time, parttime, visiting, adjunct, honorary, or voluntary appointments, require approval from the Dean via Outside Employment form.</a:t>
            </a:r>
          </a:p>
          <a:p>
            <a:pPr marL="0" indent="0">
              <a:buNone/>
            </a:pPr>
            <a:r>
              <a:rPr lang="en-US" sz="2400" dirty="0"/>
              <a:t>• All researchers regardless of sponsor or title must submit an International Affiliations disclosure</a:t>
            </a:r>
          </a:p>
          <a:p>
            <a:r>
              <a:rPr lang="en-US" sz="1200" dirty="0"/>
              <a:t>Adapted from: https://customsitesmedia.usc.edu/wp-content/uploads/sites/522/2020/11/20184132/Foreign-Influence-presentation-11.18.20FINAL.pdf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0A1C5619D774FB0A6CAAC42FAEC68" ma:contentTypeVersion="17" ma:contentTypeDescription="Create a new document." ma:contentTypeScope="" ma:versionID="a428317df899741666f305af4154b680">
  <xsd:schema xmlns:xsd="http://www.w3.org/2001/XMLSchema" xmlns:xs="http://www.w3.org/2001/XMLSchema" xmlns:p="http://schemas.microsoft.com/office/2006/metadata/properties" xmlns:ns2="998d7131-16a9-4ada-8185-97495aeeb649" xmlns:ns3="14996934-da95-4fdd-8e71-d3b67b28427a" targetNamespace="http://schemas.microsoft.com/office/2006/metadata/properties" ma:root="true" ma:fieldsID="3d313dda23eafefc0475e4360c206758" ns2:_="" ns3:_="">
    <xsd:import namespace="998d7131-16a9-4ada-8185-97495aeeb649"/>
    <xsd:import namespace="14996934-da95-4fdd-8e71-d3b67b284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7131-16a9-4ada-8185-97495aeeb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96934-da95-4fdd-8e71-d3b67b284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53fa8d-8a3f-4871-8be4-16392ca3eaf1}" ma:internalName="TaxCatchAll" ma:showField="CatchAllData" ma:web="14996934-da95-4fdd-8e71-d3b67b284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996934-da95-4fdd-8e71-d3b67b28427a" xsi:nil="true"/>
    <lcf76f155ced4ddcb4097134ff3c332f xmlns="998d7131-16a9-4ada-8185-97495aeeb6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C5DCD-5C3D-4574-8164-79580D4F6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d7131-16a9-4ada-8185-97495aeeb649"/>
    <ds:schemaRef ds:uri="14996934-da95-4fdd-8e71-d3b67b284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56231D-9A1F-46E2-A680-44D244BA91B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998d7131-16a9-4ada-8185-97495aeeb64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4996934-da95-4fdd-8e71-d3b67b28427a"/>
  </ds:schemaRefs>
</ds:datastoreItem>
</file>

<file path=customXml/itemProps3.xml><?xml version="1.0" encoding="utf-8"?>
<ds:datastoreItem xmlns:ds="http://schemas.openxmlformats.org/officeDocument/2006/customXml" ds:itemID="{AB7E25EB-15BB-4470-A761-B48118994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11681</TotalTime>
  <Words>1061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Regular</vt:lpstr>
      <vt:lpstr>Helvetica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McMullen, Christopher</cp:lastModifiedBy>
  <cp:revision>103</cp:revision>
  <cp:lastPrinted>2019-10-14T17:07:34Z</cp:lastPrinted>
  <dcterms:created xsi:type="dcterms:W3CDTF">2019-07-08T18:39:15Z</dcterms:created>
  <dcterms:modified xsi:type="dcterms:W3CDTF">2024-03-26T16:13:43Z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0x010100B080A1C5619D774FB0A6CAAC42FAEC68</vt:lpwstr>
  </property>
  <property fmtid="{D5CDD505-2E9C-101B-9397-08002B2CF9AE}" pid="3" name="MediaServiceImageTags">
    <vt:lpwstr/>
  </property>
</Properties>
</file>