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337" r:id="rId6"/>
    <p:sldId id="257" r:id="rId7"/>
    <p:sldId id="263" r:id="rId8"/>
    <p:sldId id="262" r:id="rId9"/>
    <p:sldId id="323" r:id="rId10"/>
    <p:sldId id="332" r:id="rId11"/>
    <p:sldId id="331" r:id="rId12"/>
    <p:sldId id="335" r:id="rId13"/>
    <p:sldId id="336" r:id="rId14"/>
    <p:sldId id="265" r:id="rId15"/>
    <p:sldId id="334" r:id="rId16"/>
    <p:sldId id="333" r:id="rId17"/>
    <p:sldId id="268" r:id="rId18"/>
    <p:sldId id="344" r:id="rId19"/>
    <p:sldId id="269" r:id="rId20"/>
    <p:sldId id="342" r:id="rId21"/>
    <p:sldId id="271"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7B3B"/>
    <a:srgbClr val="004A24"/>
    <a:srgbClr val="00A651"/>
    <a:srgbClr val="00A44E"/>
    <a:srgbClr val="8AC44A"/>
    <a:srgbClr val="00853E"/>
    <a:srgbClr val="007B3B"/>
    <a:srgbClr val="079418"/>
    <a:srgbClr val="74C4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604" autoAdjust="0"/>
    <p:restoredTop sz="93447" autoAdjust="0"/>
  </p:normalViewPr>
  <p:slideViewPr>
    <p:cSldViewPr snapToGrid="0" snapToObjects="1">
      <p:cViewPr varScale="1">
        <p:scale>
          <a:sx n="103" d="100"/>
          <a:sy n="103" d="100"/>
        </p:scale>
        <p:origin x="114" y="22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Mullen, Christopher" userId="5205925a-5e52-496b-a201-3660f2bd5d5c" providerId="ADAL" clId="{EEB6AB9A-93C0-49A9-B399-3AE1D65F68F0}"/>
    <pc:docChg chg="modSld">
      <pc:chgData name="McMullen, Christopher" userId="5205925a-5e52-496b-a201-3660f2bd5d5c" providerId="ADAL" clId="{EEB6AB9A-93C0-49A9-B399-3AE1D65F68F0}" dt="2026-02-10T19:12:21.149" v="1" actId="20577"/>
      <pc:docMkLst>
        <pc:docMk/>
      </pc:docMkLst>
      <pc:sldChg chg="modSp mod">
        <pc:chgData name="McMullen, Christopher" userId="5205925a-5e52-496b-a201-3660f2bd5d5c" providerId="ADAL" clId="{EEB6AB9A-93C0-49A9-B399-3AE1D65F68F0}" dt="2026-02-10T19:12:21.149" v="1" actId="20577"/>
        <pc:sldMkLst>
          <pc:docMk/>
          <pc:sldMk cId="0" sldId="256"/>
        </pc:sldMkLst>
        <pc:spChg chg="mod">
          <ac:chgData name="McMullen, Christopher" userId="5205925a-5e52-496b-a201-3660f2bd5d5c" providerId="ADAL" clId="{EEB6AB9A-93C0-49A9-B399-3AE1D65F68F0}" dt="2026-02-10T19:12:21.149" v="1" actId="20577"/>
          <ac:spMkLst>
            <pc:docMk/>
            <pc:sldMk cId="0" sldId="256"/>
            <ac:spMk id="2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69FC2-DFDE-4ED4-B3B9-21D38E6D1D9F}"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B173B-F9AE-4CD2-AF4D-FCB2C1644010}" type="slidenum">
              <a:rPr lang="en-US" smtClean="0"/>
              <a:t>‹#›</a:t>
            </a:fld>
            <a:endParaRPr lang="en-US"/>
          </a:p>
        </p:txBody>
      </p:sp>
    </p:spTree>
    <p:extLst>
      <p:ext uri="{BB962C8B-B14F-4D97-AF65-F5344CB8AC3E}">
        <p14:creationId xmlns:p14="http://schemas.microsoft.com/office/powerpoint/2010/main" val="2560698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3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10E7C09-85A1-C347-BD36-1D230C772538}"/>
              </a:ext>
            </a:extLst>
          </p:cNvPr>
          <p:cNvSpPr>
            <a:spLocks noGrp="1"/>
          </p:cNvSpPr>
          <p:nvPr>
            <p:ph type="body" sz="quarter" idx="10" hasCustomPrompt="1"/>
          </p:nvPr>
        </p:nvSpPr>
        <p:spPr>
          <a:xfrm>
            <a:off x="3911599" y="4366579"/>
            <a:ext cx="4307841" cy="439101"/>
          </a:xfrm>
          <a:prstGeom prst="rect">
            <a:avLst/>
          </a:prstGeom>
        </p:spPr>
        <p:txBody>
          <a:bodyPr/>
          <a:lstStyle>
            <a:lvl1pPr marL="0" indent="0" algn="ctr">
              <a:buFontTx/>
              <a:buNone/>
              <a:defRPr lang="en-US" sz="2800" b="0" i="0" u="none" strike="noStrike" baseline="0" smtClean="0">
                <a:effectLst/>
                <a:latin typeface="Calibri Regular"/>
              </a:defRPr>
            </a:lvl1pPr>
          </a:lstStyle>
          <a:p>
            <a:pPr lvl="0">
              <a:spcBef>
                <a:spcPts val="1600"/>
              </a:spcBef>
            </a:pPr>
            <a:r>
              <a:rPr lang="en-US" b="0" i="0" u="none" strike="noStrike" dirty="0">
                <a:solidFill>
                  <a:srgbClr val="000000"/>
                </a:solidFill>
                <a:effectLst/>
                <a:latin typeface="Segoe UI"/>
              </a:rPr>
              <a:t>Slide Title Here</a:t>
            </a:r>
          </a:p>
        </p:txBody>
      </p:sp>
      <p:sp>
        <p:nvSpPr>
          <p:cNvPr id="10" name="Text Placeholder 9">
            <a:extLst>
              <a:ext uri="{FF2B5EF4-FFF2-40B4-BE49-F238E27FC236}">
                <a16:creationId xmlns:a16="http://schemas.microsoft.com/office/drawing/2014/main" id="{B68784AB-3752-A44B-9D82-F3D2CCF84DDE}"/>
              </a:ext>
            </a:extLst>
          </p:cNvPr>
          <p:cNvSpPr>
            <a:spLocks noGrp="1"/>
          </p:cNvSpPr>
          <p:nvPr>
            <p:ph type="body" sz="quarter" idx="11" hasCustomPrompt="1"/>
          </p:nvPr>
        </p:nvSpPr>
        <p:spPr>
          <a:xfrm>
            <a:off x="3911600" y="5008563"/>
            <a:ext cx="4308475" cy="1655762"/>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lang="en-US" sz="1400" b="0" i="0" u="none" strike="noStrike" baseline="0" smtClean="0">
                <a:solidFill>
                  <a:schemeClr val="tx1"/>
                </a:solidFill>
                <a:effectLst/>
                <a:latin typeface="+mn-lt"/>
                <a:cs typeface="Calibri" panose="020F050202020403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sz="1400" dirty="0" err="1"/>
              <a:t>Mauris</a:t>
            </a:r>
            <a:r>
              <a:rPr lang="en-US" sz="1400" dirty="0"/>
              <a:t> </a:t>
            </a:r>
            <a:r>
              <a:rPr lang="en-US" sz="1400" dirty="0" err="1"/>
              <a:t>accumsan</a:t>
            </a:r>
            <a:r>
              <a:rPr lang="en-US" sz="1400" dirty="0"/>
              <a:t> </a:t>
            </a:r>
            <a:r>
              <a:rPr lang="en-US" sz="1400" dirty="0" err="1"/>
              <a:t>purus</a:t>
            </a:r>
            <a:r>
              <a:rPr lang="en-US" sz="1400" dirty="0"/>
              <a:t> in </a:t>
            </a:r>
            <a:r>
              <a:rPr lang="en-US" sz="1400" dirty="0" err="1"/>
              <a:t>quam</a:t>
            </a:r>
            <a:r>
              <a:rPr lang="en-US" sz="1400" dirty="0"/>
              <a:t> </a:t>
            </a:r>
            <a:r>
              <a:rPr lang="en-US" sz="1400" dirty="0" err="1"/>
              <a:t>lobortis</a:t>
            </a:r>
            <a:r>
              <a:rPr lang="en-US" sz="1400" dirty="0"/>
              <a:t> pharetra. </a:t>
            </a:r>
            <a:r>
              <a:rPr lang="en-US" sz="1400" dirty="0" err="1"/>
              <a:t>Proin</a:t>
            </a:r>
            <a:r>
              <a:rPr lang="en-US" sz="1400" dirty="0"/>
              <a:t> sit </a:t>
            </a:r>
            <a:r>
              <a:rPr lang="en-US" sz="1400" dirty="0" err="1"/>
              <a:t>amet</a:t>
            </a:r>
            <a:r>
              <a:rPr lang="en-US" sz="1400" dirty="0"/>
              <a:t> </a:t>
            </a:r>
            <a:r>
              <a:rPr lang="en-US" sz="1400" dirty="0" err="1"/>
              <a:t>elementum</a:t>
            </a:r>
            <a:r>
              <a:rPr lang="en-US" sz="1400" dirty="0"/>
              <a:t> </a:t>
            </a:r>
            <a:r>
              <a:rPr lang="en-US" sz="1400" dirty="0" err="1"/>
              <a:t>turpis</a:t>
            </a:r>
            <a:r>
              <a:rPr lang="en-US" sz="1400" dirty="0"/>
              <a:t>. </a:t>
            </a:r>
            <a:r>
              <a:rPr lang="en-US" sz="1400" dirty="0" err="1"/>
              <a:t>Vivamus</a:t>
            </a:r>
            <a:r>
              <a:rPr lang="en-US" sz="1400" dirty="0"/>
              <a:t> </a:t>
            </a:r>
            <a:r>
              <a:rPr lang="en-US" sz="1400" dirty="0" err="1"/>
              <a:t>sodales</a:t>
            </a:r>
            <a:r>
              <a:rPr lang="en-US" sz="1400" dirty="0"/>
              <a:t> magna id pulvinar </a:t>
            </a:r>
            <a:r>
              <a:rPr lang="en-US" sz="1400" dirty="0" err="1"/>
              <a:t>pretium</a:t>
            </a:r>
            <a:r>
              <a:rPr lang="en-US" sz="1400" dirty="0"/>
              <a:t>. </a:t>
            </a:r>
            <a:r>
              <a:rPr lang="en-US" sz="1400" dirty="0" err="1"/>
              <a:t>Phasellus</a:t>
            </a:r>
            <a:r>
              <a:rPr lang="en-US" sz="1400" dirty="0"/>
              <a:t> porta ipsum </a:t>
            </a:r>
            <a:r>
              <a:rPr lang="en-US" sz="1400" dirty="0" err="1"/>
              <a:t>nec</a:t>
            </a:r>
            <a:r>
              <a:rPr lang="en-US" sz="1400" dirty="0"/>
              <a:t> </a:t>
            </a:r>
            <a:r>
              <a:rPr lang="en-US" sz="1400" dirty="0" err="1"/>
              <a:t>euismod</a:t>
            </a:r>
            <a:r>
              <a:rPr lang="en-US" sz="1400" dirty="0"/>
              <a:t> </a:t>
            </a:r>
            <a:r>
              <a:rPr lang="en-US" sz="1400" dirty="0" err="1"/>
              <a:t>tincidunt</a:t>
            </a:r>
            <a:r>
              <a:rPr lang="en-US" sz="1400" dirty="0"/>
              <a:t>. </a:t>
            </a:r>
            <a:r>
              <a:rPr lang="en-US" sz="1400" dirty="0" err="1"/>
              <a:t>Aliquam</a:t>
            </a:r>
            <a:r>
              <a:rPr lang="en-US" sz="1400" dirty="0"/>
              <a:t> </a:t>
            </a:r>
            <a:r>
              <a:rPr lang="en-US" sz="1400" dirty="0" err="1"/>
              <a:t>ultrices</a:t>
            </a:r>
            <a:r>
              <a:rPr lang="en-US" sz="1400" dirty="0"/>
              <a:t>, </a:t>
            </a:r>
            <a:r>
              <a:rPr lang="en-US" sz="1400" dirty="0" err="1"/>
              <a:t>justo</a:t>
            </a:r>
            <a:r>
              <a:rPr lang="en-US" sz="1400" dirty="0"/>
              <a:t> </a:t>
            </a:r>
            <a:r>
              <a:rPr lang="en-US" sz="1400" dirty="0" err="1"/>
              <a:t>quis</a:t>
            </a:r>
            <a:r>
              <a:rPr lang="en-US" sz="1400" dirty="0"/>
              <a:t> semper</a:t>
            </a:r>
            <a:endParaRPr lang="en-US" dirty="0">
              <a:solidFill>
                <a:srgbClr val="000000"/>
              </a:solidFill>
              <a:effectLst/>
              <a:latin typeface="Helvetica" pitchFamily="2" charset="0"/>
            </a:endParaRPr>
          </a:p>
        </p:txBody>
      </p:sp>
      <p:sp>
        <p:nvSpPr>
          <p:cNvPr id="5" name="Oval 4">
            <a:extLst>
              <a:ext uri="{FF2B5EF4-FFF2-40B4-BE49-F238E27FC236}">
                <a16:creationId xmlns:a16="http://schemas.microsoft.com/office/drawing/2014/main" id="{A3C1BF43-167B-404A-8DED-4E203311E0FD}"/>
              </a:ext>
            </a:extLst>
          </p:cNvPr>
          <p:cNvSpPr/>
          <p:nvPr userDrawn="1"/>
        </p:nvSpPr>
        <p:spPr>
          <a:xfrm>
            <a:off x="4446928" y="763908"/>
            <a:ext cx="3237181" cy="3237181"/>
          </a:xfrm>
          <a:prstGeom prst="ellipse">
            <a:avLst/>
          </a:prstGeom>
          <a:solidFill>
            <a:srgbClr val="008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E6958F9-1290-544E-A4D9-C155090F0538}"/>
              </a:ext>
            </a:extLst>
          </p:cNvPr>
          <p:cNvPicPr>
            <a:picLocks noChangeAspect="1"/>
          </p:cNvPicPr>
          <p:nvPr userDrawn="1"/>
        </p:nvPicPr>
        <p:blipFill>
          <a:blip r:embed="rId2"/>
          <a:stretch>
            <a:fillRect/>
          </a:stretch>
        </p:blipFill>
        <p:spPr>
          <a:xfrm>
            <a:off x="4689346" y="1747341"/>
            <a:ext cx="2752344" cy="1270313"/>
          </a:xfrm>
          <a:prstGeom prst="rect">
            <a:avLst/>
          </a:prstGeom>
        </p:spPr>
      </p:pic>
    </p:spTree>
    <p:extLst>
      <p:ext uri="{BB962C8B-B14F-4D97-AF65-F5344CB8AC3E}">
        <p14:creationId xmlns:p14="http://schemas.microsoft.com/office/powerpoint/2010/main" val="135698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59F1FB-5E2C-514C-8EE1-7A1EB1EF3DF9}"/>
              </a:ext>
            </a:extLst>
          </p:cNvPr>
          <p:cNvSpPr/>
          <p:nvPr userDrawn="1"/>
        </p:nvSpPr>
        <p:spPr>
          <a:xfrm>
            <a:off x="0" y="0"/>
            <a:ext cx="12192000" cy="6858000"/>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5">
            <a:extLst>
              <a:ext uri="{FF2B5EF4-FFF2-40B4-BE49-F238E27FC236}">
                <a16:creationId xmlns:a16="http://schemas.microsoft.com/office/drawing/2014/main" id="{D2C30F20-235F-174D-B487-D6643917E8A9}"/>
              </a:ext>
            </a:extLst>
          </p:cNvPr>
          <p:cNvSpPr>
            <a:spLocks noGrp="1"/>
          </p:cNvSpPr>
          <p:nvPr>
            <p:ph type="body" sz="quarter" idx="10" hasCustomPrompt="1"/>
          </p:nvPr>
        </p:nvSpPr>
        <p:spPr>
          <a:xfrm>
            <a:off x="3911599" y="4366579"/>
            <a:ext cx="4307841" cy="439101"/>
          </a:xfrm>
          <a:prstGeom prst="rect">
            <a:avLst/>
          </a:prstGeom>
        </p:spPr>
        <p:txBody>
          <a:bodyPr/>
          <a:lstStyle>
            <a:lvl1pPr marL="0" indent="0" algn="ctr">
              <a:buFontTx/>
              <a:buNone/>
              <a:defRPr lang="en-US" dirty="0" smtClean="0">
                <a:solidFill>
                  <a:schemeClr val="bg1"/>
                </a:solidFill>
              </a:defRPr>
            </a:lvl1pPr>
          </a:lstStyle>
          <a:p>
            <a:pPr lvl="0">
              <a:spcBef>
                <a:spcPts val="1600"/>
              </a:spcBef>
            </a:pPr>
            <a:r>
              <a:rPr lang="en-US" sz="2800" dirty="0"/>
              <a:t>Slide Title Here</a:t>
            </a:r>
            <a:endParaRPr lang="en-US" b="0" i="0" u="none" strike="noStrike" dirty="0">
              <a:solidFill>
                <a:srgbClr val="000000"/>
              </a:solidFill>
              <a:effectLst/>
              <a:latin typeface="Segoe UI"/>
            </a:endParaRPr>
          </a:p>
        </p:txBody>
      </p:sp>
      <p:sp>
        <p:nvSpPr>
          <p:cNvPr id="9" name="Text Placeholder 9">
            <a:extLst>
              <a:ext uri="{FF2B5EF4-FFF2-40B4-BE49-F238E27FC236}">
                <a16:creationId xmlns:a16="http://schemas.microsoft.com/office/drawing/2014/main" id="{0D4B792E-BBD3-EA46-9052-2846A6BC14B1}"/>
              </a:ext>
            </a:extLst>
          </p:cNvPr>
          <p:cNvSpPr>
            <a:spLocks noGrp="1"/>
          </p:cNvSpPr>
          <p:nvPr>
            <p:ph type="body" sz="quarter" idx="11" hasCustomPrompt="1"/>
          </p:nvPr>
        </p:nvSpPr>
        <p:spPr>
          <a:xfrm>
            <a:off x="3911600" y="5008563"/>
            <a:ext cx="4308475" cy="1655762"/>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lang="en-US" sz="1400" b="0" i="0" u="none" strike="noStrike" baseline="0" smtClean="0">
                <a:solidFill>
                  <a:schemeClr val="bg1"/>
                </a:solidFill>
                <a:effectLst/>
                <a:latin typeface="+mn-lt"/>
                <a:cs typeface="Calibri" panose="020F050202020403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sz="1400" dirty="0" err="1"/>
              <a:t>Mauris</a:t>
            </a:r>
            <a:r>
              <a:rPr lang="en-US" sz="1400" dirty="0"/>
              <a:t> </a:t>
            </a:r>
            <a:r>
              <a:rPr lang="en-US" sz="1400" dirty="0" err="1"/>
              <a:t>accumsan</a:t>
            </a:r>
            <a:r>
              <a:rPr lang="en-US" sz="1400" dirty="0"/>
              <a:t> </a:t>
            </a:r>
            <a:r>
              <a:rPr lang="en-US" sz="1400" dirty="0" err="1"/>
              <a:t>purus</a:t>
            </a:r>
            <a:r>
              <a:rPr lang="en-US" sz="1400" dirty="0"/>
              <a:t> in </a:t>
            </a:r>
            <a:r>
              <a:rPr lang="en-US" sz="1400" dirty="0" err="1"/>
              <a:t>quam</a:t>
            </a:r>
            <a:r>
              <a:rPr lang="en-US" sz="1400" dirty="0"/>
              <a:t> </a:t>
            </a:r>
            <a:r>
              <a:rPr lang="en-US" sz="1400" dirty="0" err="1"/>
              <a:t>lobortis</a:t>
            </a:r>
            <a:r>
              <a:rPr lang="en-US" sz="1400" dirty="0"/>
              <a:t> pharetra. </a:t>
            </a:r>
            <a:r>
              <a:rPr lang="en-US" sz="1400" dirty="0" err="1"/>
              <a:t>Proin</a:t>
            </a:r>
            <a:r>
              <a:rPr lang="en-US" sz="1400" dirty="0"/>
              <a:t> sit </a:t>
            </a:r>
            <a:r>
              <a:rPr lang="en-US" sz="1400" dirty="0" err="1"/>
              <a:t>amet</a:t>
            </a:r>
            <a:r>
              <a:rPr lang="en-US" sz="1400" dirty="0"/>
              <a:t> </a:t>
            </a:r>
            <a:r>
              <a:rPr lang="en-US" sz="1400" dirty="0" err="1"/>
              <a:t>elementum</a:t>
            </a:r>
            <a:r>
              <a:rPr lang="en-US" sz="1400" dirty="0"/>
              <a:t> </a:t>
            </a:r>
            <a:r>
              <a:rPr lang="en-US" sz="1400" dirty="0" err="1"/>
              <a:t>turpis</a:t>
            </a:r>
            <a:r>
              <a:rPr lang="en-US" sz="1400" dirty="0"/>
              <a:t>. </a:t>
            </a:r>
            <a:r>
              <a:rPr lang="en-US" sz="1400" dirty="0" err="1"/>
              <a:t>Vivamus</a:t>
            </a:r>
            <a:r>
              <a:rPr lang="en-US" sz="1400" dirty="0"/>
              <a:t> </a:t>
            </a:r>
            <a:r>
              <a:rPr lang="en-US" sz="1400" dirty="0" err="1"/>
              <a:t>sodales</a:t>
            </a:r>
            <a:r>
              <a:rPr lang="en-US" sz="1400" dirty="0"/>
              <a:t> magna id pulvinar </a:t>
            </a:r>
            <a:r>
              <a:rPr lang="en-US" sz="1400" dirty="0" err="1"/>
              <a:t>pretium</a:t>
            </a:r>
            <a:r>
              <a:rPr lang="en-US" sz="1400" dirty="0"/>
              <a:t>. </a:t>
            </a:r>
            <a:r>
              <a:rPr lang="en-US" sz="1400" dirty="0" err="1"/>
              <a:t>Phasellus</a:t>
            </a:r>
            <a:r>
              <a:rPr lang="en-US" sz="1400" dirty="0"/>
              <a:t> porta ipsum </a:t>
            </a:r>
            <a:r>
              <a:rPr lang="en-US" sz="1400" dirty="0" err="1"/>
              <a:t>nec</a:t>
            </a:r>
            <a:r>
              <a:rPr lang="en-US" sz="1400" dirty="0"/>
              <a:t> </a:t>
            </a:r>
            <a:r>
              <a:rPr lang="en-US" sz="1400" dirty="0" err="1"/>
              <a:t>euismod</a:t>
            </a:r>
            <a:r>
              <a:rPr lang="en-US" sz="1400" dirty="0"/>
              <a:t> </a:t>
            </a:r>
            <a:r>
              <a:rPr lang="en-US" sz="1400" dirty="0" err="1"/>
              <a:t>tincidunt</a:t>
            </a:r>
            <a:r>
              <a:rPr lang="en-US" sz="1400" dirty="0"/>
              <a:t>. </a:t>
            </a:r>
            <a:r>
              <a:rPr lang="en-US" sz="1400" dirty="0" err="1"/>
              <a:t>Aliquam</a:t>
            </a:r>
            <a:r>
              <a:rPr lang="en-US" sz="1400" dirty="0"/>
              <a:t> </a:t>
            </a:r>
            <a:r>
              <a:rPr lang="en-US" sz="1400" dirty="0" err="1"/>
              <a:t>ultrices</a:t>
            </a:r>
            <a:r>
              <a:rPr lang="en-US" sz="1400" dirty="0"/>
              <a:t>, </a:t>
            </a:r>
            <a:r>
              <a:rPr lang="en-US" sz="1400" dirty="0" err="1"/>
              <a:t>justo</a:t>
            </a:r>
            <a:r>
              <a:rPr lang="en-US" sz="1400" dirty="0"/>
              <a:t> </a:t>
            </a:r>
            <a:r>
              <a:rPr lang="en-US" sz="1400" dirty="0" err="1"/>
              <a:t>quis</a:t>
            </a:r>
            <a:r>
              <a:rPr lang="en-US" sz="1400" dirty="0"/>
              <a:t> semper</a:t>
            </a:r>
            <a:endParaRPr lang="en-US" dirty="0">
              <a:solidFill>
                <a:srgbClr val="000000"/>
              </a:solidFill>
              <a:effectLst/>
              <a:latin typeface="Helvetica" pitchFamily="2" charset="0"/>
            </a:endParaRPr>
          </a:p>
        </p:txBody>
      </p:sp>
      <p:sp>
        <p:nvSpPr>
          <p:cNvPr id="6" name="Oval 5">
            <a:extLst>
              <a:ext uri="{FF2B5EF4-FFF2-40B4-BE49-F238E27FC236}">
                <a16:creationId xmlns:a16="http://schemas.microsoft.com/office/drawing/2014/main" id="{0583217F-EF53-454B-993D-E0F772248784}"/>
              </a:ext>
            </a:extLst>
          </p:cNvPr>
          <p:cNvSpPr/>
          <p:nvPr userDrawn="1"/>
        </p:nvSpPr>
        <p:spPr>
          <a:xfrm>
            <a:off x="4446683" y="695669"/>
            <a:ext cx="3237181" cy="32371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3ED3F9B-EE06-3047-9AAE-7CF23F171A05}"/>
              </a:ext>
            </a:extLst>
          </p:cNvPr>
          <p:cNvPicPr>
            <a:picLocks noChangeAspect="1"/>
          </p:cNvPicPr>
          <p:nvPr userDrawn="1"/>
        </p:nvPicPr>
        <p:blipFill>
          <a:blip r:embed="rId2"/>
          <a:stretch>
            <a:fillRect/>
          </a:stretch>
        </p:blipFill>
        <p:spPr>
          <a:xfrm>
            <a:off x="4692681" y="1680755"/>
            <a:ext cx="2745184" cy="1267007"/>
          </a:xfrm>
          <a:prstGeom prst="rect">
            <a:avLst/>
          </a:prstGeom>
        </p:spPr>
      </p:pic>
    </p:spTree>
    <p:extLst>
      <p:ext uri="{BB962C8B-B14F-4D97-AF65-F5344CB8AC3E}">
        <p14:creationId xmlns:p14="http://schemas.microsoft.com/office/powerpoint/2010/main" val="560185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C5E821-9602-8B43-B24F-C0C7DEF06399}"/>
              </a:ext>
            </a:extLst>
          </p:cNvPr>
          <p:cNvSpPr>
            <a:spLocks noGrp="1"/>
          </p:cNvSpPr>
          <p:nvPr>
            <p:ph type="body" sz="quarter" idx="10" hasCustomPrompt="1"/>
          </p:nvPr>
        </p:nvSpPr>
        <p:spPr>
          <a:xfrm>
            <a:off x="2092325" y="2631759"/>
            <a:ext cx="8667750" cy="873442"/>
          </a:xfrm>
          <a:prstGeom prst="rect">
            <a:avLst/>
          </a:prstGeom>
        </p:spPr>
        <p:txBody>
          <a:bodyPr/>
          <a:lstStyle>
            <a:lvl1pPr marL="0" indent="0">
              <a:buNone/>
              <a:defRPr sz="6000"/>
            </a:lvl1pPr>
          </a:lstStyle>
          <a:p>
            <a:pPr lvl="0"/>
            <a:r>
              <a:rPr lang="en-US" dirty="0"/>
              <a:t>Very Large Headline Here</a:t>
            </a:r>
          </a:p>
        </p:txBody>
      </p:sp>
      <p:sp>
        <p:nvSpPr>
          <p:cNvPr id="9" name="Text Placeholder 3">
            <a:extLst>
              <a:ext uri="{FF2B5EF4-FFF2-40B4-BE49-F238E27FC236}">
                <a16:creationId xmlns:a16="http://schemas.microsoft.com/office/drawing/2014/main" id="{F6C1644D-226D-1A4D-8637-0158912CDBED}"/>
              </a:ext>
            </a:extLst>
          </p:cNvPr>
          <p:cNvSpPr>
            <a:spLocks noGrp="1"/>
          </p:cNvSpPr>
          <p:nvPr>
            <p:ph type="body" sz="quarter" idx="11" hasCustomPrompt="1"/>
          </p:nvPr>
        </p:nvSpPr>
        <p:spPr>
          <a:xfrm>
            <a:off x="2092325" y="3637598"/>
            <a:ext cx="8667750" cy="2448241"/>
          </a:xfrm>
          <a:prstGeom prst="rect">
            <a:avLst/>
          </a:prstGeom>
        </p:spPr>
        <p:txBody>
          <a:bodyPr/>
          <a:lstStyle>
            <a:lvl1pPr marL="0" indent="0">
              <a:buNone/>
              <a:defRPr sz="18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pic>
        <p:nvPicPr>
          <p:cNvPr id="5" name="Picture 4" descr="A close up of a sign&#10;&#10;Description automatically generated">
            <a:extLst>
              <a:ext uri="{FF2B5EF4-FFF2-40B4-BE49-F238E27FC236}">
                <a16:creationId xmlns:a16="http://schemas.microsoft.com/office/drawing/2014/main" id="{477DB744-F5DA-4B4B-B306-566B72C09107}"/>
              </a:ext>
            </a:extLst>
          </p:cNvPr>
          <p:cNvPicPr>
            <a:picLocks noChangeAspect="1"/>
          </p:cNvPicPr>
          <p:nvPr userDrawn="1"/>
        </p:nvPicPr>
        <p:blipFill>
          <a:blip r:embed="rId2"/>
          <a:stretch>
            <a:fillRect/>
          </a:stretch>
        </p:blipFill>
        <p:spPr>
          <a:xfrm>
            <a:off x="7999476" y="0"/>
            <a:ext cx="4192524" cy="914400"/>
          </a:xfrm>
          <a:prstGeom prst="rect">
            <a:avLst/>
          </a:prstGeom>
        </p:spPr>
      </p:pic>
    </p:spTree>
    <p:extLst>
      <p:ext uri="{BB962C8B-B14F-4D97-AF65-F5344CB8AC3E}">
        <p14:creationId xmlns:p14="http://schemas.microsoft.com/office/powerpoint/2010/main" val="35365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77B3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2C9595-0EA3-D84B-B804-E01A3FC5DA6A}"/>
              </a:ext>
            </a:extLst>
          </p:cNvPr>
          <p:cNvPicPr>
            <a:picLocks noChangeAspect="1"/>
          </p:cNvPicPr>
          <p:nvPr userDrawn="1"/>
        </p:nvPicPr>
        <p:blipFill>
          <a:blip r:embed="rId2"/>
          <a:srcRect/>
          <a:stretch/>
        </p:blipFill>
        <p:spPr>
          <a:xfrm>
            <a:off x="8351239" y="0"/>
            <a:ext cx="3840761" cy="873442"/>
          </a:xfrm>
          <a:prstGeom prst="rect">
            <a:avLst/>
          </a:prstGeom>
        </p:spPr>
      </p:pic>
      <p:sp>
        <p:nvSpPr>
          <p:cNvPr id="5" name="Text Placeholder 3">
            <a:extLst>
              <a:ext uri="{FF2B5EF4-FFF2-40B4-BE49-F238E27FC236}">
                <a16:creationId xmlns:a16="http://schemas.microsoft.com/office/drawing/2014/main" id="{4D028BE1-628E-C845-BC44-E884D945FA28}"/>
              </a:ext>
            </a:extLst>
          </p:cNvPr>
          <p:cNvSpPr>
            <a:spLocks noGrp="1"/>
          </p:cNvSpPr>
          <p:nvPr>
            <p:ph type="body" sz="quarter" idx="10" hasCustomPrompt="1"/>
          </p:nvPr>
        </p:nvSpPr>
        <p:spPr>
          <a:xfrm>
            <a:off x="2092325" y="2631759"/>
            <a:ext cx="8667750" cy="873442"/>
          </a:xfrm>
          <a:prstGeom prst="rect">
            <a:avLst/>
          </a:prstGeom>
        </p:spPr>
        <p:txBody>
          <a:bodyPr/>
          <a:lstStyle>
            <a:lvl1pPr marL="0" indent="0">
              <a:buNone/>
              <a:defRPr sz="6000">
                <a:solidFill>
                  <a:schemeClr val="bg1"/>
                </a:solidFill>
              </a:defRPr>
            </a:lvl1pPr>
          </a:lstStyle>
          <a:p>
            <a:pPr lvl="0"/>
            <a:r>
              <a:rPr lang="en-US" dirty="0"/>
              <a:t>Very Large Headline Here</a:t>
            </a:r>
          </a:p>
        </p:txBody>
      </p:sp>
      <p:sp>
        <p:nvSpPr>
          <p:cNvPr id="6" name="Text Placeholder 3">
            <a:extLst>
              <a:ext uri="{FF2B5EF4-FFF2-40B4-BE49-F238E27FC236}">
                <a16:creationId xmlns:a16="http://schemas.microsoft.com/office/drawing/2014/main" id="{DF02F72D-84BA-CE4B-9DF3-FC49E4CE2E0E}"/>
              </a:ext>
            </a:extLst>
          </p:cNvPr>
          <p:cNvSpPr>
            <a:spLocks noGrp="1"/>
          </p:cNvSpPr>
          <p:nvPr>
            <p:ph type="body" sz="quarter" idx="11" hasCustomPrompt="1"/>
          </p:nvPr>
        </p:nvSpPr>
        <p:spPr>
          <a:xfrm>
            <a:off x="2092325" y="3637598"/>
            <a:ext cx="8667750" cy="2448241"/>
          </a:xfrm>
          <a:prstGeom prst="rect">
            <a:avLst/>
          </a:prstGeom>
        </p:spPr>
        <p:txBody>
          <a:bodyPr/>
          <a:lstStyle>
            <a:lvl1pPr marL="0" indent="0">
              <a:buNone/>
              <a:defRPr sz="18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921838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6D0D23-7F98-C641-88F6-FE6D8AEF7B11}"/>
              </a:ext>
            </a:extLst>
          </p:cNvPr>
          <p:cNvSpPr>
            <a:spLocks noGrp="1"/>
          </p:cNvSpPr>
          <p:nvPr>
            <p:ph type="body" sz="quarter" idx="10" hasCustomPrompt="1"/>
          </p:nvPr>
        </p:nvSpPr>
        <p:spPr>
          <a:xfrm>
            <a:off x="2895283" y="1778318"/>
            <a:ext cx="4176077" cy="355282"/>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10" name="Text Placeholder 5">
            <a:extLst>
              <a:ext uri="{FF2B5EF4-FFF2-40B4-BE49-F238E27FC236}">
                <a16:creationId xmlns:a16="http://schemas.microsoft.com/office/drawing/2014/main" id="{618F94F7-6A0C-4842-97A6-ACC772E67945}"/>
              </a:ext>
            </a:extLst>
          </p:cNvPr>
          <p:cNvSpPr>
            <a:spLocks noGrp="1"/>
          </p:cNvSpPr>
          <p:nvPr>
            <p:ph type="body" sz="quarter" idx="11" hasCustomPrompt="1"/>
          </p:nvPr>
        </p:nvSpPr>
        <p:spPr>
          <a:xfrm>
            <a:off x="2895283" y="2133600"/>
            <a:ext cx="5679757" cy="853440"/>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pic>
        <p:nvPicPr>
          <p:cNvPr id="15" name="Picture 14">
            <a:extLst>
              <a:ext uri="{FF2B5EF4-FFF2-40B4-BE49-F238E27FC236}">
                <a16:creationId xmlns:a16="http://schemas.microsoft.com/office/drawing/2014/main" id="{7FAA48E5-92BB-6946-953B-AC27C5395327}"/>
              </a:ext>
            </a:extLst>
          </p:cNvPr>
          <p:cNvPicPr>
            <a:picLocks noChangeAspect="1"/>
          </p:cNvPicPr>
          <p:nvPr userDrawn="1"/>
        </p:nvPicPr>
        <p:blipFill rotWithShape="1">
          <a:blip r:embed="rId2"/>
          <a:srcRect r="8282"/>
          <a:stretch/>
        </p:blipFill>
        <p:spPr>
          <a:xfrm>
            <a:off x="9783730" y="0"/>
            <a:ext cx="2408270" cy="1634057"/>
          </a:xfrm>
          <a:prstGeom prst="rect">
            <a:avLst/>
          </a:prstGeom>
        </p:spPr>
      </p:pic>
      <p:sp>
        <p:nvSpPr>
          <p:cNvPr id="17" name="Text Placeholder 16">
            <a:extLst>
              <a:ext uri="{FF2B5EF4-FFF2-40B4-BE49-F238E27FC236}">
                <a16:creationId xmlns:a16="http://schemas.microsoft.com/office/drawing/2014/main" id="{A7C738E9-0CF9-D840-A14B-E1FACA560A98}"/>
              </a:ext>
            </a:extLst>
          </p:cNvPr>
          <p:cNvSpPr>
            <a:spLocks noGrp="1"/>
          </p:cNvSpPr>
          <p:nvPr>
            <p:ph type="body" sz="quarter" idx="16" hasCustomPrompt="1"/>
          </p:nvPr>
        </p:nvSpPr>
        <p:spPr>
          <a:xfrm>
            <a:off x="2021205" y="1589881"/>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19" name="Text Placeholder 16">
            <a:extLst>
              <a:ext uri="{FF2B5EF4-FFF2-40B4-BE49-F238E27FC236}">
                <a16:creationId xmlns:a16="http://schemas.microsoft.com/office/drawing/2014/main" id="{FEBC0744-1C0D-8A4E-9A74-5B20FDEC0832}"/>
              </a:ext>
            </a:extLst>
          </p:cNvPr>
          <p:cNvSpPr>
            <a:spLocks noGrp="1"/>
          </p:cNvSpPr>
          <p:nvPr>
            <p:ph type="body" sz="quarter" idx="17" hasCustomPrompt="1"/>
          </p:nvPr>
        </p:nvSpPr>
        <p:spPr>
          <a:xfrm>
            <a:off x="2021205" y="3367431"/>
            <a:ext cx="732155" cy="732155"/>
          </a:xfrm>
          <a:prstGeom prst="ellipse">
            <a:avLst/>
          </a:prstGeom>
          <a:solidFill>
            <a:srgbClr val="007B3B"/>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20" name="Text Placeholder 16">
            <a:extLst>
              <a:ext uri="{FF2B5EF4-FFF2-40B4-BE49-F238E27FC236}">
                <a16:creationId xmlns:a16="http://schemas.microsoft.com/office/drawing/2014/main" id="{F2A377BB-0714-DD4C-80FE-85B366A98F25}"/>
              </a:ext>
            </a:extLst>
          </p:cNvPr>
          <p:cNvSpPr>
            <a:spLocks noGrp="1"/>
          </p:cNvSpPr>
          <p:nvPr>
            <p:ph type="body" sz="quarter" idx="18" hasCustomPrompt="1"/>
          </p:nvPr>
        </p:nvSpPr>
        <p:spPr>
          <a:xfrm>
            <a:off x="2031047" y="5095108"/>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3</a:t>
            </a:r>
          </a:p>
        </p:txBody>
      </p:sp>
      <p:sp>
        <p:nvSpPr>
          <p:cNvPr id="21" name="Text Placeholder 5">
            <a:extLst>
              <a:ext uri="{FF2B5EF4-FFF2-40B4-BE49-F238E27FC236}">
                <a16:creationId xmlns:a16="http://schemas.microsoft.com/office/drawing/2014/main" id="{00BB2566-BA77-DA4D-8AE9-AB7266B6FDB2}"/>
              </a:ext>
            </a:extLst>
          </p:cNvPr>
          <p:cNvSpPr>
            <a:spLocks noGrp="1"/>
          </p:cNvSpPr>
          <p:nvPr>
            <p:ph type="body" sz="quarter" idx="19" hasCustomPrompt="1"/>
          </p:nvPr>
        </p:nvSpPr>
        <p:spPr>
          <a:xfrm>
            <a:off x="2895283" y="3531104"/>
            <a:ext cx="4176077" cy="355282"/>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22" name="Text Placeholder 5">
            <a:extLst>
              <a:ext uri="{FF2B5EF4-FFF2-40B4-BE49-F238E27FC236}">
                <a16:creationId xmlns:a16="http://schemas.microsoft.com/office/drawing/2014/main" id="{B58912CC-E0BC-BC43-8A1E-EE3F00B3B169}"/>
              </a:ext>
            </a:extLst>
          </p:cNvPr>
          <p:cNvSpPr>
            <a:spLocks noGrp="1"/>
          </p:cNvSpPr>
          <p:nvPr>
            <p:ph type="body" sz="quarter" idx="20" hasCustomPrompt="1"/>
          </p:nvPr>
        </p:nvSpPr>
        <p:spPr>
          <a:xfrm>
            <a:off x="2895283" y="3886386"/>
            <a:ext cx="5679757" cy="853440"/>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5">
            <a:extLst>
              <a:ext uri="{FF2B5EF4-FFF2-40B4-BE49-F238E27FC236}">
                <a16:creationId xmlns:a16="http://schemas.microsoft.com/office/drawing/2014/main" id="{4BF3DBAD-AE6F-A742-B177-934C84760CFB}"/>
              </a:ext>
            </a:extLst>
          </p:cNvPr>
          <p:cNvSpPr>
            <a:spLocks noGrp="1"/>
          </p:cNvSpPr>
          <p:nvPr>
            <p:ph type="body" sz="quarter" idx="21" hasCustomPrompt="1"/>
          </p:nvPr>
        </p:nvSpPr>
        <p:spPr>
          <a:xfrm>
            <a:off x="2895283" y="5289897"/>
            <a:ext cx="4176077" cy="355282"/>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24" name="Text Placeholder 5">
            <a:extLst>
              <a:ext uri="{FF2B5EF4-FFF2-40B4-BE49-F238E27FC236}">
                <a16:creationId xmlns:a16="http://schemas.microsoft.com/office/drawing/2014/main" id="{A5F64050-BBE0-6141-A55E-19C9B49423FA}"/>
              </a:ext>
            </a:extLst>
          </p:cNvPr>
          <p:cNvSpPr>
            <a:spLocks noGrp="1"/>
          </p:cNvSpPr>
          <p:nvPr>
            <p:ph type="body" sz="quarter" idx="22" hasCustomPrompt="1"/>
          </p:nvPr>
        </p:nvSpPr>
        <p:spPr>
          <a:xfrm>
            <a:off x="2895283" y="5645179"/>
            <a:ext cx="5679757" cy="853440"/>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5" name="Text Placeholder 5">
            <a:extLst>
              <a:ext uri="{FF2B5EF4-FFF2-40B4-BE49-F238E27FC236}">
                <a16:creationId xmlns:a16="http://schemas.microsoft.com/office/drawing/2014/main" id="{210D1966-0F17-4F47-A1D0-2100A95FD57A}"/>
              </a:ext>
            </a:extLst>
          </p:cNvPr>
          <p:cNvSpPr>
            <a:spLocks noGrp="1"/>
          </p:cNvSpPr>
          <p:nvPr>
            <p:ph type="body" sz="quarter" idx="23" hasCustomPrompt="1"/>
          </p:nvPr>
        </p:nvSpPr>
        <p:spPr>
          <a:xfrm>
            <a:off x="2895283" y="737685"/>
            <a:ext cx="5974397" cy="421163"/>
          </a:xfrm>
          <a:prstGeom prst="rect">
            <a:avLst/>
          </a:prstGeom>
        </p:spPr>
        <p:txBody>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Tree>
    <p:extLst>
      <p:ext uri="{BB962C8B-B14F-4D97-AF65-F5344CB8AC3E}">
        <p14:creationId xmlns:p14="http://schemas.microsoft.com/office/powerpoint/2010/main" val="324318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5" name="Text Placeholder 5">
            <a:extLst>
              <a:ext uri="{FF2B5EF4-FFF2-40B4-BE49-F238E27FC236}">
                <a16:creationId xmlns:a16="http://schemas.microsoft.com/office/drawing/2014/main" id="{210D1966-0F17-4F47-A1D0-2100A95FD57A}"/>
              </a:ext>
            </a:extLst>
          </p:cNvPr>
          <p:cNvSpPr>
            <a:spLocks noGrp="1"/>
          </p:cNvSpPr>
          <p:nvPr>
            <p:ph type="body" sz="quarter" idx="23" hasCustomPrompt="1"/>
          </p:nvPr>
        </p:nvSpPr>
        <p:spPr>
          <a:xfrm>
            <a:off x="492284" y="1486747"/>
            <a:ext cx="7107396" cy="1751515"/>
          </a:xfrm>
          <a:prstGeom prst="rect">
            <a:avLst/>
          </a:prstGeom>
        </p:spPr>
        <p:txBody>
          <a:bodyPr/>
          <a:lstStyle>
            <a:lvl1pPr marL="0" indent="0">
              <a:buNone/>
              <a:defRPr sz="28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p:txBody>
      </p:sp>
      <p:sp>
        <p:nvSpPr>
          <p:cNvPr id="13" name="Text Placeholder 5">
            <a:extLst>
              <a:ext uri="{FF2B5EF4-FFF2-40B4-BE49-F238E27FC236}">
                <a16:creationId xmlns:a16="http://schemas.microsoft.com/office/drawing/2014/main" id="{7DA05E9A-A537-F34A-ABA1-52DBF38C407D}"/>
              </a:ext>
            </a:extLst>
          </p:cNvPr>
          <p:cNvSpPr>
            <a:spLocks noGrp="1"/>
          </p:cNvSpPr>
          <p:nvPr>
            <p:ph type="body" sz="quarter" idx="24" hasCustomPrompt="1"/>
          </p:nvPr>
        </p:nvSpPr>
        <p:spPr>
          <a:xfrm>
            <a:off x="3407674" y="4740462"/>
            <a:ext cx="2174875" cy="355282"/>
          </a:xfrm>
          <a:prstGeom prst="rect">
            <a:avLst/>
          </a:prstGeom>
        </p:spPr>
        <p:txBody>
          <a:bodyPr/>
          <a:lstStyle>
            <a:lvl1pPr marL="0" indent="0">
              <a:buNone/>
              <a:defRPr sz="2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14" name="Text Placeholder 5">
            <a:extLst>
              <a:ext uri="{FF2B5EF4-FFF2-40B4-BE49-F238E27FC236}">
                <a16:creationId xmlns:a16="http://schemas.microsoft.com/office/drawing/2014/main" id="{117DC69A-FED7-9149-B451-D971805BAEC7}"/>
              </a:ext>
            </a:extLst>
          </p:cNvPr>
          <p:cNvSpPr>
            <a:spLocks noGrp="1"/>
          </p:cNvSpPr>
          <p:nvPr>
            <p:ph type="body" sz="quarter" idx="25" hasCustomPrompt="1"/>
          </p:nvPr>
        </p:nvSpPr>
        <p:spPr>
          <a:xfrm>
            <a:off x="3407674" y="5095744"/>
            <a:ext cx="2002155" cy="1294896"/>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16" name="Text Placeholder 16">
            <a:extLst>
              <a:ext uri="{FF2B5EF4-FFF2-40B4-BE49-F238E27FC236}">
                <a16:creationId xmlns:a16="http://schemas.microsoft.com/office/drawing/2014/main" id="{C375D517-4746-E942-9E60-0A18D5CA6FDD}"/>
              </a:ext>
            </a:extLst>
          </p:cNvPr>
          <p:cNvSpPr>
            <a:spLocks noGrp="1"/>
          </p:cNvSpPr>
          <p:nvPr>
            <p:ph type="body" sz="quarter" idx="26" hasCustomPrompt="1"/>
          </p:nvPr>
        </p:nvSpPr>
        <p:spPr>
          <a:xfrm>
            <a:off x="3407674" y="3854476"/>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28" name="Text Placeholder 5">
            <a:extLst>
              <a:ext uri="{FF2B5EF4-FFF2-40B4-BE49-F238E27FC236}">
                <a16:creationId xmlns:a16="http://schemas.microsoft.com/office/drawing/2014/main" id="{2385BFDE-CF4D-4F49-8049-ABD9DB742C8E}"/>
              </a:ext>
            </a:extLst>
          </p:cNvPr>
          <p:cNvSpPr>
            <a:spLocks noGrp="1"/>
          </p:cNvSpPr>
          <p:nvPr>
            <p:ph type="body" sz="quarter" idx="30" hasCustomPrompt="1"/>
          </p:nvPr>
        </p:nvSpPr>
        <p:spPr>
          <a:xfrm>
            <a:off x="492284" y="4740462"/>
            <a:ext cx="2174875" cy="355282"/>
          </a:xfrm>
          <a:prstGeom prst="rect">
            <a:avLst/>
          </a:prstGeom>
        </p:spPr>
        <p:txBody>
          <a:bodyPr/>
          <a:lstStyle>
            <a:lvl1pPr marL="0" indent="0">
              <a:buNone/>
              <a:defRPr sz="2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29" name="Text Placeholder 5">
            <a:extLst>
              <a:ext uri="{FF2B5EF4-FFF2-40B4-BE49-F238E27FC236}">
                <a16:creationId xmlns:a16="http://schemas.microsoft.com/office/drawing/2014/main" id="{DCFE16C2-82E9-8740-8C87-20DB3E132035}"/>
              </a:ext>
            </a:extLst>
          </p:cNvPr>
          <p:cNvSpPr>
            <a:spLocks noGrp="1"/>
          </p:cNvSpPr>
          <p:nvPr>
            <p:ph type="body" sz="quarter" idx="31" hasCustomPrompt="1"/>
          </p:nvPr>
        </p:nvSpPr>
        <p:spPr>
          <a:xfrm>
            <a:off x="492284" y="5095744"/>
            <a:ext cx="2002155" cy="1294896"/>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30" name="Text Placeholder 16">
            <a:extLst>
              <a:ext uri="{FF2B5EF4-FFF2-40B4-BE49-F238E27FC236}">
                <a16:creationId xmlns:a16="http://schemas.microsoft.com/office/drawing/2014/main" id="{0FDC6856-C94B-2044-A250-C8197993944A}"/>
              </a:ext>
            </a:extLst>
          </p:cNvPr>
          <p:cNvSpPr>
            <a:spLocks noGrp="1"/>
          </p:cNvSpPr>
          <p:nvPr>
            <p:ph type="body" sz="quarter" idx="32" hasCustomPrompt="1"/>
          </p:nvPr>
        </p:nvSpPr>
        <p:spPr>
          <a:xfrm>
            <a:off x="492284" y="3854476"/>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31" name="Text Placeholder 5">
            <a:extLst>
              <a:ext uri="{FF2B5EF4-FFF2-40B4-BE49-F238E27FC236}">
                <a16:creationId xmlns:a16="http://schemas.microsoft.com/office/drawing/2014/main" id="{1B3DAE5D-32C0-1D43-8236-574C048D0FE6}"/>
              </a:ext>
            </a:extLst>
          </p:cNvPr>
          <p:cNvSpPr>
            <a:spLocks noGrp="1"/>
          </p:cNvSpPr>
          <p:nvPr>
            <p:ph type="body" sz="quarter" idx="33" hasCustomPrompt="1"/>
          </p:nvPr>
        </p:nvSpPr>
        <p:spPr>
          <a:xfrm>
            <a:off x="9395988" y="4740462"/>
            <a:ext cx="2174875" cy="355282"/>
          </a:xfrm>
          <a:prstGeom prst="rect">
            <a:avLst/>
          </a:prstGeom>
        </p:spPr>
        <p:txBody>
          <a:bodyPr/>
          <a:lstStyle>
            <a:lvl1pPr marL="0" indent="0">
              <a:buNone/>
              <a:defRPr sz="2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32" name="Text Placeholder 5">
            <a:extLst>
              <a:ext uri="{FF2B5EF4-FFF2-40B4-BE49-F238E27FC236}">
                <a16:creationId xmlns:a16="http://schemas.microsoft.com/office/drawing/2014/main" id="{245E4E13-C49D-BF4A-985A-3B95BE7906D1}"/>
              </a:ext>
            </a:extLst>
          </p:cNvPr>
          <p:cNvSpPr>
            <a:spLocks noGrp="1"/>
          </p:cNvSpPr>
          <p:nvPr>
            <p:ph type="body" sz="quarter" idx="34" hasCustomPrompt="1"/>
          </p:nvPr>
        </p:nvSpPr>
        <p:spPr>
          <a:xfrm>
            <a:off x="9395988" y="5095744"/>
            <a:ext cx="2002155" cy="1294896"/>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33" name="Text Placeholder 16">
            <a:extLst>
              <a:ext uri="{FF2B5EF4-FFF2-40B4-BE49-F238E27FC236}">
                <a16:creationId xmlns:a16="http://schemas.microsoft.com/office/drawing/2014/main" id="{B4724838-E9BD-BB48-A347-3D9240219B5D}"/>
              </a:ext>
            </a:extLst>
          </p:cNvPr>
          <p:cNvSpPr>
            <a:spLocks noGrp="1"/>
          </p:cNvSpPr>
          <p:nvPr>
            <p:ph type="body" sz="quarter" idx="35" hasCustomPrompt="1"/>
          </p:nvPr>
        </p:nvSpPr>
        <p:spPr>
          <a:xfrm>
            <a:off x="9395988" y="3854476"/>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4</a:t>
            </a:r>
          </a:p>
        </p:txBody>
      </p:sp>
      <p:sp>
        <p:nvSpPr>
          <p:cNvPr id="34" name="Text Placeholder 5">
            <a:extLst>
              <a:ext uri="{FF2B5EF4-FFF2-40B4-BE49-F238E27FC236}">
                <a16:creationId xmlns:a16="http://schemas.microsoft.com/office/drawing/2014/main" id="{501F45E9-39DB-414E-9EEB-1E6ECD1FA8D4}"/>
              </a:ext>
            </a:extLst>
          </p:cNvPr>
          <p:cNvSpPr>
            <a:spLocks noGrp="1"/>
          </p:cNvSpPr>
          <p:nvPr>
            <p:ph type="body" sz="quarter" idx="36" hasCustomPrompt="1"/>
          </p:nvPr>
        </p:nvSpPr>
        <p:spPr>
          <a:xfrm>
            <a:off x="6424559" y="4740462"/>
            <a:ext cx="2174875" cy="355282"/>
          </a:xfrm>
          <a:prstGeom prst="rect">
            <a:avLst/>
          </a:prstGeom>
        </p:spPr>
        <p:txBody>
          <a:bodyPr/>
          <a:lstStyle>
            <a:lvl1pPr marL="0" indent="0">
              <a:buNone/>
              <a:defRPr sz="2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35" name="Text Placeholder 5">
            <a:extLst>
              <a:ext uri="{FF2B5EF4-FFF2-40B4-BE49-F238E27FC236}">
                <a16:creationId xmlns:a16="http://schemas.microsoft.com/office/drawing/2014/main" id="{0A5A593D-C0FD-4E46-82D5-69FF869316B4}"/>
              </a:ext>
            </a:extLst>
          </p:cNvPr>
          <p:cNvSpPr>
            <a:spLocks noGrp="1"/>
          </p:cNvSpPr>
          <p:nvPr>
            <p:ph type="body" sz="quarter" idx="37" hasCustomPrompt="1"/>
          </p:nvPr>
        </p:nvSpPr>
        <p:spPr>
          <a:xfrm>
            <a:off x="6424559" y="5095744"/>
            <a:ext cx="2002155" cy="1294896"/>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36" name="Text Placeholder 16">
            <a:extLst>
              <a:ext uri="{FF2B5EF4-FFF2-40B4-BE49-F238E27FC236}">
                <a16:creationId xmlns:a16="http://schemas.microsoft.com/office/drawing/2014/main" id="{25A718CA-3C44-754A-B2CC-F173F1B2E238}"/>
              </a:ext>
            </a:extLst>
          </p:cNvPr>
          <p:cNvSpPr>
            <a:spLocks noGrp="1"/>
          </p:cNvSpPr>
          <p:nvPr>
            <p:ph type="body" sz="quarter" idx="38" hasCustomPrompt="1"/>
          </p:nvPr>
        </p:nvSpPr>
        <p:spPr>
          <a:xfrm>
            <a:off x="6424559" y="3854476"/>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3</a:t>
            </a:r>
          </a:p>
        </p:txBody>
      </p:sp>
      <p:pic>
        <p:nvPicPr>
          <p:cNvPr id="18" name="Picture 17">
            <a:extLst>
              <a:ext uri="{FF2B5EF4-FFF2-40B4-BE49-F238E27FC236}">
                <a16:creationId xmlns:a16="http://schemas.microsoft.com/office/drawing/2014/main" id="{BD5C5AA7-0F01-4D9E-8DA3-91A261108C8D}"/>
              </a:ext>
            </a:extLst>
          </p:cNvPr>
          <p:cNvPicPr>
            <a:picLocks noChangeAspect="1"/>
          </p:cNvPicPr>
          <p:nvPr userDrawn="1"/>
        </p:nvPicPr>
        <p:blipFill rotWithShape="1">
          <a:blip r:embed="rId2"/>
          <a:srcRect r="8282"/>
          <a:stretch/>
        </p:blipFill>
        <p:spPr>
          <a:xfrm>
            <a:off x="9783730" y="0"/>
            <a:ext cx="2408270" cy="1634057"/>
          </a:xfrm>
          <a:prstGeom prst="rect">
            <a:avLst/>
          </a:prstGeom>
        </p:spPr>
      </p:pic>
    </p:spTree>
    <p:extLst>
      <p:ext uri="{BB962C8B-B14F-4D97-AF65-F5344CB8AC3E}">
        <p14:creationId xmlns:p14="http://schemas.microsoft.com/office/powerpoint/2010/main" val="16651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0793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863526"/>
      </p:ext>
    </p:extLst>
  </p:cSld>
  <p:clrMap bg1="lt1" tx1="dk1" bg2="lt2" tx2="dk2" accent1="accent1" accent2="accent2" accent3="accent3" accent4="accent4" accent5="accent5" accent6="accent6" hlink="hlink" folHlink="folHlink"/>
  <p:sldLayoutIdLst>
    <p:sldLayoutId id="2147483650" r:id="rId1"/>
    <p:sldLayoutId id="2147483653" r:id="rId2"/>
    <p:sldLayoutId id="2147483654" r:id="rId3"/>
    <p:sldLayoutId id="2147483649" r:id="rId4"/>
    <p:sldLayoutId id="2147483652"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2.sv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hyperlink" Target="mailto:oric@unt.ed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05953" y="-41601"/>
            <a:ext cx="12192000" cy="6941203"/>
          </a:xfrm>
          <a:custGeom>
            <a:avLst/>
            <a:gdLst/>
            <a:ahLst/>
            <a:cxnLst/>
            <a:rect l="l" t="t" r="r" b="b"/>
            <a:pathLst>
              <a:path w="18288000" h="10411805">
                <a:moveTo>
                  <a:pt x="0" y="0"/>
                </a:moveTo>
                <a:lnTo>
                  <a:pt x="18288000" y="0"/>
                </a:lnTo>
                <a:lnTo>
                  <a:pt x="18288000" y="10411804"/>
                </a:lnTo>
                <a:lnTo>
                  <a:pt x="0" y="10411804"/>
                </a:lnTo>
                <a:lnTo>
                  <a:pt x="0" y="0"/>
                </a:lnTo>
                <a:close/>
              </a:path>
            </a:pathLst>
          </a:custGeom>
          <a:blipFill>
            <a:blip r:embed="rId2"/>
            <a:stretch>
              <a:fillRect t="-8495" r="-90" b="-8495"/>
            </a:stretch>
          </a:blipFill>
        </p:spPr>
        <p:txBody>
          <a:bodyPr/>
          <a:lstStyle/>
          <a:p>
            <a:endParaRPr lang="en-US" sz="1200"/>
          </a:p>
        </p:txBody>
      </p:sp>
      <p:grpSp>
        <p:nvGrpSpPr>
          <p:cNvPr id="3" name="Group 3"/>
          <p:cNvGrpSpPr/>
          <p:nvPr/>
        </p:nvGrpSpPr>
        <p:grpSpPr>
          <a:xfrm>
            <a:off x="-74567" y="0"/>
            <a:ext cx="2057400" cy="6858000"/>
            <a:chOff x="0" y="0"/>
            <a:chExt cx="812800" cy="2709333"/>
          </a:xfrm>
        </p:grpSpPr>
        <p:sp>
          <p:nvSpPr>
            <p:cNvPr id="4" name="Freeform 4"/>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006A31"/>
            </a:solidFill>
          </p:spPr>
          <p:txBody>
            <a:bodyPr/>
            <a:lstStyle/>
            <a:p>
              <a:endParaRPr lang="en-US" sz="1200"/>
            </a:p>
          </p:txBody>
        </p:sp>
        <p:sp>
          <p:nvSpPr>
            <p:cNvPr id="5" name="TextBox 5"/>
            <p:cNvSpPr txBox="1"/>
            <p:nvPr/>
          </p:nvSpPr>
          <p:spPr>
            <a:xfrm>
              <a:off x="0" y="-38100"/>
              <a:ext cx="812800" cy="2747433"/>
            </a:xfrm>
            <a:prstGeom prst="rect">
              <a:avLst/>
            </a:prstGeom>
          </p:spPr>
          <p:txBody>
            <a:bodyPr lIns="33867" tIns="33867" rIns="33867" bIns="33867" rtlCol="0" anchor="ctr"/>
            <a:lstStyle/>
            <a:p>
              <a:pPr algn="ctr">
                <a:lnSpc>
                  <a:spcPts val="1919"/>
                </a:lnSpc>
              </a:pPr>
              <a:endParaRPr sz="1200"/>
            </a:p>
          </p:txBody>
        </p:sp>
      </p:grpSp>
      <p:sp>
        <p:nvSpPr>
          <p:cNvPr id="6" name="Freeform 6"/>
          <p:cNvSpPr/>
          <p:nvPr/>
        </p:nvSpPr>
        <p:spPr>
          <a:xfrm>
            <a:off x="-353799" y="4800600"/>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a:off x="-693612" y="1468454"/>
            <a:ext cx="2758823" cy="3235294"/>
          </a:xfrm>
          <a:custGeom>
            <a:avLst/>
            <a:gdLst/>
            <a:ahLst/>
            <a:cxnLst/>
            <a:rect l="l" t="t" r="r" b="b"/>
            <a:pathLst>
              <a:path w="4138235" h="4852941">
                <a:moveTo>
                  <a:pt x="0" y="0"/>
                </a:moveTo>
                <a:lnTo>
                  <a:pt x="4138236" y="0"/>
                </a:lnTo>
                <a:lnTo>
                  <a:pt x="4138236" y="4852940"/>
                </a:lnTo>
                <a:lnTo>
                  <a:pt x="0" y="48529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8" name="Freeform 8"/>
          <p:cNvSpPr/>
          <p:nvPr/>
        </p:nvSpPr>
        <p:spPr>
          <a:xfrm>
            <a:off x="-356369" y="-1371600"/>
            <a:ext cx="2339201" cy="27432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9" name="AutoShape 9">
            <a:extLst>
              <a:ext uri="{C183D7F6-B498-43B3-948B-1728B52AA6E4}">
                <adec:decorative xmlns:adec="http://schemas.microsoft.com/office/drawing/2017/decorative" val="1"/>
              </a:ext>
            </a:extLst>
          </p:cNvPr>
          <p:cNvSpPr/>
          <p:nvPr/>
        </p:nvSpPr>
        <p:spPr>
          <a:xfrm>
            <a:off x="815803" y="4754006"/>
            <a:ext cx="6514291" cy="0"/>
          </a:xfrm>
          <a:prstGeom prst="line">
            <a:avLst/>
          </a:prstGeom>
          <a:ln w="342900" cap="flat">
            <a:solidFill>
              <a:srgbClr val="000000"/>
            </a:solidFill>
            <a:prstDash val="solid"/>
            <a:headEnd type="none" w="sm" len="sm"/>
            <a:tailEnd type="none" w="sm" len="sm"/>
          </a:ln>
        </p:spPr>
        <p:txBody>
          <a:bodyPr/>
          <a:lstStyle/>
          <a:p>
            <a:endParaRPr lang="en-US" sz="1200"/>
          </a:p>
        </p:txBody>
      </p:sp>
      <p:sp>
        <p:nvSpPr>
          <p:cNvPr id="10" name="AutoShape 10">
            <a:extLst>
              <a:ext uri="{C183D7F6-B498-43B3-948B-1728B52AA6E4}">
                <adec:decorative xmlns:adec="http://schemas.microsoft.com/office/drawing/2017/decorative" val="1"/>
              </a:ext>
            </a:extLst>
          </p:cNvPr>
          <p:cNvSpPr/>
          <p:nvPr/>
        </p:nvSpPr>
        <p:spPr>
          <a:xfrm>
            <a:off x="815803" y="797162"/>
            <a:ext cx="6514291" cy="3855244"/>
          </a:xfrm>
          <a:prstGeom prst="rect">
            <a:avLst/>
          </a:prstGeom>
          <a:solidFill>
            <a:srgbClr val="FAFAFA"/>
          </a:solidFill>
        </p:spPr>
        <p:txBody>
          <a:bodyPr/>
          <a:lstStyle/>
          <a:p>
            <a:endParaRPr lang="en-US" sz="1200"/>
          </a:p>
        </p:txBody>
      </p:sp>
      <p:sp>
        <p:nvSpPr>
          <p:cNvPr id="11" name="TextBox 11"/>
          <p:cNvSpPr txBox="1"/>
          <p:nvPr/>
        </p:nvSpPr>
        <p:spPr>
          <a:xfrm>
            <a:off x="1428975" y="1550024"/>
            <a:ext cx="5287947" cy="2359620"/>
          </a:xfrm>
          <a:prstGeom prst="rect">
            <a:avLst/>
          </a:prstGeom>
        </p:spPr>
        <p:txBody>
          <a:bodyPr lIns="0" tIns="0" rIns="0" bIns="0" rtlCol="0" anchor="t">
            <a:spAutoFit/>
          </a:bodyPr>
          <a:lstStyle/>
          <a:p>
            <a:pPr>
              <a:lnSpc>
                <a:spcPts val="6400"/>
              </a:lnSpc>
            </a:pPr>
            <a:r>
              <a:rPr lang="en-US" sz="5334" b="1">
                <a:solidFill>
                  <a:srgbClr val="000000"/>
                </a:solidFill>
                <a:latin typeface="Nunito Sans Heavy"/>
                <a:ea typeface="Nunito Sans Heavy"/>
                <a:cs typeface="Nunito Sans Heavy"/>
                <a:sym typeface="Nunito Sans Heavy"/>
              </a:rPr>
              <a:t>Export Control</a:t>
            </a:r>
          </a:p>
          <a:p>
            <a:pPr>
              <a:lnSpc>
                <a:spcPts val="4000"/>
              </a:lnSpc>
            </a:pPr>
            <a:endParaRPr lang="en-US" sz="5334" b="1">
              <a:solidFill>
                <a:srgbClr val="000000"/>
              </a:solidFill>
              <a:latin typeface="Nunito Sans Heavy"/>
              <a:ea typeface="Nunito Sans Heavy"/>
              <a:cs typeface="Nunito Sans Heavy"/>
              <a:sym typeface="Nunito Sans Heavy"/>
            </a:endParaRPr>
          </a:p>
          <a:p>
            <a:pPr>
              <a:lnSpc>
                <a:spcPts val="4000"/>
              </a:lnSpc>
            </a:pPr>
            <a:r>
              <a:rPr lang="en-US" sz="3334">
                <a:solidFill>
                  <a:srgbClr val="000000"/>
                </a:solidFill>
                <a:latin typeface="Nunito Sans"/>
                <a:ea typeface="Nunito Sans"/>
                <a:cs typeface="Nunito Sans"/>
                <a:sym typeface="Nunito Sans"/>
              </a:rPr>
              <a:t>Office of Research Integrity &amp; Compliance</a:t>
            </a:r>
          </a:p>
        </p:txBody>
      </p:sp>
      <p:grpSp>
        <p:nvGrpSpPr>
          <p:cNvPr id="12" name="Group 12"/>
          <p:cNvGrpSpPr/>
          <p:nvPr/>
        </p:nvGrpSpPr>
        <p:grpSpPr>
          <a:xfrm>
            <a:off x="6380639" y="3702951"/>
            <a:ext cx="949455" cy="949455"/>
            <a:chOff x="0" y="0"/>
            <a:chExt cx="3230872" cy="3230872"/>
          </a:xfrm>
        </p:grpSpPr>
        <p:sp>
          <p:nvSpPr>
            <p:cNvPr id="13" name="Freeform 13"/>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7"/>
              <a:stretch>
                <a:fillRect/>
              </a:stretch>
            </a:blipFill>
          </p:spPr>
          <p:txBody>
            <a:bodyPr/>
            <a:lstStyle/>
            <a:p>
              <a:endParaRPr lang="en-US" sz="1200"/>
            </a:p>
          </p:txBody>
        </p:sp>
      </p:grpSp>
      <p:grpSp>
        <p:nvGrpSpPr>
          <p:cNvPr id="14" name="Group 14"/>
          <p:cNvGrpSpPr/>
          <p:nvPr/>
        </p:nvGrpSpPr>
        <p:grpSpPr>
          <a:xfrm>
            <a:off x="1" y="5794105"/>
            <a:ext cx="6855366" cy="756189"/>
            <a:chOff x="0" y="0"/>
            <a:chExt cx="2708293" cy="298741"/>
          </a:xfrm>
        </p:grpSpPr>
        <p:sp>
          <p:nvSpPr>
            <p:cNvPr id="15" name="Freeform 15"/>
            <p:cNvSpPr/>
            <p:nvPr/>
          </p:nvSpPr>
          <p:spPr>
            <a:xfrm>
              <a:off x="0" y="0"/>
              <a:ext cx="2708293" cy="298741"/>
            </a:xfrm>
            <a:custGeom>
              <a:avLst/>
              <a:gdLst/>
              <a:ahLst/>
              <a:cxnLst/>
              <a:rect l="l" t="t" r="r" b="b"/>
              <a:pathLst>
                <a:path w="2708293" h="298741">
                  <a:moveTo>
                    <a:pt x="2505093" y="0"/>
                  </a:moveTo>
                  <a:lnTo>
                    <a:pt x="0" y="0"/>
                  </a:lnTo>
                  <a:lnTo>
                    <a:pt x="0" y="298741"/>
                  </a:lnTo>
                  <a:lnTo>
                    <a:pt x="2505093" y="298741"/>
                  </a:lnTo>
                  <a:lnTo>
                    <a:pt x="2708293" y="149371"/>
                  </a:lnTo>
                  <a:lnTo>
                    <a:pt x="2505093" y="0"/>
                  </a:lnTo>
                  <a:close/>
                </a:path>
              </a:pathLst>
            </a:custGeom>
            <a:solidFill>
              <a:srgbClr val="000000"/>
            </a:solidFill>
          </p:spPr>
          <p:txBody>
            <a:bodyPr/>
            <a:lstStyle/>
            <a:p>
              <a:endParaRPr lang="en-US" sz="1200" dirty="0"/>
            </a:p>
          </p:txBody>
        </p:sp>
        <p:sp>
          <p:nvSpPr>
            <p:cNvPr id="16" name="TextBox 16"/>
            <p:cNvSpPr txBox="1"/>
            <p:nvPr/>
          </p:nvSpPr>
          <p:spPr>
            <a:xfrm>
              <a:off x="0" y="-28575"/>
              <a:ext cx="2593993" cy="327316"/>
            </a:xfrm>
            <a:prstGeom prst="rect">
              <a:avLst/>
            </a:prstGeom>
          </p:spPr>
          <p:txBody>
            <a:bodyPr lIns="33867" tIns="33867" rIns="33867" bIns="33867" rtlCol="0" anchor="ctr"/>
            <a:lstStyle/>
            <a:p>
              <a:pPr algn="ctr">
                <a:lnSpc>
                  <a:spcPts val="1423"/>
                </a:lnSpc>
              </a:pPr>
              <a:endParaRPr sz="1200"/>
            </a:p>
          </p:txBody>
        </p:sp>
      </p:grpSp>
      <p:sp>
        <p:nvSpPr>
          <p:cNvPr id="17" name="TextBox 17"/>
          <p:cNvSpPr txBox="1"/>
          <p:nvPr/>
        </p:nvSpPr>
        <p:spPr>
          <a:xfrm>
            <a:off x="1428975" y="5903185"/>
            <a:ext cx="3131756" cy="547842"/>
          </a:xfrm>
          <a:prstGeom prst="rect">
            <a:avLst/>
          </a:prstGeom>
        </p:spPr>
        <p:txBody>
          <a:bodyPr lIns="0" tIns="0" rIns="0" bIns="0" rtlCol="0" anchor="t">
            <a:spAutoFit/>
          </a:bodyPr>
          <a:lstStyle/>
          <a:p>
            <a:pPr algn="ctr">
              <a:lnSpc>
                <a:spcPts val="2239"/>
              </a:lnSpc>
            </a:pPr>
            <a:r>
              <a:rPr lang="en-US" sz="1600" dirty="0">
                <a:solidFill>
                  <a:srgbClr val="FFFFFF"/>
                </a:solidFill>
                <a:latin typeface="League Spartan"/>
                <a:ea typeface="League Spartan"/>
                <a:cs typeface="League Spartan"/>
                <a:sym typeface="League Spartan"/>
              </a:rPr>
              <a:t>Presented by: Meg Cochran, Research Security and Export Control Officer</a:t>
            </a:r>
          </a:p>
        </p:txBody>
      </p:sp>
      <p:grpSp>
        <p:nvGrpSpPr>
          <p:cNvPr id="18" name="Group 18"/>
          <p:cNvGrpSpPr/>
          <p:nvPr/>
        </p:nvGrpSpPr>
        <p:grpSpPr>
          <a:xfrm rot="-10800000">
            <a:off x="7980941" y="0"/>
            <a:ext cx="4405515" cy="756189"/>
            <a:chOff x="0" y="0"/>
            <a:chExt cx="1740450" cy="298741"/>
          </a:xfrm>
        </p:grpSpPr>
        <p:sp>
          <p:nvSpPr>
            <p:cNvPr id="19" name="Freeform 19"/>
            <p:cNvSpPr/>
            <p:nvPr/>
          </p:nvSpPr>
          <p:spPr>
            <a:xfrm>
              <a:off x="0" y="0"/>
              <a:ext cx="1740450" cy="298741"/>
            </a:xfrm>
            <a:custGeom>
              <a:avLst/>
              <a:gdLst/>
              <a:ahLst/>
              <a:cxnLst/>
              <a:rect l="l" t="t" r="r" b="b"/>
              <a:pathLst>
                <a:path w="1740450" h="298741">
                  <a:moveTo>
                    <a:pt x="1537250" y="0"/>
                  </a:moveTo>
                  <a:lnTo>
                    <a:pt x="0" y="0"/>
                  </a:lnTo>
                  <a:lnTo>
                    <a:pt x="0" y="298741"/>
                  </a:lnTo>
                  <a:lnTo>
                    <a:pt x="1537250" y="298741"/>
                  </a:lnTo>
                  <a:lnTo>
                    <a:pt x="1740450" y="149371"/>
                  </a:lnTo>
                  <a:lnTo>
                    <a:pt x="1537250" y="0"/>
                  </a:lnTo>
                  <a:close/>
                </a:path>
              </a:pathLst>
            </a:custGeom>
            <a:solidFill>
              <a:srgbClr val="000000"/>
            </a:solidFill>
          </p:spPr>
          <p:txBody>
            <a:bodyPr/>
            <a:lstStyle/>
            <a:p>
              <a:endParaRPr lang="en-US" sz="1200" dirty="0"/>
            </a:p>
          </p:txBody>
        </p:sp>
        <p:sp>
          <p:nvSpPr>
            <p:cNvPr id="20" name="TextBox 20"/>
            <p:cNvSpPr txBox="1"/>
            <p:nvPr/>
          </p:nvSpPr>
          <p:spPr>
            <a:xfrm>
              <a:off x="0" y="-28575"/>
              <a:ext cx="1626150" cy="327316"/>
            </a:xfrm>
            <a:prstGeom prst="rect">
              <a:avLst/>
            </a:prstGeom>
          </p:spPr>
          <p:txBody>
            <a:bodyPr lIns="33867" tIns="33867" rIns="33867" bIns="33867" rtlCol="0" anchor="ctr"/>
            <a:lstStyle/>
            <a:p>
              <a:pPr algn="ctr">
                <a:lnSpc>
                  <a:spcPts val="1423"/>
                </a:lnSpc>
              </a:pPr>
              <a:endParaRPr sz="1200"/>
            </a:p>
          </p:txBody>
        </p:sp>
      </p:grpSp>
      <p:sp>
        <p:nvSpPr>
          <p:cNvPr id="21" name="TextBox 21"/>
          <p:cNvSpPr txBox="1"/>
          <p:nvPr/>
        </p:nvSpPr>
        <p:spPr>
          <a:xfrm>
            <a:off x="9306041" y="226947"/>
            <a:ext cx="2200159" cy="265714"/>
          </a:xfrm>
          <a:prstGeom prst="rect">
            <a:avLst/>
          </a:prstGeom>
        </p:spPr>
        <p:txBody>
          <a:bodyPr lIns="0" tIns="0" rIns="0" bIns="0" rtlCol="0" anchor="t">
            <a:spAutoFit/>
          </a:bodyPr>
          <a:lstStyle/>
          <a:p>
            <a:pPr algn="ctr">
              <a:lnSpc>
                <a:spcPts val="2239"/>
              </a:lnSpc>
            </a:pPr>
            <a:r>
              <a:rPr lang="en-US" sz="1600">
                <a:solidFill>
                  <a:srgbClr val="FFFFFF"/>
                </a:solidFill>
                <a:latin typeface="League Spartan"/>
                <a:ea typeface="League Spartan"/>
                <a:cs typeface="League Spartan"/>
                <a:sym typeface="League Spartan"/>
              </a:rPr>
              <a:t>February 3, </a:t>
            </a:r>
            <a:r>
              <a:rPr lang="en-US" sz="1600" dirty="0">
                <a:solidFill>
                  <a:srgbClr val="FFFFFF"/>
                </a:solidFill>
                <a:latin typeface="League Spartan"/>
                <a:ea typeface="League Spartan"/>
                <a:cs typeface="League Spartan"/>
                <a:sym typeface="League Spartan"/>
              </a:rPr>
              <a:t>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315D9A-E5B9-0570-DDD5-27E74539AA77}"/>
              </a:ext>
            </a:extLst>
          </p:cNvPr>
          <p:cNvSpPr>
            <a:spLocks noGrp="1"/>
          </p:cNvSpPr>
          <p:nvPr>
            <p:ph type="body" sz="quarter" idx="10"/>
          </p:nvPr>
        </p:nvSpPr>
        <p:spPr>
          <a:xfrm>
            <a:off x="2092325" y="1035369"/>
            <a:ext cx="8667750" cy="873442"/>
          </a:xfrm>
        </p:spPr>
        <p:txBody>
          <a:bodyPr/>
          <a:lstStyle/>
          <a:p>
            <a:r>
              <a:rPr lang="en-US" sz="3200" dirty="0"/>
              <a:t>Fundamental Research Exclusion Requirements</a:t>
            </a:r>
          </a:p>
        </p:txBody>
      </p:sp>
      <p:sp>
        <p:nvSpPr>
          <p:cNvPr id="3" name="Text Placeholder 2">
            <a:extLst>
              <a:ext uri="{FF2B5EF4-FFF2-40B4-BE49-F238E27FC236}">
                <a16:creationId xmlns:a16="http://schemas.microsoft.com/office/drawing/2014/main" id="{A4B7359F-04F1-2CE4-D041-1D892BFCBCAD}"/>
              </a:ext>
            </a:extLst>
          </p:cNvPr>
          <p:cNvSpPr>
            <a:spLocks noGrp="1"/>
          </p:cNvSpPr>
          <p:nvPr>
            <p:ph type="body" sz="quarter" idx="11"/>
          </p:nvPr>
        </p:nvSpPr>
        <p:spPr>
          <a:xfrm>
            <a:off x="1685925" y="2071370"/>
            <a:ext cx="8667750" cy="3906520"/>
          </a:xfrm>
        </p:spPr>
        <p:txBody>
          <a:bodyPr/>
          <a:lstStyle/>
          <a:p>
            <a:pPr lvl="0" defTabSz="457200">
              <a:lnSpc>
                <a:spcPct val="100000"/>
              </a:lnSpc>
              <a:spcBef>
                <a:spcPct val="20000"/>
              </a:spcBef>
              <a:buClr>
                <a:srgbClr val="30ACEC">
                  <a:lumMod val="75000"/>
                </a:srgbClr>
              </a:buClr>
              <a:buSzPct val="145000"/>
              <a:defRPr/>
            </a:pPr>
            <a:r>
              <a:rPr lang="en-US" altLang="en-US" sz="1600" dirty="0">
                <a:solidFill>
                  <a:prstClr val="black"/>
                </a:solidFill>
                <a:latin typeface="Corbel" panose="020B0503020204020204"/>
              </a:rPr>
              <a:t>What is required to be considered fundamental research:</a:t>
            </a:r>
          </a:p>
          <a:p>
            <a:pPr lvl="0" defTabSz="457200">
              <a:lnSpc>
                <a:spcPct val="100000"/>
              </a:lnSpc>
              <a:spcBef>
                <a:spcPct val="20000"/>
              </a:spcBef>
              <a:buClr>
                <a:srgbClr val="30ACEC">
                  <a:lumMod val="75000"/>
                </a:srgbClr>
              </a:buClr>
              <a:buSzPct val="145000"/>
              <a:defRPr/>
            </a:pPr>
            <a:endParaRPr lang="en-US" altLang="en-US" sz="1600" dirty="0">
              <a:solidFill>
                <a:prstClr val="black"/>
              </a:solidFill>
              <a:latin typeface="Corbel" panose="020B0503020204020204"/>
            </a:endParaRPr>
          </a:p>
          <a:p>
            <a:pPr marL="182880" lvl="0" indent="-182880" defTabSz="457200">
              <a:lnSpc>
                <a:spcPct val="100000"/>
              </a:lnSpc>
              <a:spcBef>
                <a:spcPct val="20000"/>
              </a:spcBef>
              <a:buClr>
                <a:srgbClr val="30ACEC">
                  <a:lumMod val="75000"/>
                </a:srgbClr>
              </a:buClr>
              <a:buSzPct val="145000"/>
              <a:buFont typeface="Arial"/>
              <a:buChar char="•"/>
              <a:defRPr/>
            </a:pPr>
            <a:r>
              <a:rPr lang="en-US" altLang="en-US" sz="1600" dirty="0">
                <a:solidFill>
                  <a:prstClr val="black"/>
                </a:solidFill>
                <a:latin typeface="Corbel" panose="020B0503020204020204"/>
              </a:rPr>
              <a:t>Must be basic or </a:t>
            </a:r>
            <a:r>
              <a:rPr lang="en-US" altLang="en-US" sz="1600" b="1" dirty="0">
                <a:solidFill>
                  <a:prstClr val="black"/>
                </a:solidFill>
                <a:latin typeface="Corbel" panose="020B0503020204020204"/>
              </a:rPr>
              <a:t>applied research </a:t>
            </a:r>
            <a:r>
              <a:rPr lang="en-US" altLang="en-US" sz="1600" dirty="0">
                <a:solidFill>
                  <a:prstClr val="black"/>
                </a:solidFill>
                <a:latin typeface="Corbel" panose="020B0503020204020204"/>
              </a:rPr>
              <a:t>in engineering or science. </a:t>
            </a:r>
          </a:p>
          <a:p>
            <a:pPr marL="182880" lvl="0" indent="-182880" defTabSz="457200">
              <a:lnSpc>
                <a:spcPct val="100000"/>
              </a:lnSpc>
              <a:spcBef>
                <a:spcPct val="20000"/>
              </a:spcBef>
              <a:buClr>
                <a:srgbClr val="30ACEC">
                  <a:lumMod val="75000"/>
                </a:srgbClr>
              </a:buClr>
              <a:buSzPct val="145000"/>
              <a:buFont typeface="Arial"/>
              <a:buChar char="•"/>
              <a:defRPr/>
            </a:pPr>
            <a:r>
              <a:rPr lang="en-US" altLang="en-US" sz="1600" dirty="0">
                <a:solidFill>
                  <a:prstClr val="black"/>
                </a:solidFill>
                <a:latin typeface="Corbel" panose="020B0503020204020204"/>
              </a:rPr>
              <a:t>Must be conducted within the United States. </a:t>
            </a:r>
          </a:p>
          <a:p>
            <a:pPr marL="182880" lvl="0" indent="-182880" defTabSz="457200">
              <a:lnSpc>
                <a:spcPct val="100000"/>
              </a:lnSpc>
              <a:spcBef>
                <a:spcPct val="20000"/>
              </a:spcBef>
              <a:buClr>
                <a:srgbClr val="30ACEC">
                  <a:lumMod val="75000"/>
                </a:srgbClr>
              </a:buClr>
              <a:buSzPct val="145000"/>
              <a:buFont typeface="Arial"/>
              <a:buChar char="•"/>
              <a:defRPr/>
            </a:pPr>
            <a:r>
              <a:rPr lang="en-US" altLang="en-US" sz="1600" dirty="0">
                <a:solidFill>
                  <a:prstClr val="black"/>
                </a:solidFill>
                <a:latin typeface="Corbel" panose="020B0503020204020204"/>
              </a:rPr>
              <a:t>Must have </a:t>
            </a:r>
            <a:r>
              <a:rPr lang="en-US" altLang="en-US" sz="1600" b="1" dirty="0">
                <a:solidFill>
                  <a:prstClr val="black"/>
                </a:solidFill>
                <a:latin typeface="Corbel" panose="020B0503020204020204"/>
              </a:rPr>
              <a:t>no publication restrictions</a:t>
            </a:r>
            <a:r>
              <a:rPr lang="en-US" altLang="en-US" sz="1600" dirty="0">
                <a:solidFill>
                  <a:prstClr val="black"/>
                </a:solidFill>
                <a:latin typeface="Corbel" panose="020B0503020204020204"/>
              </a:rPr>
              <a:t> (other than a limited review.) </a:t>
            </a:r>
          </a:p>
          <a:p>
            <a:pPr marL="182880" lvl="0" indent="-182880" defTabSz="457200">
              <a:lnSpc>
                <a:spcPct val="100000"/>
              </a:lnSpc>
              <a:spcBef>
                <a:spcPct val="20000"/>
              </a:spcBef>
              <a:buClr>
                <a:srgbClr val="30ACEC">
                  <a:lumMod val="75000"/>
                </a:srgbClr>
              </a:buClr>
              <a:buSzPct val="145000"/>
              <a:buFont typeface="Arial"/>
              <a:buChar char="•"/>
              <a:defRPr/>
            </a:pPr>
            <a:r>
              <a:rPr lang="en-US" altLang="en-US" sz="1600" dirty="0">
                <a:solidFill>
                  <a:prstClr val="black"/>
                </a:solidFill>
                <a:latin typeface="Corbel" panose="020B0503020204020204"/>
              </a:rPr>
              <a:t>Must have </a:t>
            </a:r>
            <a:r>
              <a:rPr lang="en-US" altLang="en-US" sz="1600" b="1" dirty="0">
                <a:solidFill>
                  <a:prstClr val="black"/>
                </a:solidFill>
                <a:latin typeface="Corbel" panose="020B0503020204020204"/>
              </a:rPr>
              <a:t>no restrictions </a:t>
            </a:r>
            <a:r>
              <a:rPr lang="en-US" altLang="en-US" sz="1600" dirty="0">
                <a:solidFill>
                  <a:prstClr val="black"/>
                </a:solidFill>
                <a:latin typeface="Corbel" panose="020B0503020204020204"/>
              </a:rPr>
              <a:t>on the nationality of personnel who can be involved in the research. </a:t>
            </a:r>
          </a:p>
          <a:p>
            <a:pPr marL="182880" lvl="0" indent="-182880" defTabSz="457200">
              <a:lnSpc>
                <a:spcPct val="100000"/>
              </a:lnSpc>
              <a:spcBef>
                <a:spcPct val="20000"/>
              </a:spcBef>
              <a:buClr>
                <a:srgbClr val="30ACEC">
                  <a:lumMod val="75000"/>
                </a:srgbClr>
              </a:buClr>
              <a:buSzPct val="145000"/>
              <a:buFont typeface="Arial"/>
              <a:buChar char="•"/>
              <a:defRPr/>
            </a:pPr>
            <a:r>
              <a:rPr kumimoji="0" lang="en-US" altLang="en-US" sz="1600" b="0" i="0" u="none" strike="noStrike" kern="1200" cap="none" spc="0" normalizeH="0" baseline="0" noProof="0" dirty="0">
                <a:ln>
                  <a:noFill/>
                </a:ln>
                <a:solidFill>
                  <a:prstClr val="black"/>
                </a:solidFill>
                <a:effectLst/>
                <a:uLnTx/>
                <a:uFillTx/>
                <a:latin typeface="Corbel" panose="020B0503020204020204"/>
                <a:ea typeface="+mn-ea"/>
                <a:cs typeface="+mn-cs"/>
              </a:rPr>
              <a:t>Must be </a:t>
            </a:r>
            <a:r>
              <a:rPr kumimoji="0" lang="en-US" altLang="en-US" sz="1600" b="1" i="0" u="none" strike="noStrike" kern="1200" cap="none" spc="0" normalizeH="0" baseline="0" noProof="0" dirty="0">
                <a:ln>
                  <a:noFill/>
                </a:ln>
                <a:solidFill>
                  <a:prstClr val="black"/>
                </a:solidFill>
                <a:effectLst/>
                <a:uLnTx/>
                <a:uFillTx/>
                <a:latin typeface="Corbel" panose="020B0503020204020204"/>
                <a:ea typeface="+mn-ea"/>
                <a:cs typeface="+mn-cs"/>
              </a:rPr>
              <a:t>public domain </a:t>
            </a:r>
            <a:r>
              <a:rPr kumimoji="0" lang="en-US" altLang="en-US" sz="1600" b="0" i="0" u="none" strike="noStrike" kern="1200" cap="none" spc="0" normalizeH="0" baseline="0" noProof="0" dirty="0">
                <a:ln>
                  <a:noFill/>
                </a:ln>
                <a:solidFill>
                  <a:prstClr val="black"/>
                </a:solidFill>
                <a:effectLst/>
                <a:uLnTx/>
                <a:uFillTx/>
                <a:latin typeface="Corbel" panose="020B0503020204020204"/>
                <a:ea typeface="+mn-ea"/>
                <a:cs typeface="+mn-cs"/>
              </a:rPr>
              <a:t>or destined to be public</a:t>
            </a:r>
            <a:r>
              <a:rPr kumimoji="0" lang="en-US" altLang="en-US" sz="1600" b="0" i="0" u="none" strike="noStrike" kern="1200" cap="none" spc="0" normalizeH="0" noProof="0" dirty="0">
                <a:ln>
                  <a:noFill/>
                </a:ln>
                <a:solidFill>
                  <a:prstClr val="black"/>
                </a:solidFill>
                <a:effectLst/>
                <a:uLnTx/>
                <a:uFillTx/>
                <a:latin typeface="Corbel" panose="020B0503020204020204"/>
                <a:ea typeface="+mn-ea"/>
                <a:cs typeface="+mn-cs"/>
              </a:rPr>
              <a:t> domain.</a:t>
            </a:r>
            <a:endParaRPr kumimoji="0" lang="en-US" altLang="en-US" sz="16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3867361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298702"/>
            <a:ext cx="10076917" cy="5206554"/>
          </a:xfrm>
          <a:prstGeom prst="rect">
            <a:avLst/>
          </a:prstGeom>
        </p:spPr>
        <p:txBody>
          <a:bodyPr lIns="0" tIns="0" rIns="0" bIns="0" rtlCol="0" anchor="t">
            <a:spAutoFit/>
          </a:bodyPr>
          <a:lstStyle/>
          <a:p>
            <a:pPr>
              <a:lnSpc>
                <a:spcPts val="2159"/>
              </a:lnSpc>
            </a:pPr>
            <a:r>
              <a:rPr lang="en-US" sz="1999" b="1">
                <a:solidFill>
                  <a:srgbClr val="000000"/>
                </a:solidFill>
                <a:latin typeface="Calibri (MS) Bold"/>
                <a:ea typeface="Calibri (MS) Bold"/>
                <a:cs typeface="Calibri (MS) Bold"/>
                <a:sym typeface="Calibri (MS) Bold"/>
              </a:rPr>
              <a:t>What is a Deemed Export?</a:t>
            </a:r>
          </a:p>
          <a:p>
            <a:pPr>
              <a:lnSpc>
                <a:spcPts val="2015"/>
              </a:lnSpc>
            </a:pPr>
            <a:endParaRPr lang="en-US" sz="1999" b="1">
              <a:solidFill>
                <a:srgbClr val="000000"/>
              </a:solidFill>
              <a:latin typeface="Calibri (MS) Bold"/>
              <a:ea typeface="Calibri (MS) Bold"/>
              <a:cs typeface="Calibri (MS) Bold"/>
              <a:sym typeface="Calibri (MS) Bold"/>
            </a:endParaRPr>
          </a:p>
          <a:p>
            <a:pPr marL="403033" lvl="1" indent="-201517">
              <a:lnSpc>
                <a:spcPts val="2015"/>
              </a:lnSpc>
              <a:buFont typeface="Arial"/>
              <a:buChar char="•"/>
            </a:pPr>
            <a:r>
              <a:rPr lang="en-US" sz="1866">
                <a:solidFill>
                  <a:srgbClr val="000000"/>
                </a:solidFill>
                <a:latin typeface="Calibri (MS)"/>
                <a:ea typeface="Calibri (MS)"/>
                <a:cs typeface="Calibri (MS)"/>
                <a:sym typeface="Calibri (MS)"/>
              </a:rPr>
              <a:t>Any release of technology or source code subject to the EAR/ITAR to a foreign national</a:t>
            </a:r>
          </a:p>
          <a:p>
            <a:pPr marL="403033" lvl="1" indent="-201517">
              <a:lnSpc>
                <a:spcPts val="2015"/>
              </a:lnSpc>
              <a:buFont typeface="Arial"/>
              <a:buChar char="•"/>
            </a:pPr>
            <a:r>
              <a:rPr lang="en-US" sz="1866">
                <a:solidFill>
                  <a:srgbClr val="000000"/>
                </a:solidFill>
                <a:latin typeface="Calibri (MS)"/>
                <a:ea typeface="Calibri (MS)"/>
                <a:cs typeface="Calibri (MS)"/>
                <a:sym typeface="Calibri (MS)"/>
              </a:rPr>
              <a:t>Such “release” is deemed to be an export to the home country or countries of the foreign national</a:t>
            </a:r>
          </a:p>
          <a:p>
            <a:pPr>
              <a:lnSpc>
                <a:spcPts val="2015"/>
              </a:lnSpc>
            </a:pPr>
            <a:endParaRPr lang="en-US" sz="1866">
              <a:solidFill>
                <a:srgbClr val="000000"/>
              </a:solidFill>
              <a:latin typeface="Calibri (MS)"/>
              <a:ea typeface="Calibri (MS)"/>
              <a:cs typeface="Calibri (MS)"/>
              <a:sym typeface="Calibri (MS)"/>
            </a:endParaRPr>
          </a:p>
          <a:p>
            <a:pPr>
              <a:lnSpc>
                <a:spcPts val="2159"/>
              </a:lnSpc>
            </a:pPr>
            <a:r>
              <a:rPr lang="en-US" sz="1999" b="1">
                <a:solidFill>
                  <a:srgbClr val="000000"/>
                </a:solidFill>
                <a:latin typeface="Calibri (MS) Bold"/>
                <a:ea typeface="Calibri (MS) Bold"/>
                <a:cs typeface="Calibri (MS) Bold"/>
                <a:sym typeface="Calibri (MS) Bold"/>
              </a:rPr>
              <a:t>What does “release” mean? </a:t>
            </a:r>
          </a:p>
          <a:p>
            <a:pPr>
              <a:lnSpc>
                <a:spcPts val="2015"/>
              </a:lnSpc>
            </a:pPr>
            <a:endParaRPr lang="en-US" sz="1999" b="1">
              <a:solidFill>
                <a:srgbClr val="000000"/>
              </a:solidFill>
              <a:latin typeface="Calibri (MS) Bold"/>
              <a:ea typeface="Calibri (MS) Bold"/>
              <a:cs typeface="Calibri (MS) Bold"/>
              <a:sym typeface="Calibri (MS) Bold"/>
            </a:endParaRPr>
          </a:p>
          <a:p>
            <a:pPr marL="403033" lvl="1" indent="-201517">
              <a:lnSpc>
                <a:spcPts val="2015"/>
              </a:lnSpc>
              <a:buFont typeface="Arial"/>
              <a:buChar char="•"/>
            </a:pPr>
            <a:r>
              <a:rPr lang="en-US" sz="1866">
                <a:solidFill>
                  <a:srgbClr val="000000"/>
                </a:solidFill>
                <a:latin typeface="Calibri (MS)"/>
                <a:ea typeface="Calibri (MS)"/>
                <a:cs typeface="Calibri (MS)"/>
                <a:sym typeface="Calibri (MS)"/>
              </a:rPr>
              <a:t>Visual inspection by foreign nationals of U.S.-origin equipment and facilities </a:t>
            </a:r>
          </a:p>
          <a:p>
            <a:pPr marL="403033" lvl="1" indent="-201517">
              <a:lnSpc>
                <a:spcPts val="2015"/>
              </a:lnSpc>
              <a:buFont typeface="Arial"/>
              <a:buChar char="•"/>
            </a:pPr>
            <a:r>
              <a:rPr lang="en-US" sz="1866">
                <a:solidFill>
                  <a:srgbClr val="000000"/>
                </a:solidFill>
                <a:latin typeface="Calibri (MS)"/>
                <a:ea typeface="Calibri (MS)"/>
                <a:cs typeface="Calibri (MS)"/>
                <a:sym typeface="Calibri (MS)"/>
              </a:rPr>
              <a:t>Oral exchanges of information in the United States</a:t>
            </a:r>
          </a:p>
          <a:p>
            <a:pPr marL="403033" lvl="1" indent="-201517">
              <a:lnSpc>
                <a:spcPts val="2015"/>
              </a:lnSpc>
              <a:buFont typeface="Arial"/>
              <a:buChar char="•"/>
            </a:pPr>
            <a:r>
              <a:rPr lang="en-US" sz="1866">
                <a:solidFill>
                  <a:srgbClr val="000000"/>
                </a:solidFill>
                <a:latin typeface="Calibri (MS)"/>
                <a:ea typeface="Calibri (MS)"/>
                <a:cs typeface="Calibri (MS)"/>
                <a:sym typeface="Calibri (MS)"/>
              </a:rPr>
              <a:t>The application of  personal knowledge or technical experience acquired in the United States – i.e. training</a:t>
            </a:r>
          </a:p>
          <a:p>
            <a:pPr>
              <a:lnSpc>
                <a:spcPts val="2015"/>
              </a:lnSpc>
            </a:pPr>
            <a:endParaRPr lang="en-US" sz="1866">
              <a:solidFill>
                <a:srgbClr val="000000"/>
              </a:solidFill>
              <a:latin typeface="Calibri (MS)"/>
              <a:ea typeface="Calibri (MS)"/>
              <a:cs typeface="Calibri (MS)"/>
              <a:sym typeface="Calibri (MS)"/>
            </a:endParaRPr>
          </a:p>
          <a:p>
            <a:pPr>
              <a:lnSpc>
                <a:spcPts val="2159"/>
              </a:lnSpc>
            </a:pPr>
            <a:r>
              <a:rPr lang="en-US" sz="1999" b="1">
                <a:solidFill>
                  <a:srgbClr val="000000"/>
                </a:solidFill>
                <a:latin typeface="Calibri (MS) Bold"/>
                <a:ea typeface="Calibri (MS) Bold"/>
                <a:cs typeface="Calibri (MS) Bold"/>
                <a:sym typeface="Calibri (MS) Bold"/>
              </a:rPr>
              <a:t>What Technology? </a:t>
            </a:r>
          </a:p>
          <a:p>
            <a:pPr>
              <a:lnSpc>
                <a:spcPts val="2015"/>
              </a:lnSpc>
            </a:pPr>
            <a:endParaRPr lang="en-US" sz="1999" b="1">
              <a:solidFill>
                <a:srgbClr val="000000"/>
              </a:solidFill>
              <a:latin typeface="Calibri (MS) Bold"/>
              <a:ea typeface="Calibri (MS) Bold"/>
              <a:cs typeface="Calibri (MS) Bold"/>
              <a:sym typeface="Calibri (MS) Bold"/>
            </a:endParaRPr>
          </a:p>
          <a:p>
            <a:pPr marL="403033" lvl="1" indent="-201517">
              <a:lnSpc>
                <a:spcPts val="2015"/>
              </a:lnSpc>
              <a:buFont typeface="Arial"/>
              <a:buChar char="•"/>
            </a:pPr>
            <a:r>
              <a:rPr lang="en-US" sz="1866">
                <a:solidFill>
                  <a:srgbClr val="000000"/>
                </a:solidFill>
                <a:latin typeface="Calibri (MS)"/>
                <a:ea typeface="Calibri (MS)"/>
                <a:cs typeface="Calibri (MS)"/>
                <a:sym typeface="Calibri (MS)"/>
              </a:rPr>
              <a:t>All technology except: </a:t>
            </a:r>
          </a:p>
          <a:p>
            <a:pPr marL="806066" lvl="2" indent="-268689">
              <a:lnSpc>
                <a:spcPts val="2015"/>
              </a:lnSpc>
              <a:buFont typeface="Arial"/>
              <a:buChar char="⚬"/>
            </a:pPr>
            <a:r>
              <a:rPr lang="en-US" sz="1866">
                <a:solidFill>
                  <a:srgbClr val="000000"/>
                </a:solidFill>
                <a:latin typeface="Calibri (MS)"/>
                <a:ea typeface="Calibri (MS)"/>
                <a:cs typeface="Calibri (MS)"/>
                <a:sym typeface="Calibri (MS)"/>
              </a:rPr>
              <a:t>Technology under the jurisdiction of another agency</a:t>
            </a:r>
          </a:p>
          <a:p>
            <a:pPr marL="806066" lvl="2" indent="-268689">
              <a:lnSpc>
                <a:spcPts val="2015"/>
              </a:lnSpc>
              <a:buFont typeface="Arial"/>
              <a:buChar char="⚬"/>
            </a:pPr>
            <a:r>
              <a:rPr lang="en-US" sz="1866">
                <a:solidFill>
                  <a:srgbClr val="000000"/>
                </a:solidFill>
                <a:latin typeface="Calibri (MS)"/>
                <a:ea typeface="Calibri (MS)"/>
                <a:cs typeface="Calibri (MS)"/>
                <a:sym typeface="Calibri (MS)"/>
              </a:rPr>
              <a:t>Printed books </a:t>
            </a:r>
          </a:p>
          <a:p>
            <a:pPr marL="806066" lvl="2" indent="-268689">
              <a:lnSpc>
                <a:spcPts val="2015"/>
              </a:lnSpc>
              <a:buFont typeface="Arial"/>
              <a:buChar char="⚬"/>
            </a:pPr>
            <a:r>
              <a:rPr lang="en-US" sz="1866">
                <a:solidFill>
                  <a:srgbClr val="000000"/>
                </a:solidFill>
                <a:latin typeface="Calibri (MS)"/>
                <a:ea typeface="Calibri (MS)"/>
                <a:cs typeface="Calibri (MS)"/>
                <a:sym typeface="Calibri (MS)"/>
              </a:rPr>
              <a:t>Publicly available technology</a:t>
            </a:r>
          </a:p>
          <a:p>
            <a:pPr marL="806066" lvl="2" indent="-268689">
              <a:lnSpc>
                <a:spcPts val="2015"/>
              </a:lnSpc>
              <a:buFont typeface="Arial"/>
              <a:buChar char="⚬"/>
            </a:pPr>
            <a:r>
              <a:rPr lang="en-US" sz="1866">
                <a:solidFill>
                  <a:srgbClr val="000000"/>
                </a:solidFill>
                <a:latin typeface="Calibri (MS)"/>
                <a:ea typeface="Calibri (MS)"/>
                <a:cs typeface="Calibri (MS)"/>
                <a:sym typeface="Calibri (MS)"/>
              </a:rPr>
              <a:t>Technology that arises during or results from fundamental research</a:t>
            </a:r>
          </a:p>
        </p:txBody>
      </p:sp>
      <p:grpSp>
        <p:nvGrpSpPr>
          <p:cNvPr id="3" name="Group 3"/>
          <p:cNvGrpSpPr/>
          <p:nvPr/>
        </p:nvGrpSpPr>
        <p:grpSpPr>
          <a:xfrm>
            <a:off x="10576564" y="0"/>
            <a:ext cx="1615436" cy="1615436"/>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sz="1200"/>
            </a:p>
          </p:txBody>
        </p:sp>
      </p:grpSp>
      <p:sp>
        <p:nvSpPr>
          <p:cNvPr id="5" name="Freeform 5"/>
          <p:cNvSpPr/>
          <p:nvPr/>
        </p:nvSpPr>
        <p:spPr>
          <a:xfrm>
            <a:off x="8266849" y="4013983"/>
            <a:ext cx="3239351" cy="2158217"/>
          </a:xfrm>
          <a:custGeom>
            <a:avLst/>
            <a:gdLst/>
            <a:ahLst/>
            <a:cxnLst/>
            <a:rect l="l" t="t" r="r" b="b"/>
            <a:pathLst>
              <a:path w="4859026" h="3237326">
                <a:moveTo>
                  <a:pt x="0" y="0"/>
                </a:moveTo>
                <a:lnTo>
                  <a:pt x="4859026" y="0"/>
                </a:lnTo>
                <a:lnTo>
                  <a:pt x="4859026" y="3237326"/>
                </a:lnTo>
                <a:lnTo>
                  <a:pt x="0" y="3237326"/>
                </a:lnTo>
                <a:lnTo>
                  <a:pt x="0" y="0"/>
                </a:lnTo>
                <a:close/>
              </a:path>
            </a:pathLst>
          </a:custGeom>
          <a:blipFill>
            <a:blip r:embed="rId3"/>
            <a:stretch>
              <a:fillRect/>
            </a:stretch>
          </a:blipFill>
        </p:spPr>
        <p:txBody>
          <a:bodyPr/>
          <a:lstStyle/>
          <a:p>
            <a:endParaRPr lang="en-US" sz="1200"/>
          </a:p>
        </p:txBody>
      </p:sp>
      <p:sp>
        <p:nvSpPr>
          <p:cNvPr id="6" name="Freeform 6"/>
          <p:cNvSpPr/>
          <p:nvPr/>
        </p:nvSpPr>
        <p:spPr>
          <a:xfrm>
            <a:off x="8876812" y="2529541"/>
            <a:ext cx="1699753" cy="899459"/>
          </a:xfrm>
          <a:custGeom>
            <a:avLst/>
            <a:gdLst/>
            <a:ahLst/>
            <a:cxnLst/>
            <a:rect l="l" t="t" r="r" b="b"/>
            <a:pathLst>
              <a:path w="2549629" h="1349189">
                <a:moveTo>
                  <a:pt x="0" y="0"/>
                </a:moveTo>
                <a:lnTo>
                  <a:pt x="2549629" y="0"/>
                </a:lnTo>
                <a:lnTo>
                  <a:pt x="2549629" y="1349189"/>
                </a:lnTo>
                <a:lnTo>
                  <a:pt x="0" y="1349189"/>
                </a:lnTo>
                <a:lnTo>
                  <a:pt x="0" y="0"/>
                </a:lnTo>
                <a:close/>
              </a:path>
            </a:pathLst>
          </a:custGeom>
          <a:blipFill>
            <a:blip r:embed="rId4"/>
            <a:stretch>
              <a:fillRect l="-23935" t="-53987" r="-19229" b="-26264"/>
            </a:stretch>
          </a:blipFill>
        </p:spPr>
        <p:txBody>
          <a:bodyPr/>
          <a:lstStyle/>
          <a:p>
            <a:endParaRPr lang="en-US" sz="1200"/>
          </a:p>
        </p:txBody>
      </p:sp>
      <p:sp>
        <p:nvSpPr>
          <p:cNvPr id="7" name="TextBox 7"/>
          <p:cNvSpPr txBox="1"/>
          <p:nvPr/>
        </p:nvSpPr>
        <p:spPr>
          <a:xfrm>
            <a:off x="685800" y="451467"/>
            <a:ext cx="8545830" cy="512961"/>
          </a:xfrm>
          <a:prstGeom prst="rect">
            <a:avLst/>
          </a:prstGeom>
        </p:spPr>
        <p:txBody>
          <a:bodyPr lIns="0" tIns="0" rIns="0" bIns="0" rtlCol="0" anchor="t">
            <a:spAutoFit/>
          </a:bodyPr>
          <a:lstStyle/>
          <a:p>
            <a:pPr>
              <a:lnSpc>
                <a:spcPts val="3960"/>
              </a:lnSpc>
            </a:pPr>
            <a:r>
              <a:rPr lang="en-US" sz="3666" dirty="0">
                <a:solidFill>
                  <a:srgbClr val="000000"/>
                </a:solidFill>
                <a:latin typeface="League Spartan"/>
                <a:ea typeface="League Spartan"/>
                <a:cs typeface="League Spartan"/>
                <a:sym typeface="League Spartan"/>
              </a:rPr>
              <a:t>Deemed Export</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5E0CC3-1764-D7C7-A7E0-525341885174}"/>
              </a:ext>
            </a:extLst>
          </p:cNvPr>
          <p:cNvSpPr>
            <a:spLocks noGrp="1"/>
          </p:cNvSpPr>
          <p:nvPr>
            <p:ph type="body" sz="quarter" idx="10"/>
          </p:nvPr>
        </p:nvSpPr>
        <p:spPr>
          <a:xfrm>
            <a:off x="2092325" y="1049657"/>
            <a:ext cx="8667750" cy="873442"/>
          </a:xfrm>
        </p:spPr>
        <p:txBody>
          <a:bodyPr/>
          <a:lstStyle/>
          <a:p>
            <a:r>
              <a:rPr lang="en-US" sz="3600" dirty="0"/>
              <a:t>Consequences for Violations</a:t>
            </a:r>
          </a:p>
        </p:txBody>
      </p:sp>
      <p:sp>
        <p:nvSpPr>
          <p:cNvPr id="3" name="Text Placeholder 2">
            <a:extLst>
              <a:ext uri="{FF2B5EF4-FFF2-40B4-BE49-F238E27FC236}">
                <a16:creationId xmlns:a16="http://schemas.microsoft.com/office/drawing/2014/main" id="{EA19A159-AF31-A668-6D4F-41795A038135}"/>
              </a:ext>
            </a:extLst>
          </p:cNvPr>
          <p:cNvSpPr>
            <a:spLocks noGrp="1"/>
          </p:cNvSpPr>
          <p:nvPr>
            <p:ph type="body" sz="quarter" idx="11"/>
          </p:nvPr>
        </p:nvSpPr>
        <p:spPr>
          <a:xfrm>
            <a:off x="2000885" y="1731647"/>
            <a:ext cx="8667750" cy="2974360"/>
          </a:xfrm>
        </p:spPr>
        <p:txBody>
          <a:bodyPr/>
          <a:lstStyle/>
          <a:p>
            <a:r>
              <a:rPr lang="en-US" dirty="0"/>
              <a:t>Violations</a:t>
            </a:r>
          </a:p>
          <a:p>
            <a:r>
              <a:rPr lang="en-US" dirty="0"/>
              <a:t>ITAR/EAR violations may result in civil and/or criminal penalties, including fines and debarment </a:t>
            </a:r>
          </a:p>
          <a:p>
            <a:r>
              <a:rPr lang="en-US" dirty="0"/>
              <a:t>The Directorate of Defense Trade Controls (DDTC)/Bureau of Industry &amp; Security (BIS) is responsible for civil enforcement of the regulations, while the Department of Justice handles criminal matters.</a:t>
            </a:r>
          </a:p>
          <a:p>
            <a:r>
              <a:rPr lang="en-US" dirty="0"/>
              <a:t>Consequences can include increased compliance oversight, the loss of business opportunities, as well as civil and criminal penalties.</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5AA5451F-416E-ED8B-EEB5-F52A8CD204A4}"/>
              </a:ext>
            </a:extLst>
          </p:cNvPr>
          <p:cNvPicPr>
            <a:picLocks noChangeAspect="1"/>
          </p:cNvPicPr>
          <p:nvPr/>
        </p:nvPicPr>
        <p:blipFill>
          <a:blip r:embed="rId2"/>
          <a:stretch>
            <a:fillRect/>
          </a:stretch>
        </p:blipFill>
        <p:spPr>
          <a:xfrm>
            <a:off x="3082159" y="4493172"/>
            <a:ext cx="5399328" cy="2223212"/>
          </a:xfrm>
          <a:prstGeom prst="rect">
            <a:avLst/>
          </a:prstGeom>
        </p:spPr>
      </p:pic>
    </p:spTree>
    <p:extLst>
      <p:ext uri="{BB962C8B-B14F-4D97-AF65-F5344CB8AC3E}">
        <p14:creationId xmlns:p14="http://schemas.microsoft.com/office/powerpoint/2010/main" val="2300368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5E0CC3-1764-D7C7-A7E0-525341885174}"/>
              </a:ext>
            </a:extLst>
          </p:cNvPr>
          <p:cNvSpPr>
            <a:spLocks noGrp="1"/>
          </p:cNvSpPr>
          <p:nvPr>
            <p:ph type="body" sz="quarter" idx="10"/>
          </p:nvPr>
        </p:nvSpPr>
        <p:spPr>
          <a:xfrm>
            <a:off x="2092325" y="1140292"/>
            <a:ext cx="8667750" cy="873442"/>
          </a:xfrm>
        </p:spPr>
        <p:txBody>
          <a:bodyPr/>
          <a:lstStyle/>
          <a:p>
            <a:r>
              <a:rPr lang="en-US" dirty="0"/>
              <a:t>Export Control at UNT</a:t>
            </a:r>
          </a:p>
        </p:txBody>
      </p:sp>
      <p:sp>
        <p:nvSpPr>
          <p:cNvPr id="3" name="Text Placeholder 2">
            <a:extLst>
              <a:ext uri="{FF2B5EF4-FFF2-40B4-BE49-F238E27FC236}">
                <a16:creationId xmlns:a16="http://schemas.microsoft.com/office/drawing/2014/main" id="{EA19A159-AF31-A668-6D4F-41795A038135}"/>
              </a:ext>
            </a:extLst>
          </p:cNvPr>
          <p:cNvSpPr>
            <a:spLocks noGrp="1"/>
          </p:cNvSpPr>
          <p:nvPr>
            <p:ph type="body" sz="quarter" idx="11"/>
          </p:nvPr>
        </p:nvSpPr>
        <p:spPr>
          <a:xfrm>
            <a:off x="2092325" y="2294082"/>
            <a:ext cx="8667750" cy="3582440"/>
          </a:xfrm>
        </p:spPr>
        <p:txBody>
          <a:bodyPr/>
          <a:lstStyle/>
          <a:p>
            <a:r>
              <a:rPr lang="en-US" dirty="0"/>
              <a:t>Research Security and Export Control Officer  and Data Analyst in the Research Integrity and Compliance office of the Division of Research and Innovation.</a:t>
            </a:r>
          </a:p>
          <a:p>
            <a:pPr marL="285750" indent="-285750">
              <a:buFont typeface="Arial" panose="020B0604020202020204" pitchFamily="34" charset="0"/>
              <a:buChar char="•"/>
            </a:pPr>
            <a:r>
              <a:rPr lang="en-US" dirty="0"/>
              <a:t>International Travel Device Checklists</a:t>
            </a:r>
          </a:p>
          <a:p>
            <a:pPr marL="285750" indent="-285750">
              <a:buFont typeface="Arial" panose="020B0604020202020204" pitchFamily="34" charset="0"/>
              <a:buChar char="•"/>
            </a:pPr>
            <a:r>
              <a:rPr lang="en-US" dirty="0"/>
              <a:t>Export Control works with International Risk Control Coordinator to ensure foreign travel is compliant with institutional and federal and state policy</a:t>
            </a:r>
          </a:p>
          <a:p>
            <a:pPr marL="285750" indent="-285750">
              <a:buFont typeface="Arial" panose="020B0604020202020204" pitchFamily="34" charset="0"/>
              <a:buChar char="•"/>
            </a:pPr>
            <a:r>
              <a:rPr lang="en-US" dirty="0"/>
              <a:t>Loaner laptops</a:t>
            </a:r>
          </a:p>
          <a:p>
            <a:pPr marL="285750" indent="-285750">
              <a:buFont typeface="Arial" panose="020B0604020202020204" pitchFamily="34" charset="0"/>
              <a:buChar char="•"/>
            </a:pPr>
            <a:r>
              <a:rPr lang="en-US" dirty="0"/>
              <a:t>Restricted party screenings</a:t>
            </a:r>
          </a:p>
          <a:p>
            <a:pPr marL="285750" indent="-285750">
              <a:buFont typeface="Arial" panose="020B0604020202020204" pitchFamily="34" charset="0"/>
              <a:buChar char="•"/>
            </a:pPr>
            <a:r>
              <a:rPr lang="en-US" dirty="0"/>
              <a:t>Technology control plans</a:t>
            </a:r>
          </a:p>
          <a:p>
            <a:pPr marL="285750" indent="-285750">
              <a:buFont typeface="Arial" panose="020B0604020202020204" pitchFamily="34" charset="0"/>
              <a:buChar char="•"/>
            </a:pPr>
            <a:r>
              <a:rPr lang="en-US" dirty="0"/>
              <a:t>Export Control Training available- Live/ Recorded, CITI Modules</a:t>
            </a:r>
          </a:p>
          <a:p>
            <a:pPr marL="285750" indent="-285750">
              <a:buFont typeface="Arial" panose="020B0604020202020204" pitchFamily="34" charset="0"/>
              <a:buChar char="•"/>
            </a:pPr>
            <a:r>
              <a:rPr lang="en-US" dirty="0"/>
              <a:t>Research Security Committee</a:t>
            </a:r>
          </a:p>
          <a:p>
            <a:endParaRPr lang="en-US" dirty="0"/>
          </a:p>
        </p:txBody>
      </p:sp>
    </p:spTree>
    <p:extLst>
      <p:ext uri="{BB962C8B-B14F-4D97-AF65-F5344CB8AC3E}">
        <p14:creationId xmlns:p14="http://schemas.microsoft.com/office/powerpoint/2010/main" val="3278688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305560"/>
            <a:ext cx="8255313" cy="4860305"/>
          </a:xfrm>
          <a:prstGeom prst="rect">
            <a:avLst/>
          </a:prstGeom>
        </p:spPr>
        <p:txBody>
          <a:bodyPr lIns="0" tIns="0" rIns="0" bIns="0" rtlCol="0" anchor="t">
            <a:spAutoFit/>
          </a:bodyPr>
          <a:lstStyle/>
          <a:p>
            <a:pPr>
              <a:lnSpc>
                <a:spcPts val="2015"/>
              </a:lnSpc>
            </a:pPr>
            <a:r>
              <a:rPr lang="en-US" sz="1866" i="1">
                <a:solidFill>
                  <a:srgbClr val="333333"/>
                </a:solidFill>
                <a:latin typeface="Calibri (MS) Italics"/>
                <a:ea typeface="Calibri (MS) Italics"/>
                <a:cs typeface="Calibri (MS) Italics"/>
                <a:sym typeface="Calibri (MS) Italics"/>
              </a:rPr>
              <a:t>Insider Threat is the likelihood, risk, or potential that an insider will use his or her authorized access, wittingly or unwittingly, to do harm to the national security of the United States or to the institution.</a:t>
            </a:r>
          </a:p>
          <a:p>
            <a:pPr>
              <a:lnSpc>
                <a:spcPts val="2015"/>
              </a:lnSpc>
            </a:pPr>
            <a:endParaRPr lang="en-US" sz="1866" i="1">
              <a:solidFill>
                <a:srgbClr val="333333"/>
              </a:solidFill>
              <a:latin typeface="Calibri (MS) Italics"/>
              <a:ea typeface="Calibri (MS) Italics"/>
              <a:cs typeface="Calibri (MS) Italics"/>
              <a:sym typeface="Calibri (MS) Italics"/>
            </a:endParaRPr>
          </a:p>
          <a:p>
            <a:pPr>
              <a:lnSpc>
                <a:spcPts val="2015"/>
              </a:lnSpc>
            </a:pPr>
            <a:r>
              <a:rPr lang="en-US" sz="1866">
                <a:solidFill>
                  <a:srgbClr val="333333"/>
                </a:solidFill>
                <a:latin typeface="Calibri (MS)"/>
                <a:ea typeface="Calibri (MS)"/>
                <a:cs typeface="Calibri (MS)"/>
                <a:sym typeface="Calibri (MS)"/>
              </a:rPr>
              <a:t>Higher education institutions and their employees are a </a:t>
            </a:r>
            <a:r>
              <a:rPr lang="en-US" sz="1866" b="1">
                <a:solidFill>
                  <a:srgbClr val="333333"/>
                </a:solidFill>
                <a:latin typeface="Calibri (MS) Bold"/>
                <a:ea typeface="Calibri (MS) Bold"/>
                <a:cs typeface="Calibri (MS) Bold"/>
                <a:sym typeface="Calibri (MS) Bold"/>
              </a:rPr>
              <a:t>top target for foreign intelligence </a:t>
            </a:r>
            <a:r>
              <a:rPr lang="en-US" sz="1866">
                <a:solidFill>
                  <a:srgbClr val="333333"/>
                </a:solidFill>
                <a:latin typeface="Calibri (MS)"/>
                <a:ea typeface="Calibri (MS)"/>
                <a:cs typeface="Calibri (MS)"/>
                <a:sym typeface="Calibri (MS)"/>
              </a:rPr>
              <a:t>services that seek information regarding:</a:t>
            </a:r>
          </a:p>
          <a:p>
            <a:pPr>
              <a:lnSpc>
                <a:spcPts val="2015"/>
              </a:lnSpc>
            </a:pPr>
            <a:endParaRPr lang="en-US" sz="1866">
              <a:solidFill>
                <a:srgbClr val="333333"/>
              </a:solidFill>
              <a:latin typeface="Calibri (MS)"/>
              <a:ea typeface="Calibri (MS)"/>
              <a:cs typeface="Calibri (MS)"/>
              <a:sym typeface="Calibri (MS)"/>
            </a:endParaRPr>
          </a:p>
          <a:p>
            <a:pPr marL="337837" lvl="1" indent="-168918">
              <a:lnSpc>
                <a:spcPts val="2015"/>
              </a:lnSpc>
              <a:buFont typeface="Arial"/>
              <a:buChar char="•"/>
            </a:pPr>
            <a:r>
              <a:rPr lang="en-US" sz="1866">
                <a:solidFill>
                  <a:srgbClr val="333333"/>
                </a:solidFill>
                <a:latin typeface="Calibri (MS)"/>
                <a:ea typeface="Calibri (MS)"/>
                <a:cs typeface="Calibri (MS)"/>
                <a:sym typeface="Calibri (MS)"/>
              </a:rPr>
              <a:t>U.S. technologies</a:t>
            </a:r>
          </a:p>
          <a:p>
            <a:pPr>
              <a:lnSpc>
                <a:spcPts val="2015"/>
              </a:lnSpc>
            </a:pPr>
            <a:endParaRPr lang="en-US" sz="1866">
              <a:solidFill>
                <a:srgbClr val="333333"/>
              </a:solidFill>
              <a:latin typeface="Calibri (MS)"/>
              <a:ea typeface="Calibri (MS)"/>
              <a:cs typeface="Calibri (MS)"/>
              <a:sym typeface="Calibri (MS)"/>
            </a:endParaRPr>
          </a:p>
          <a:p>
            <a:pPr marL="337837" lvl="1" indent="-168918">
              <a:lnSpc>
                <a:spcPts val="2015"/>
              </a:lnSpc>
              <a:buFont typeface="Arial"/>
              <a:buChar char="•"/>
            </a:pPr>
            <a:r>
              <a:rPr lang="en-US" sz="1866">
                <a:solidFill>
                  <a:srgbClr val="333333"/>
                </a:solidFill>
                <a:latin typeface="Calibri (MS)"/>
                <a:ea typeface="Calibri (MS)"/>
                <a:cs typeface="Calibri (MS)"/>
                <a:sym typeface="Calibri (MS)"/>
              </a:rPr>
              <a:t>Federally funded research</a:t>
            </a:r>
          </a:p>
          <a:p>
            <a:pPr>
              <a:lnSpc>
                <a:spcPts val="2015"/>
              </a:lnSpc>
            </a:pPr>
            <a:endParaRPr lang="en-US" sz="1866">
              <a:solidFill>
                <a:srgbClr val="333333"/>
              </a:solidFill>
              <a:latin typeface="Calibri (MS)"/>
              <a:ea typeface="Calibri (MS)"/>
              <a:cs typeface="Calibri (MS)"/>
              <a:sym typeface="Calibri (MS)"/>
            </a:endParaRPr>
          </a:p>
          <a:p>
            <a:pPr marL="337837" lvl="1" indent="-168918">
              <a:lnSpc>
                <a:spcPts val="2015"/>
              </a:lnSpc>
              <a:buFont typeface="Arial"/>
              <a:buChar char="•"/>
            </a:pPr>
            <a:r>
              <a:rPr lang="en-US" sz="1866">
                <a:solidFill>
                  <a:srgbClr val="333333"/>
                </a:solidFill>
                <a:latin typeface="Calibri (MS)"/>
                <a:ea typeface="Calibri (MS)"/>
                <a:cs typeface="Calibri (MS)"/>
                <a:sym typeface="Calibri (MS)"/>
              </a:rPr>
              <a:t>Intellectual property </a:t>
            </a:r>
          </a:p>
          <a:p>
            <a:pPr>
              <a:lnSpc>
                <a:spcPts val="2015"/>
              </a:lnSpc>
            </a:pPr>
            <a:endParaRPr lang="en-US" sz="1866">
              <a:solidFill>
                <a:srgbClr val="333333"/>
              </a:solidFill>
              <a:latin typeface="Calibri (MS)"/>
              <a:ea typeface="Calibri (MS)"/>
              <a:cs typeface="Calibri (MS)"/>
              <a:sym typeface="Calibri (MS)"/>
            </a:endParaRPr>
          </a:p>
          <a:p>
            <a:pPr marL="337837" lvl="1" indent="-168918">
              <a:lnSpc>
                <a:spcPts val="2015"/>
              </a:lnSpc>
              <a:buFont typeface="Arial"/>
              <a:buChar char="•"/>
            </a:pPr>
            <a:r>
              <a:rPr lang="en-US" sz="1866">
                <a:solidFill>
                  <a:srgbClr val="333333"/>
                </a:solidFill>
                <a:latin typeface="Calibri (MS)"/>
                <a:ea typeface="Calibri (MS)"/>
                <a:cs typeface="Calibri (MS)"/>
                <a:sym typeface="Calibri (MS)"/>
              </a:rPr>
              <a:t>Classified or controlled unclassified information (CUI), (e.g., export‐controlled, proprietary, financial) </a:t>
            </a:r>
          </a:p>
          <a:p>
            <a:pPr>
              <a:lnSpc>
                <a:spcPts val="2015"/>
              </a:lnSpc>
            </a:pPr>
            <a:endParaRPr lang="en-US" sz="1866">
              <a:solidFill>
                <a:srgbClr val="333333"/>
              </a:solidFill>
              <a:latin typeface="Calibri (MS)"/>
              <a:ea typeface="Calibri (MS)"/>
              <a:cs typeface="Calibri (MS)"/>
              <a:sym typeface="Calibri (MS)"/>
            </a:endParaRPr>
          </a:p>
          <a:p>
            <a:pPr marL="337837" lvl="1" indent="-168918">
              <a:lnSpc>
                <a:spcPts val="2015"/>
              </a:lnSpc>
              <a:buFont typeface="Arial"/>
              <a:buChar char="•"/>
            </a:pPr>
            <a:r>
              <a:rPr lang="en-US" sz="1866">
                <a:solidFill>
                  <a:srgbClr val="333333"/>
                </a:solidFill>
                <a:latin typeface="Calibri (MS)"/>
                <a:ea typeface="Calibri (MS)"/>
                <a:cs typeface="Calibri (MS)"/>
                <a:sym typeface="Calibri (MS)"/>
              </a:rPr>
              <a:t>Other sensitive information that could lead to a military, technological, or economic advantage. </a:t>
            </a:r>
          </a:p>
          <a:p>
            <a:pPr marL="325771" lvl="1" indent="-162885">
              <a:lnSpc>
                <a:spcPts val="1944"/>
              </a:lnSpc>
            </a:pPr>
            <a:endParaRPr lang="en-US" sz="1866">
              <a:solidFill>
                <a:srgbClr val="333333"/>
              </a:solidFill>
              <a:latin typeface="Calibri (MS)"/>
              <a:ea typeface="Calibri (MS)"/>
              <a:cs typeface="Calibri (MS)"/>
              <a:sym typeface="Calibri (MS)"/>
            </a:endParaRPr>
          </a:p>
        </p:txBody>
      </p:sp>
      <p:grpSp>
        <p:nvGrpSpPr>
          <p:cNvPr id="3" name="Group 3"/>
          <p:cNvGrpSpPr/>
          <p:nvPr/>
        </p:nvGrpSpPr>
        <p:grpSpPr>
          <a:xfrm>
            <a:off x="10576564" y="0"/>
            <a:ext cx="1615436" cy="1615436"/>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sz="1200"/>
            </a:p>
          </p:txBody>
        </p:sp>
      </p:grpSp>
      <p:sp>
        <p:nvSpPr>
          <p:cNvPr id="5" name="Freeform 5"/>
          <p:cNvSpPr/>
          <p:nvPr/>
        </p:nvSpPr>
        <p:spPr>
          <a:xfrm>
            <a:off x="9077285" y="3429000"/>
            <a:ext cx="2428915" cy="2743200"/>
          </a:xfrm>
          <a:custGeom>
            <a:avLst/>
            <a:gdLst/>
            <a:ahLst/>
            <a:cxnLst/>
            <a:rect l="l" t="t" r="r" b="b"/>
            <a:pathLst>
              <a:path w="3643373" h="4114800">
                <a:moveTo>
                  <a:pt x="0" y="0"/>
                </a:moveTo>
                <a:lnTo>
                  <a:pt x="3643373" y="0"/>
                </a:lnTo>
                <a:lnTo>
                  <a:pt x="36433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6" name="TextBox 6"/>
          <p:cNvSpPr txBox="1"/>
          <p:nvPr/>
        </p:nvSpPr>
        <p:spPr>
          <a:xfrm>
            <a:off x="685800" y="573385"/>
            <a:ext cx="8545830" cy="512961"/>
          </a:xfrm>
          <a:prstGeom prst="rect">
            <a:avLst/>
          </a:prstGeom>
        </p:spPr>
        <p:txBody>
          <a:bodyPr lIns="0" tIns="0" rIns="0" bIns="0" rtlCol="0" anchor="t">
            <a:spAutoFit/>
          </a:bodyPr>
          <a:lstStyle/>
          <a:p>
            <a:pPr>
              <a:lnSpc>
                <a:spcPts val="3960"/>
              </a:lnSpc>
            </a:pPr>
            <a:r>
              <a:rPr lang="en-US" sz="3666">
                <a:solidFill>
                  <a:srgbClr val="000000"/>
                </a:solidFill>
                <a:latin typeface="League Spartan"/>
                <a:ea typeface="League Spartan"/>
                <a:cs typeface="League Spartan"/>
                <a:sym typeface="League Spartan"/>
              </a:rPr>
              <a:t>Insider Threat Awareness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720D61-DB91-C9BA-1926-BD5A48342F48}"/>
              </a:ext>
            </a:extLst>
          </p:cNvPr>
          <p:cNvSpPr>
            <a:spLocks noGrp="1"/>
          </p:cNvSpPr>
          <p:nvPr>
            <p:ph type="body" sz="quarter" idx="10"/>
          </p:nvPr>
        </p:nvSpPr>
        <p:spPr>
          <a:xfrm>
            <a:off x="1610545" y="1314883"/>
            <a:ext cx="8667750" cy="588643"/>
          </a:xfrm>
        </p:spPr>
        <p:txBody>
          <a:bodyPr/>
          <a:lstStyle/>
          <a:p>
            <a:r>
              <a:rPr lang="en-US" sz="3600" dirty="0"/>
              <a:t>Malign Foreign Talent Recruitment Programs</a:t>
            </a:r>
          </a:p>
        </p:txBody>
      </p:sp>
      <p:sp>
        <p:nvSpPr>
          <p:cNvPr id="4" name="TextBox 3">
            <a:extLst>
              <a:ext uri="{FF2B5EF4-FFF2-40B4-BE49-F238E27FC236}">
                <a16:creationId xmlns:a16="http://schemas.microsoft.com/office/drawing/2014/main" id="{7919E95A-26F8-D7D9-215F-C1E4E77D7CC0}"/>
              </a:ext>
            </a:extLst>
          </p:cNvPr>
          <p:cNvSpPr txBox="1"/>
          <p:nvPr/>
        </p:nvSpPr>
        <p:spPr>
          <a:xfrm>
            <a:off x="1529255" y="2015613"/>
            <a:ext cx="9585435" cy="3970318"/>
          </a:xfrm>
          <a:prstGeom prst="rect">
            <a:avLst/>
          </a:prstGeom>
          <a:noFill/>
        </p:spPr>
        <p:txBody>
          <a:bodyPr wrap="square" rtlCol="0">
            <a:spAutoFit/>
          </a:bodyPr>
          <a:lstStyle/>
          <a:p>
            <a:r>
              <a:rPr lang="en-US" sz="1400" dirty="0"/>
              <a:t>A </a:t>
            </a:r>
            <a:r>
              <a:rPr lang="en-US" sz="1400" b="1" dirty="0"/>
              <a:t>Malign</a:t>
            </a:r>
            <a:r>
              <a:rPr lang="en-US" sz="1400" dirty="0"/>
              <a:t> </a:t>
            </a:r>
            <a:r>
              <a:rPr lang="en-US" sz="1400" b="1" dirty="0"/>
              <a:t>Foreign/international talent recruitment program (MFTRP) </a:t>
            </a:r>
            <a:r>
              <a:rPr lang="en-US" sz="1400" dirty="0"/>
              <a:t>is an effort organized, managed, or funded by a foreign government, or a foreign government instrumentality or entity, to recruit science and technology professionals or students (regardless of citizenship, national origin, or full-/part-time status).</a:t>
            </a:r>
          </a:p>
          <a:p>
            <a:endParaRPr lang="en-US" sz="1400" dirty="0"/>
          </a:p>
          <a:p>
            <a:r>
              <a:rPr lang="en-US" sz="1400" dirty="0"/>
              <a:t>MFGTRPs raise U.S. sponsor concerns when they appear to operate with the intent of acquiring proprietary technology or software, unpublished data and methods, or other intellectual assets to further the military and/or economic goals of a foreign government through actions including, but not limited to:</a:t>
            </a:r>
          </a:p>
          <a:p>
            <a:endParaRPr lang="en-US" sz="1400" dirty="0"/>
          </a:p>
          <a:p>
            <a:pPr marL="285750" indent="-285750">
              <a:buFont typeface="Arial" panose="020B0604020202020204" pitchFamily="34" charset="0"/>
              <a:buChar char="•"/>
            </a:pPr>
            <a:r>
              <a:rPr lang="en-US" sz="1400" dirty="0"/>
              <a:t>Incentivizing/compensating the MFTRP participant to relocate physically to a foreign country in order to import/acquire the proprietary technology, software, etc.;</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Allowing for or encouraging the MFTRP participant to receive U.S. Federal research funds while concurrently working at and/or receiving compensation from a foreign institution for the same, or similar, work;</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Directing MFTRP participants not to disclose their participation to United States entities;</a:t>
            </a:r>
          </a:p>
          <a:p>
            <a:endParaRPr lang="en-US" sz="1400" dirty="0"/>
          </a:p>
          <a:p>
            <a:pPr marL="285750" indent="-285750">
              <a:buFont typeface="Arial" panose="020B0604020202020204" pitchFamily="34" charset="0"/>
              <a:buChar char="•"/>
            </a:pPr>
            <a:r>
              <a:rPr lang="en-US" sz="1400" dirty="0"/>
              <a:t>Compelling MFTRP participants to enter into contracts that conflict with their responsibilities to UNT, or that are disallowed by UNT.</a:t>
            </a:r>
          </a:p>
        </p:txBody>
      </p:sp>
    </p:spTree>
    <p:extLst>
      <p:ext uri="{BB962C8B-B14F-4D97-AF65-F5344CB8AC3E}">
        <p14:creationId xmlns:p14="http://schemas.microsoft.com/office/powerpoint/2010/main" val="2491679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90646" y="4913037"/>
            <a:ext cx="2003665" cy="1406209"/>
          </a:xfrm>
          <a:custGeom>
            <a:avLst/>
            <a:gdLst/>
            <a:ahLst/>
            <a:cxnLst/>
            <a:rect l="l" t="t" r="r" b="b"/>
            <a:pathLst>
              <a:path w="3005497" h="2109313">
                <a:moveTo>
                  <a:pt x="0" y="0"/>
                </a:moveTo>
                <a:lnTo>
                  <a:pt x="3005498" y="0"/>
                </a:lnTo>
                <a:lnTo>
                  <a:pt x="3005498" y="2109313"/>
                </a:lnTo>
                <a:lnTo>
                  <a:pt x="0" y="21093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3" name="Group 3"/>
          <p:cNvGrpSpPr/>
          <p:nvPr/>
        </p:nvGrpSpPr>
        <p:grpSpPr>
          <a:xfrm rot="2616889">
            <a:off x="6408503" y="5088935"/>
            <a:ext cx="421197" cy="421197"/>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4"/>
              <a:stretch>
                <a:fillRect/>
              </a:stretch>
            </a:blipFill>
          </p:spPr>
          <p:txBody>
            <a:bodyPr/>
            <a:lstStyle/>
            <a:p>
              <a:endParaRPr lang="en-US" sz="1200"/>
            </a:p>
          </p:txBody>
        </p:sp>
      </p:grpSp>
      <p:sp>
        <p:nvSpPr>
          <p:cNvPr id="5" name="TextBox 5"/>
          <p:cNvSpPr txBox="1"/>
          <p:nvPr/>
        </p:nvSpPr>
        <p:spPr>
          <a:xfrm>
            <a:off x="685800" y="1055207"/>
            <a:ext cx="4597400" cy="3419590"/>
          </a:xfrm>
          <a:prstGeom prst="rect">
            <a:avLst/>
          </a:prstGeom>
        </p:spPr>
        <p:txBody>
          <a:bodyPr lIns="0" tIns="0" rIns="0" bIns="0" rtlCol="0" anchor="t">
            <a:spAutoFit/>
          </a:bodyPr>
          <a:lstStyle/>
          <a:p>
            <a:pPr algn="ctr">
              <a:lnSpc>
                <a:spcPts val="4074"/>
              </a:lnSpc>
            </a:pPr>
            <a:r>
              <a:rPr lang="en-US" sz="3773">
                <a:solidFill>
                  <a:srgbClr val="000000"/>
                </a:solidFill>
                <a:latin typeface="League Spartan"/>
                <a:ea typeface="League Spartan"/>
                <a:cs typeface="League Spartan"/>
                <a:sym typeface="League Spartan"/>
              </a:rPr>
              <a:t>Information Collection</a:t>
            </a:r>
          </a:p>
          <a:p>
            <a:pPr>
              <a:lnSpc>
                <a:spcPts val="1852"/>
              </a:lnSpc>
            </a:pPr>
            <a:endParaRPr lang="en-US" sz="3773">
              <a:solidFill>
                <a:srgbClr val="000000"/>
              </a:solidFill>
              <a:latin typeface="League Spartan"/>
              <a:ea typeface="League Spartan"/>
              <a:cs typeface="League Spartan"/>
              <a:sym typeface="League Spartan"/>
            </a:endParaRPr>
          </a:p>
          <a:p>
            <a:pPr marL="370254" lvl="1" indent="-185127">
              <a:lnSpc>
                <a:spcPts val="1852"/>
              </a:lnSpc>
              <a:buFont typeface="Arial"/>
              <a:buChar char="•"/>
            </a:pPr>
            <a:r>
              <a:rPr lang="en-US" sz="1715">
                <a:solidFill>
                  <a:srgbClr val="000000"/>
                </a:solidFill>
                <a:latin typeface="Calibri (MS)"/>
                <a:ea typeface="Calibri (MS)"/>
                <a:cs typeface="Calibri (MS)"/>
                <a:sym typeface="Calibri (MS)"/>
              </a:rPr>
              <a:t>Keeping materials in an unauthorized location</a:t>
            </a:r>
          </a:p>
          <a:p>
            <a:pPr>
              <a:lnSpc>
                <a:spcPts val="1852"/>
              </a:lnSpc>
            </a:pPr>
            <a:endParaRPr lang="en-US" sz="1715">
              <a:solidFill>
                <a:srgbClr val="000000"/>
              </a:solidFill>
              <a:latin typeface="Calibri (MS)"/>
              <a:ea typeface="Calibri (MS)"/>
              <a:cs typeface="Calibri (MS)"/>
              <a:sym typeface="Calibri (MS)"/>
            </a:endParaRPr>
          </a:p>
          <a:p>
            <a:pPr marL="370254" lvl="1" indent="-185127">
              <a:lnSpc>
                <a:spcPts val="1852"/>
              </a:lnSpc>
              <a:buFont typeface="Arial"/>
              <a:buChar char="•"/>
            </a:pPr>
            <a:r>
              <a:rPr lang="en-US" sz="1715">
                <a:solidFill>
                  <a:srgbClr val="000000"/>
                </a:solidFill>
                <a:latin typeface="Calibri (MS)"/>
                <a:ea typeface="Calibri (MS)"/>
                <a:cs typeface="Calibri (MS)"/>
                <a:sym typeface="Calibri (MS)"/>
              </a:rPr>
              <a:t>Attempting to access information without authorization</a:t>
            </a:r>
          </a:p>
          <a:p>
            <a:pPr>
              <a:lnSpc>
                <a:spcPts val="1852"/>
              </a:lnSpc>
            </a:pPr>
            <a:endParaRPr lang="en-US" sz="1715">
              <a:solidFill>
                <a:srgbClr val="000000"/>
              </a:solidFill>
              <a:latin typeface="Calibri (MS)"/>
              <a:ea typeface="Calibri (MS)"/>
              <a:cs typeface="Calibri (MS)"/>
              <a:sym typeface="Calibri (MS)"/>
            </a:endParaRPr>
          </a:p>
          <a:p>
            <a:pPr marL="370254" lvl="1" indent="-185127">
              <a:lnSpc>
                <a:spcPts val="1852"/>
              </a:lnSpc>
              <a:buFont typeface="Arial"/>
              <a:buChar char="•"/>
            </a:pPr>
            <a:r>
              <a:rPr lang="en-US" sz="1715">
                <a:solidFill>
                  <a:srgbClr val="000000"/>
                </a:solidFill>
                <a:latin typeface="Calibri (MS)"/>
                <a:ea typeface="Calibri (MS)"/>
                <a:cs typeface="Calibri (MS)"/>
                <a:sym typeface="Calibri (MS)"/>
              </a:rPr>
              <a:t>Obtaining access to information inconsistent with duty requirements</a:t>
            </a:r>
          </a:p>
          <a:p>
            <a:pPr>
              <a:lnSpc>
                <a:spcPts val="1333"/>
              </a:lnSpc>
            </a:pPr>
            <a:endParaRPr lang="en-US" sz="1715">
              <a:solidFill>
                <a:srgbClr val="000000"/>
              </a:solidFill>
              <a:latin typeface="Calibri (MS)"/>
              <a:ea typeface="Calibri (MS)"/>
              <a:cs typeface="Calibri (MS)"/>
              <a:sym typeface="Calibri (MS)"/>
            </a:endParaRPr>
          </a:p>
        </p:txBody>
      </p:sp>
      <p:sp>
        <p:nvSpPr>
          <p:cNvPr id="6" name="TextBox 6"/>
          <p:cNvSpPr txBox="1"/>
          <p:nvPr/>
        </p:nvSpPr>
        <p:spPr>
          <a:xfrm>
            <a:off x="6905815" y="1061557"/>
            <a:ext cx="4478467" cy="3116238"/>
          </a:xfrm>
          <a:prstGeom prst="rect">
            <a:avLst/>
          </a:prstGeom>
        </p:spPr>
        <p:txBody>
          <a:bodyPr lIns="0" tIns="0" rIns="0" bIns="0" rtlCol="0" anchor="t">
            <a:spAutoFit/>
          </a:bodyPr>
          <a:lstStyle/>
          <a:p>
            <a:pPr algn="ctr">
              <a:lnSpc>
                <a:spcPts val="4348"/>
              </a:lnSpc>
            </a:pPr>
            <a:r>
              <a:rPr lang="en-US" sz="4026">
                <a:solidFill>
                  <a:srgbClr val="000000"/>
                </a:solidFill>
                <a:latin typeface="League Spartan"/>
                <a:ea typeface="League Spartan"/>
                <a:cs typeface="League Spartan"/>
                <a:sym typeface="League Spartan"/>
              </a:rPr>
              <a:t>Information Transmittal </a:t>
            </a:r>
          </a:p>
          <a:p>
            <a:pPr>
              <a:lnSpc>
                <a:spcPts val="1659"/>
              </a:lnSpc>
            </a:pPr>
            <a:endParaRPr lang="en-US" sz="4026">
              <a:solidFill>
                <a:srgbClr val="000000"/>
              </a:solidFill>
              <a:latin typeface="League Spartan"/>
              <a:ea typeface="League Spartan"/>
              <a:cs typeface="League Spartan"/>
              <a:sym typeface="League Spartan"/>
            </a:endParaRPr>
          </a:p>
          <a:p>
            <a:pPr marL="395062" lvl="1" indent="-197531">
              <a:lnSpc>
                <a:spcPts val="1976"/>
              </a:lnSpc>
              <a:buFont typeface="Arial"/>
              <a:buChar char="•"/>
            </a:pPr>
            <a:r>
              <a:rPr lang="en-US" sz="1829">
                <a:solidFill>
                  <a:srgbClr val="000000"/>
                </a:solidFill>
                <a:latin typeface="Calibri (MS)"/>
                <a:ea typeface="Calibri (MS)"/>
                <a:cs typeface="Calibri (MS)"/>
                <a:sym typeface="Calibri (MS)"/>
              </a:rPr>
              <a:t>Using an unauthorized medium to transmit sensitive materials</a:t>
            </a:r>
          </a:p>
          <a:p>
            <a:pPr>
              <a:lnSpc>
                <a:spcPts val="1976"/>
              </a:lnSpc>
            </a:pPr>
            <a:endParaRPr lang="en-US" sz="1829">
              <a:solidFill>
                <a:srgbClr val="000000"/>
              </a:solidFill>
              <a:latin typeface="Calibri (MS)"/>
              <a:ea typeface="Calibri (MS)"/>
              <a:cs typeface="Calibri (MS)"/>
              <a:sym typeface="Calibri (MS)"/>
            </a:endParaRPr>
          </a:p>
          <a:p>
            <a:pPr marL="395062" lvl="1" indent="-197531">
              <a:lnSpc>
                <a:spcPts val="1976"/>
              </a:lnSpc>
              <a:buFont typeface="Arial"/>
              <a:buChar char="•"/>
            </a:pPr>
            <a:r>
              <a:rPr lang="en-US" sz="1829">
                <a:solidFill>
                  <a:srgbClr val="000000"/>
                </a:solidFill>
                <a:latin typeface="Calibri (MS)"/>
                <a:ea typeface="Calibri (MS)"/>
                <a:cs typeface="Calibri (MS)"/>
                <a:sym typeface="Calibri (MS)"/>
              </a:rPr>
              <a:t>Discussing sensitive materials with people not authorized to access that information</a:t>
            </a:r>
          </a:p>
          <a:p>
            <a:pPr>
              <a:lnSpc>
                <a:spcPts val="1976"/>
              </a:lnSpc>
            </a:pPr>
            <a:endParaRPr lang="en-US" sz="1829">
              <a:solidFill>
                <a:srgbClr val="000000"/>
              </a:solidFill>
              <a:latin typeface="Calibri (MS)"/>
              <a:ea typeface="Calibri (MS)"/>
              <a:cs typeface="Calibri (MS)"/>
              <a:sym typeface="Calibri (MS)"/>
            </a:endParaRPr>
          </a:p>
        </p:txBody>
      </p:sp>
      <p:sp>
        <p:nvSpPr>
          <p:cNvPr id="7" name="Freeform 7"/>
          <p:cNvSpPr/>
          <p:nvPr/>
        </p:nvSpPr>
        <p:spPr>
          <a:xfrm rot="-10800000">
            <a:off x="1841621" y="4529181"/>
            <a:ext cx="2285759" cy="1891473"/>
          </a:xfrm>
          <a:custGeom>
            <a:avLst/>
            <a:gdLst/>
            <a:ahLst/>
            <a:cxnLst/>
            <a:rect l="l" t="t" r="r" b="b"/>
            <a:pathLst>
              <a:path w="3428639" h="2837209">
                <a:moveTo>
                  <a:pt x="0" y="0"/>
                </a:moveTo>
                <a:lnTo>
                  <a:pt x="3428640" y="0"/>
                </a:lnTo>
                <a:lnTo>
                  <a:pt x="3428640" y="2837209"/>
                </a:lnTo>
                <a:lnTo>
                  <a:pt x="0" y="28372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8" name="Freeform 8"/>
          <p:cNvSpPr/>
          <p:nvPr/>
        </p:nvSpPr>
        <p:spPr>
          <a:xfrm rot="5400000">
            <a:off x="8002169" y="4466727"/>
            <a:ext cx="2285759" cy="1891473"/>
          </a:xfrm>
          <a:custGeom>
            <a:avLst/>
            <a:gdLst/>
            <a:ahLst/>
            <a:cxnLst/>
            <a:rect l="l" t="t" r="r" b="b"/>
            <a:pathLst>
              <a:path w="3428639" h="2837209">
                <a:moveTo>
                  <a:pt x="0" y="0"/>
                </a:moveTo>
                <a:lnTo>
                  <a:pt x="3428639" y="0"/>
                </a:lnTo>
                <a:lnTo>
                  <a:pt x="3428639" y="2837209"/>
                </a:lnTo>
                <a:lnTo>
                  <a:pt x="0" y="28372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9" name="AutoShape 9"/>
          <p:cNvSpPr/>
          <p:nvPr/>
        </p:nvSpPr>
        <p:spPr>
          <a:xfrm>
            <a:off x="6096000" y="1017107"/>
            <a:ext cx="0" cy="3063294"/>
          </a:xfrm>
          <a:prstGeom prst="line">
            <a:avLst/>
          </a:prstGeom>
          <a:ln w="38100" cap="flat">
            <a:solidFill>
              <a:srgbClr val="000000"/>
            </a:solidFill>
            <a:prstDash val="solid"/>
            <a:headEnd type="none" w="sm" len="sm"/>
            <a:tailEnd type="none" w="sm" len="sm"/>
          </a:ln>
        </p:spPr>
        <p:txBody>
          <a:bodyPr/>
          <a:lstStyle/>
          <a:p>
            <a:endParaRPr lang="en-US"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C7A74B-DC58-EE00-D6EF-8B66929A54FC}"/>
              </a:ext>
            </a:extLst>
          </p:cNvPr>
          <p:cNvSpPr>
            <a:spLocks noGrp="1"/>
          </p:cNvSpPr>
          <p:nvPr>
            <p:ph type="body" sz="quarter" idx="10"/>
          </p:nvPr>
        </p:nvSpPr>
        <p:spPr>
          <a:xfrm>
            <a:off x="1252603" y="1143096"/>
            <a:ext cx="10171352" cy="873442"/>
          </a:xfrm>
        </p:spPr>
        <p:txBody>
          <a:bodyPr/>
          <a:lstStyle/>
          <a:p>
            <a:r>
              <a:rPr lang="en-US" sz="4400" dirty="0"/>
              <a:t>Additional Suspicious Behaviors</a:t>
            </a:r>
          </a:p>
        </p:txBody>
      </p:sp>
      <p:sp>
        <p:nvSpPr>
          <p:cNvPr id="3" name="Text Placeholder 2">
            <a:extLst>
              <a:ext uri="{FF2B5EF4-FFF2-40B4-BE49-F238E27FC236}">
                <a16:creationId xmlns:a16="http://schemas.microsoft.com/office/drawing/2014/main" id="{F6A3BE28-1DB4-E858-81C4-7353413D7B67}"/>
              </a:ext>
            </a:extLst>
          </p:cNvPr>
          <p:cNvSpPr>
            <a:spLocks noGrp="1"/>
          </p:cNvSpPr>
          <p:nvPr>
            <p:ph type="body" sz="quarter" idx="11"/>
          </p:nvPr>
        </p:nvSpPr>
        <p:spPr>
          <a:xfrm>
            <a:off x="1553706" y="2150180"/>
            <a:ext cx="8667750" cy="3607496"/>
          </a:xfrm>
        </p:spPr>
        <p:txBody>
          <a:bodyPr/>
          <a:lstStyle/>
          <a:p>
            <a:r>
              <a:rPr lang="en-US" b="1" dirty="0"/>
              <a:t>Repeated or unrequired work outside of normal hours</a:t>
            </a:r>
          </a:p>
          <a:p>
            <a:pPr marL="285750" indent="-285750">
              <a:buFont typeface="Arial" panose="020B0604020202020204" pitchFamily="34" charset="0"/>
              <a:buChar char="•"/>
            </a:pPr>
            <a:r>
              <a:rPr lang="en-US" dirty="0"/>
              <a:t>Accessing protected areas/information after hours, at unusual times, repeated issues with locking secure areas, etc.</a:t>
            </a:r>
          </a:p>
          <a:p>
            <a:pPr marL="285750" indent="-285750">
              <a:buFont typeface="Arial" panose="020B0604020202020204" pitchFamily="34" charset="0"/>
              <a:buChar char="•"/>
            </a:pPr>
            <a:endParaRPr lang="en-US" dirty="0"/>
          </a:p>
          <a:p>
            <a:r>
              <a:rPr lang="en-US" b="1" dirty="0"/>
              <a:t>Sudden changes in financial situation</a:t>
            </a:r>
          </a:p>
          <a:p>
            <a:pPr marL="285750" indent="-285750">
              <a:buFont typeface="Arial" panose="020B0604020202020204" pitchFamily="34" charset="0"/>
              <a:buChar char="•"/>
            </a:pPr>
            <a:r>
              <a:rPr lang="en-US" dirty="0"/>
              <a:t>new debts/financial anxiety</a:t>
            </a:r>
          </a:p>
          <a:p>
            <a:pPr marL="285750" indent="-285750">
              <a:buFont typeface="Arial" panose="020B0604020202020204" pitchFamily="34" charset="0"/>
              <a:buChar char="•"/>
            </a:pPr>
            <a:r>
              <a:rPr lang="en-US" dirty="0"/>
              <a:t>Displays of wealth not congruent with type of employment</a:t>
            </a:r>
          </a:p>
          <a:p>
            <a:endParaRPr lang="en-US" b="1" dirty="0"/>
          </a:p>
          <a:p>
            <a:r>
              <a:rPr lang="en-US" b="1" dirty="0"/>
              <a:t>Attempts to conceal foreign travel</a:t>
            </a:r>
          </a:p>
          <a:p>
            <a:pPr marL="285750" indent="-285750">
              <a:buFont typeface="Arial" panose="020B0604020202020204" pitchFamily="34" charset="0"/>
              <a:buChar char="•"/>
            </a:pPr>
            <a:r>
              <a:rPr lang="en-US" dirty="0"/>
              <a:t>Unregistered trips</a:t>
            </a:r>
          </a:p>
          <a:p>
            <a:pPr marL="285750" indent="-285750">
              <a:buFont typeface="Arial" panose="020B0604020202020204" pitchFamily="34" charset="0"/>
              <a:buChar char="•"/>
            </a:pPr>
            <a:r>
              <a:rPr lang="en-US" dirty="0"/>
              <a:t>Unaccounted for absences</a:t>
            </a:r>
          </a:p>
        </p:txBody>
      </p:sp>
    </p:spTree>
    <p:extLst>
      <p:ext uri="{BB962C8B-B14F-4D97-AF65-F5344CB8AC3E}">
        <p14:creationId xmlns:p14="http://schemas.microsoft.com/office/powerpoint/2010/main" val="170538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1920" y="807718"/>
            <a:ext cx="5941594" cy="6050282"/>
            <a:chOff x="0" y="0"/>
            <a:chExt cx="11883189" cy="12100564"/>
          </a:xfrm>
        </p:grpSpPr>
        <p:sp>
          <p:nvSpPr>
            <p:cNvPr id="3" name="Freeform 3"/>
            <p:cNvSpPr/>
            <p:nvPr/>
          </p:nvSpPr>
          <p:spPr>
            <a:xfrm>
              <a:off x="0" y="0"/>
              <a:ext cx="11883189" cy="12100564"/>
            </a:xfrm>
            <a:custGeom>
              <a:avLst/>
              <a:gdLst/>
              <a:ahLst/>
              <a:cxnLst/>
              <a:rect l="l" t="t" r="r" b="b"/>
              <a:pathLst>
                <a:path w="11883189" h="12100564">
                  <a:moveTo>
                    <a:pt x="0" y="0"/>
                  </a:moveTo>
                  <a:lnTo>
                    <a:pt x="11883189" y="0"/>
                  </a:lnTo>
                  <a:lnTo>
                    <a:pt x="11883189" y="12100564"/>
                  </a:lnTo>
                  <a:lnTo>
                    <a:pt x="0" y="121005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TextBox 4"/>
            <p:cNvSpPr txBox="1"/>
            <p:nvPr/>
          </p:nvSpPr>
          <p:spPr>
            <a:xfrm>
              <a:off x="632490" y="7246840"/>
              <a:ext cx="10321565" cy="1513234"/>
            </a:xfrm>
            <a:prstGeom prst="rect">
              <a:avLst/>
            </a:prstGeom>
          </p:spPr>
          <p:txBody>
            <a:bodyPr lIns="0" tIns="0" rIns="0" bIns="0" rtlCol="0" anchor="t">
              <a:spAutoFit/>
            </a:bodyPr>
            <a:lstStyle/>
            <a:p>
              <a:pPr algn="ctr">
                <a:lnSpc>
                  <a:spcPts val="5920"/>
                </a:lnSpc>
              </a:pPr>
              <a:r>
                <a:rPr lang="en-US" sz="4934">
                  <a:solidFill>
                    <a:srgbClr val="000000"/>
                  </a:solidFill>
                  <a:latin typeface="Permanent Marker"/>
                  <a:ea typeface="Permanent Marker"/>
                  <a:cs typeface="Permanent Marker"/>
                  <a:sym typeface="Permanent Marker"/>
                </a:rPr>
                <a:t>What Can I Do?</a:t>
              </a:r>
            </a:p>
          </p:txBody>
        </p:sp>
        <p:grpSp>
          <p:nvGrpSpPr>
            <p:cNvPr id="5" name="Group 5"/>
            <p:cNvGrpSpPr/>
            <p:nvPr/>
          </p:nvGrpSpPr>
          <p:grpSpPr>
            <a:xfrm>
              <a:off x="9047268" y="5174024"/>
              <a:ext cx="2091867" cy="2091867"/>
              <a:chOff x="0" y="0"/>
              <a:chExt cx="3230872" cy="3230872"/>
            </a:xfrm>
          </p:grpSpPr>
          <p:sp>
            <p:nvSpPr>
              <p:cNvPr id="6" name="Freeform 6"/>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4"/>
                <a:stretch>
                  <a:fillRect/>
                </a:stretch>
              </a:blipFill>
            </p:spPr>
            <p:txBody>
              <a:bodyPr/>
              <a:lstStyle/>
              <a:p>
                <a:endParaRPr lang="en-US" sz="1200"/>
              </a:p>
            </p:txBody>
          </p:sp>
        </p:grpSp>
      </p:grpSp>
      <p:grpSp>
        <p:nvGrpSpPr>
          <p:cNvPr id="7" name="Group 7"/>
          <p:cNvGrpSpPr/>
          <p:nvPr/>
        </p:nvGrpSpPr>
        <p:grpSpPr>
          <a:xfrm>
            <a:off x="7245409" y="183458"/>
            <a:ext cx="4438279" cy="6491084"/>
            <a:chOff x="0" y="0"/>
            <a:chExt cx="8876558" cy="12982169"/>
          </a:xfrm>
        </p:grpSpPr>
        <p:sp>
          <p:nvSpPr>
            <p:cNvPr id="8" name="Freeform 8"/>
            <p:cNvSpPr/>
            <p:nvPr/>
          </p:nvSpPr>
          <p:spPr>
            <a:xfrm>
              <a:off x="0" y="0"/>
              <a:ext cx="8876558" cy="12982169"/>
            </a:xfrm>
            <a:custGeom>
              <a:avLst/>
              <a:gdLst/>
              <a:ahLst/>
              <a:cxnLst/>
              <a:rect l="l" t="t" r="r" b="b"/>
              <a:pathLst>
                <a:path w="8876558" h="12982169">
                  <a:moveTo>
                    <a:pt x="0" y="0"/>
                  </a:moveTo>
                  <a:lnTo>
                    <a:pt x="8876558" y="0"/>
                  </a:lnTo>
                  <a:lnTo>
                    <a:pt x="8876558" y="12982169"/>
                  </a:lnTo>
                  <a:lnTo>
                    <a:pt x="0" y="12982169"/>
                  </a:lnTo>
                  <a:lnTo>
                    <a:pt x="0" y="0"/>
                  </a:lnTo>
                  <a:close/>
                </a:path>
              </a:pathLst>
            </a:custGeom>
            <a:blipFill>
              <a:blip r:embed="rId5"/>
              <a:stretch>
                <a:fillRect/>
              </a:stretch>
            </a:blipFill>
          </p:spPr>
          <p:txBody>
            <a:bodyPr/>
            <a:lstStyle/>
            <a:p>
              <a:endParaRPr lang="en-US" sz="1200"/>
            </a:p>
          </p:txBody>
        </p:sp>
        <p:sp>
          <p:nvSpPr>
            <p:cNvPr id="9" name="TextBox 9"/>
            <p:cNvSpPr txBox="1"/>
            <p:nvPr/>
          </p:nvSpPr>
          <p:spPr>
            <a:xfrm>
              <a:off x="576756" y="2933982"/>
              <a:ext cx="7403778" cy="8617745"/>
            </a:xfrm>
            <a:prstGeom prst="rect">
              <a:avLst/>
            </a:prstGeom>
          </p:spPr>
          <p:txBody>
            <a:bodyPr lIns="0" tIns="0" rIns="0" bIns="0" rtlCol="0" anchor="t">
              <a:spAutoFit/>
            </a:bodyPr>
            <a:lstStyle/>
            <a:p>
              <a:pPr marL="489398" lvl="1" indent="-244700">
                <a:lnSpc>
                  <a:spcPts val="2448"/>
                </a:lnSpc>
                <a:buFont typeface="Arial"/>
                <a:buChar char="•"/>
              </a:pPr>
              <a:r>
                <a:rPr lang="en-US" sz="2267">
                  <a:solidFill>
                    <a:srgbClr val="000000"/>
                  </a:solidFill>
                  <a:latin typeface="Calibri (MS)"/>
                  <a:ea typeface="Calibri (MS)"/>
                  <a:cs typeface="Calibri (MS)"/>
                  <a:sym typeface="Calibri (MS)"/>
                </a:rPr>
                <a:t>Stay alert to behavior and security measures for sensitive materials.</a:t>
              </a:r>
            </a:p>
            <a:p>
              <a:pPr>
                <a:lnSpc>
                  <a:spcPts val="2448"/>
                </a:lnSpc>
              </a:pPr>
              <a:endParaRPr lang="en-US" sz="2267">
                <a:solidFill>
                  <a:srgbClr val="000000"/>
                </a:solidFill>
                <a:latin typeface="Calibri (MS)"/>
                <a:ea typeface="Calibri (MS)"/>
                <a:cs typeface="Calibri (MS)"/>
                <a:sym typeface="Calibri (MS)"/>
              </a:endParaRPr>
            </a:p>
            <a:p>
              <a:pPr marL="489398" lvl="1" indent="-244700">
                <a:lnSpc>
                  <a:spcPts val="2448"/>
                </a:lnSpc>
                <a:buFont typeface="Arial"/>
                <a:buChar char="•"/>
              </a:pPr>
              <a:r>
                <a:rPr lang="en-US" sz="2267">
                  <a:solidFill>
                    <a:srgbClr val="000000"/>
                  </a:solidFill>
                  <a:latin typeface="Calibri (MS)"/>
                  <a:ea typeface="Calibri (MS)"/>
                  <a:cs typeface="Calibri (MS)"/>
                  <a:sym typeface="Calibri (MS)"/>
                </a:rPr>
                <a:t>Share observations with supervisor or Export Control Officer.</a:t>
              </a:r>
            </a:p>
            <a:p>
              <a:pPr>
                <a:lnSpc>
                  <a:spcPts val="2448"/>
                </a:lnSpc>
              </a:pPr>
              <a:endParaRPr lang="en-US" sz="2267">
                <a:solidFill>
                  <a:srgbClr val="000000"/>
                </a:solidFill>
                <a:latin typeface="Calibri (MS)"/>
                <a:ea typeface="Calibri (MS)"/>
                <a:cs typeface="Calibri (MS)"/>
                <a:sym typeface="Calibri (MS)"/>
              </a:endParaRPr>
            </a:p>
            <a:p>
              <a:pPr marL="489398" lvl="1" indent="-244700">
                <a:lnSpc>
                  <a:spcPts val="2448"/>
                </a:lnSpc>
                <a:buFont typeface="Arial"/>
                <a:buChar char="•"/>
              </a:pPr>
              <a:r>
                <a:rPr lang="en-US" sz="2267">
                  <a:solidFill>
                    <a:srgbClr val="000000"/>
                  </a:solidFill>
                  <a:latin typeface="Calibri (MS)"/>
                  <a:ea typeface="Calibri (MS)"/>
                  <a:cs typeface="Calibri (MS)"/>
                  <a:sym typeface="Calibri (MS)"/>
                </a:rPr>
                <a:t>If you see something, say something.</a:t>
              </a:r>
            </a:p>
            <a:p>
              <a:pPr>
                <a:lnSpc>
                  <a:spcPts val="2448"/>
                </a:lnSpc>
              </a:pPr>
              <a:endParaRPr lang="en-US" sz="2267">
                <a:solidFill>
                  <a:srgbClr val="000000"/>
                </a:solidFill>
                <a:latin typeface="Calibri (MS)"/>
                <a:ea typeface="Calibri (MS)"/>
                <a:cs typeface="Calibri (MS)"/>
                <a:sym typeface="Calibri (MS)"/>
              </a:endParaRPr>
            </a:p>
            <a:p>
              <a:pPr marL="410231" lvl="1" indent="-205116">
                <a:lnSpc>
                  <a:spcPts val="2448"/>
                </a:lnSpc>
                <a:buFont typeface="Arial"/>
                <a:buChar char="•"/>
              </a:pPr>
              <a:r>
                <a:rPr lang="en-US" sz="2267">
                  <a:solidFill>
                    <a:srgbClr val="000000"/>
                  </a:solidFill>
                  <a:latin typeface="Calibri (MS)"/>
                  <a:ea typeface="Calibri (MS)"/>
                  <a:cs typeface="Calibri (MS)"/>
                  <a:sym typeface="Calibri (MS)"/>
                </a:rPr>
                <a:t>Reminders are OK, but do not confront someone if you have suspicions.</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187621" y="-685758"/>
            <a:ext cx="3225798" cy="1765391"/>
          </a:xfrm>
          <a:custGeom>
            <a:avLst/>
            <a:gdLst/>
            <a:ahLst/>
            <a:cxnLst/>
            <a:rect l="l" t="t" r="r" b="b"/>
            <a:pathLst>
              <a:path w="4838697" h="2648087">
                <a:moveTo>
                  <a:pt x="0" y="0"/>
                </a:moveTo>
                <a:lnTo>
                  <a:pt x="4838698" y="0"/>
                </a:lnTo>
                <a:lnTo>
                  <a:pt x="4838698" y="2648087"/>
                </a:lnTo>
                <a:lnTo>
                  <a:pt x="0" y="26480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rot="5400000">
            <a:off x="5878555" y="4555229"/>
            <a:ext cx="3225798" cy="1765391"/>
          </a:xfrm>
          <a:custGeom>
            <a:avLst/>
            <a:gdLst/>
            <a:ahLst/>
            <a:cxnLst/>
            <a:rect l="l" t="t" r="r" b="b"/>
            <a:pathLst>
              <a:path w="4838697" h="2648087">
                <a:moveTo>
                  <a:pt x="0" y="0"/>
                </a:moveTo>
                <a:lnTo>
                  <a:pt x="4838698" y="0"/>
                </a:lnTo>
                <a:lnTo>
                  <a:pt x="4838698" y="2648087"/>
                </a:lnTo>
                <a:lnTo>
                  <a:pt x="0" y="26480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7409040" y="792050"/>
            <a:ext cx="4782960" cy="6065950"/>
            <a:chOff x="0" y="0"/>
            <a:chExt cx="9565920" cy="12131900"/>
          </a:xfrm>
        </p:grpSpPr>
        <p:sp>
          <p:nvSpPr>
            <p:cNvPr id="5" name="Freeform 5"/>
            <p:cNvSpPr/>
            <p:nvPr/>
          </p:nvSpPr>
          <p:spPr>
            <a:xfrm>
              <a:off x="0" y="0"/>
              <a:ext cx="9565894" cy="12131929"/>
            </a:xfrm>
            <a:custGeom>
              <a:avLst/>
              <a:gdLst/>
              <a:ahLst/>
              <a:cxnLst/>
              <a:rect l="l" t="t" r="r" b="b"/>
              <a:pathLst>
                <a:path w="9565894" h="12131929">
                  <a:moveTo>
                    <a:pt x="0" y="12131929"/>
                  </a:moveTo>
                  <a:lnTo>
                    <a:pt x="9565894" y="12131929"/>
                  </a:lnTo>
                  <a:lnTo>
                    <a:pt x="9565894" y="10708767"/>
                  </a:lnTo>
                  <a:lnTo>
                    <a:pt x="9565894" y="9285605"/>
                  </a:lnTo>
                  <a:lnTo>
                    <a:pt x="9565894" y="7629144"/>
                  </a:lnTo>
                  <a:lnTo>
                    <a:pt x="9565894" y="6206109"/>
                  </a:lnTo>
                  <a:lnTo>
                    <a:pt x="9565894" y="4782947"/>
                  </a:lnTo>
                  <a:lnTo>
                    <a:pt x="4782947" y="0"/>
                  </a:lnTo>
                  <a:lnTo>
                    <a:pt x="0" y="4782947"/>
                  </a:lnTo>
                  <a:lnTo>
                    <a:pt x="0" y="6206109"/>
                  </a:lnTo>
                  <a:lnTo>
                    <a:pt x="0" y="7629144"/>
                  </a:lnTo>
                  <a:lnTo>
                    <a:pt x="0" y="9285605"/>
                  </a:lnTo>
                  <a:lnTo>
                    <a:pt x="0" y="10708767"/>
                  </a:lnTo>
                  <a:close/>
                </a:path>
              </a:pathLst>
            </a:custGeom>
            <a:solidFill>
              <a:srgbClr val="000000"/>
            </a:solidFill>
          </p:spPr>
          <p:txBody>
            <a:bodyPr/>
            <a:lstStyle/>
            <a:p>
              <a:endParaRPr lang="en-US" sz="1200"/>
            </a:p>
          </p:txBody>
        </p:sp>
      </p:grpSp>
      <p:sp>
        <p:nvSpPr>
          <p:cNvPr id="6" name="TextBox 6"/>
          <p:cNvSpPr txBox="1"/>
          <p:nvPr/>
        </p:nvSpPr>
        <p:spPr>
          <a:xfrm>
            <a:off x="685800" y="3295650"/>
            <a:ext cx="4713656" cy="2898229"/>
          </a:xfrm>
          <a:prstGeom prst="rect">
            <a:avLst/>
          </a:prstGeom>
        </p:spPr>
        <p:txBody>
          <a:bodyPr lIns="0" tIns="0" rIns="0" bIns="0" rtlCol="0" anchor="t">
            <a:spAutoFit/>
          </a:bodyPr>
          <a:lstStyle/>
          <a:p>
            <a:pPr algn="ctr">
              <a:lnSpc>
                <a:spcPts val="7200"/>
              </a:lnSpc>
            </a:pPr>
            <a:r>
              <a:rPr lang="en-US" sz="6000">
                <a:solidFill>
                  <a:srgbClr val="000000"/>
                </a:solidFill>
                <a:latin typeface="League Spartan"/>
                <a:ea typeface="League Spartan"/>
                <a:cs typeface="League Spartan"/>
                <a:sym typeface="League Spartan"/>
              </a:rPr>
              <a:t>Questions?</a:t>
            </a:r>
          </a:p>
          <a:p>
            <a:pPr algn="ctr">
              <a:lnSpc>
                <a:spcPts val="2242"/>
              </a:lnSpc>
            </a:pPr>
            <a:endParaRPr lang="en-US" sz="6000">
              <a:solidFill>
                <a:srgbClr val="000000"/>
              </a:solidFill>
              <a:latin typeface="League Spartan"/>
              <a:ea typeface="League Spartan"/>
              <a:cs typeface="League Spartan"/>
              <a:sym typeface="League Spartan"/>
            </a:endParaRPr>
          </a:p>
          <a:p>
            <a:pPr algn="ctr">
              <a:lnSpc>
                <a:spcPts val="2242"/>
              </a:lnSpc>
            </a:pPr>
            <a:r>
              <a:rPr lang="en-US" sz="1869" b="1" spc="-37">
                <a:solidFill>
                  <a:srgbClr val="000000"/>
                </a:solidFill>
                <a:latin typeface="Calibri (MS) Bold"/>
                <a:ea typeface="Calibri (MS) Bold"/>
                <a:cs typeface="Calibri (MS) Bold"/>
                <a:sym typeface="Calibri (MS) Bold"/>
              </a:rPr>
              <a:t>THANK YOU!</a:t>
            </a:r>
          </a:p>
          <a:p>
            <a:pPr algn="ctr">
              <a:lnSpc>
                <a:spcPts val="2242"/>
              </a:lnSpc>
            </a:pPr>
            <a:endParaRPr lang="en-US" sz="1869" b="1" spc="-37">
              <a:solidFill>
                <a:srgbClr val="000000"/>
              </a:solidFill>
              <a:latin typeface="Calibri (MS) Bold"/>
              <a:ea typeface="Calibri (MS) Bold"/>
              <a:cs typeface="Calibri (MS) Bold"/>
              <a:sym typeface="Calibri (MS) Bold"/>
            </a:endParaRPr>
          </a:p>
          <a:p>
            <a:pPr marL="403510" lvl="1" indent="-201755">
              <a:lnSpc>
                <a:spcPts val="2242"/>
              </a:lnSpc>
              <a:buFont typeface="Arial"/>
              <a:buChar char="•"/>
            </a:pPr>
            <a:r>
              <a:rPr lang="en-US" sz="1869" spc="-37">
                <a:solidFill>
                  <a:srgbClr val="000000"/>
                </a:solidFill>
                <a:latin typeface="Calibri (MS)"/>
                <a:ea typeface="Calibri (MS)"/>
                <a:cs typeface="Calibri (MS)"/>
                <a:sym typeface="Calibri (MS)"/>
              </a:rPr>
              <a:t>Phone: 940-565-4658</a:t>
            </a:r>
          </a:p>
          <a:p>
            <a:pPr marL="403510" lvl="1" indent="-201755">
              <a:lnSpc>
                <a:spcPts val="2242"/>
              </a:lnSpc>
              <a:buFont typeface="Arial"/>
              <a:buChar char="•"/>
            </a:pPr>
            <a:r>
              <a:rPr lang="en-US" sz="1869" spc="-37">
                <a:solidFill>
                  <a:srgbClr val="000000"/>
                </a:solidFill>
                <a:latin typeface="Calibri (MS)"/>
                <a:ea typeface="Calibri (MS)"/>
                <a:cs typeface="Calibri (MS)"/>
                <a:sym typeface="Calibri (MS)"/>
              </a:rPr>
              <a:t>Email: </a:t>
            </a:r>
            <a:r>
              <a:rPr lang="en-US" sz="1869" u="sng" spc="-37">
                <a:solidFill>
                  <a:srgbClr val="000000"/>
                </a:solidFill>
                <a:latin typeface="Calibri (MS)"/>
                <a:ea typeface="Calibri (MS)"/>
                <a:cs typeface="Calibri (MS)"/>
                <a:sym typeface="Calibri (MS)"/>
                <a:hlinkClick r:id="rId4" tooltip="mailto:oric@unt.edu"/>
              </a:rPr>
              <a:t>oric@unt.edu</a:t>
            </a:r>
          </a:p>
          <a:p>
            <a:pPr marL="403510" lvl="1" indent="-201755">
              <a:lnSpc>
                <a:spcPts val="2242"/>
              </a:lnSpc>
              <a:buFont typeface="Arial"/>
              <a:buChar char="•"/>
            </a:pPr>
            <a:r>
              <a:rPr lang="en-US" sz="1869" spc="-37">
                <a:solidFill>
                  <a:srgbClr val="000000"/>
                </a:solidFill>
                <a:latin typeface="Calibri (MS)"/>
                <a:ea typeface="Calibri (MS)"/>
                <a:cs typeface="Calibri (MS)"/>
                <a:sym typeface="Calibri (MS)"/>
              </a:rPr>
              <a:t>Margaret.cochran@unt.edu</a:t>
            </a:r>
          </a:p>
          <a:p>
            <a:pPr algn="ctr">
              <a:lnSpc>
                <a:spcPts val="2242"/>
              </a:lnSpc>
            </a:pPr>
            <a:endParaRPr lang="en-US" sz="1869" spc="-37">
              <a:solidFill>
                <a:srgbClr val="000000"/>
              </a:solidFill>
              <a:latin typeface="Calibri (MS)"/>
              <a:ea typeface="Calibri (MS)"/>
              <a:cs typeface="Calibri (MS)"/>
              <a:sym typeface="Calibri (MS)"/>
            </a:endParaRPr>
          </a:p>
        </p:txBody>
      </p:sp>
      <p:grpSp>
        <p:nvGrpSpPr>
          <p:cNvPr id="7" name="Group 7"/>
          <p:cNvGrpSpPr/>
          <p:nvPr/>
        </p:nvGrpSpPr>
        <p:grpSpPr>
          <a:xfrm>
            <a:off x="5017560" y="0"/>
            <a:ext cx="4782960" cy="4642834"/>
            <a:chOff x="0" y="0"/>
            <a:chExt cx="9565920" cy="9285668"/>
          </a:xfrm>
        </p:grpSpPr>
        <p:sp>
          <p:nvSpPr>
            <p:cNvPr id="8" name="Freeform 8"/>
            <p:cNvSpPr/>
            <p:nvPr/>
          </p:nvSpPr>
          <p:spPr>
            <a:xfrm>
              <a:off x="0" y="0"/>
              <a:ext cx="9565894" cy="9285605"/>
            </a:xfrm>
            <a:custGeom>
              <a:avLst/>
              <a:gdLst/>
              <a:ahLst/>
              <a:cxnLst/>
              <a:rect l="l" t="t" r="r" b="b"/>
              <a:pathLst>
                <a:path w="9565894" h="9285605">
                  <a:moveTo>
                    <a:pt x="4782947" y="9285605"/>
                  </a:moveTo>
                  <a:lnTo>
                    <a:pt x="9565894" y="4502658"/>
                  </a:lnTo>
                  <a:lnTo>
                    <a:pt x="9565894" y="0"/>
                  </a:lnTo>
                  <a:lnTo>
                    <a:pt x="0" y="0"/>
                  </a:lnTo>
                  <a:lnTo>
                    <a:pt x="0" y="4502658"/>
                  </a:lnTo>
                  <a:close/>
                </a:path>
              </a:pathLst>
            </a:custGeom>
            <a:solidFill>
              <a:srgbClr val="006A31"/>
            </a:solidFill>
          </p:spPr>
          <p:txBody>
            <a:bodyPr/>
            <a:lstStyle/>
            <a:p>
              <a:endParaRPr lang="en-US" sz="1200"/>
            </a:p>
          </p:txBody>
        </p:sp>
      </p:grpSp>
      <p:sp>
        <p:nvSpPr>
          <p:cNvPr id="9" name="Freeform 9"/>
          <p:cNvSpPr/>
          <p:nvPr/>
        </p:nvSpPr>
        <p:spPr>
          <a:xfrm>
            <a:off x="7491454" y="1999316"/>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5">
              <a:extLst>
                <a:ext uri="{96DAC541-7B7A-43D3-8B79-37D633B846F1}">
                  <asvg:svgBlip xmlns:asvg="http://schemas.microsoft.com/office/drawing/2016/SVG/main" r:embed="rId6"/>
                </a:ext>
              </a:extLst>
            </a:blip>
            <a:stretch>
              <a:fillRect t="-155" b="-155"/>
            </a:stretch>
          </a:blipFill>
        </p:spPr>
        <p:txBody>
          <a:bodyPr/>
          <a:lstStyle/>
          <a:p>
            <a:endParaRPr lang="en-US" sz="1200"/>
          </a:p>
        </p:txBody>
      </p:sp>
      <p:grpSp>
        <p:nvGrpSpPr>
          <p:cNvPr id="10" name="Group 10"/>
          <p:cNvGrpSpPr/>
          <p:nvPr/>
        </p:nvGrpSpPr>
        <p:grpSpPr>
          <a:xfrm>
            <a:off x="9116266" y="3782266"/>
            <a:ext cx="3075734" cy="3075734"/>
            <a:chOff x="0" y="0"/>
            <a:chExt cx="6151468" cy="6151468"/>
          </a:xfrm>
        </p:grpSpPr>
        <p:sp>
          <p:nvSpPr>
            <p:cNvPr id="11" name="Freeform 11"/>
            <p:cNvSpPr/>
            <p:nvPr/>
          </p:nvSpPr>
          <p:spPr>
            <a:xfrm>
              <a:off x="0" y="0"/>
              <a:ext cx="6151499" cy="6151499"/>
            </a:xfrm>
            <a:custGeom>
              <a:avLst/>
              <a:gdLst/>
              <a:ahLst/>
              <a:cxnLst/>
              <a:rect l="l" t="t" r="r" b="b"/>
              <a:pathLst>
                <a:path w="6151499" h="6151499">
                  <a:moveTo>
                    <a:pt x="6151499" y="6151499"/>
                  </a:moveTo>
                  <a:lnTo>
                    <a:pt x="6151499" y="0"/>
                  </a:lnTo>
                  <a:lnTo>
                    <a:pt x="0" y="6151499"/>
                  </a:lnTo>
                  <a:close/>
                </a:path>
              </a:pathLst>
            </a:custGeom>
            <a:solidFill>
              <a:srgbClr val="006A31"/>
            </a:solidFill>
          </p:spPr>
          <p:txBody>
            <a:bodyPr/>
            <a:lstStyle/>
            <a:p>
              <a:endParaRPr lang="en-US" sz="1200"/>
            </a:p>
          </p:txBody>
        </p:sp>
      </p:grpSp>
      <p:sp>
        <p:nvSpPr>
          <p:cNvPr id="12" name="Freeform 12"/>
          <p:cNvSpPr/>
          <p:nvPr/>
        </p:nvSpPr>
        <p:spPr>
          <a:xfrm>
            <a:off x="9891945" y="3960931"/>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5">
              <a:extLst>
                <a:ext uri="{96DAC541-7B7A-43D3-8B79-37D633B846F1}">
                  <asvg:svgBlip xmlns:asvg="http://schemas.microsoft.com/office/drawing/2016/SVG/main" r:embed="rId6"/>
                </a:ext>
              </a:extLst>
            </a:blip>
            <a:stretch>
              <a:fillRect t="-155" b="-155"/>
            </a:stretch>
          </a:blipFill>
        </p:spPr>
        <p:txBody>
          <a:bodyPr/>
          <a:lstStyle/>
          <a:p>
            <a:endParaRPr lang="en-US" sz="1200"/>
          </a:p>
        </p:txBody>
      </p:sp>
      <p:grpSp>
        <p:nvGrpSpPr>
          <p:cNvPr id="13" name="Group 13"/>
          <p:cNvGrpSpPr/>
          <p:nvPr/>
        </p:nvGrpSpPr>
        <p:grpSpPr>
          <a:xfrm>
            <a:off x="7491454" y="1473200"/>
            <a:ext cx="4618132" cy="4618132"/>
            <a:chOff x="0" y="0"/>
            <a:chExt cx="9236264" cy="9236264"/>
          </a:xfrm>
        </p:grpSpPr>
        <p:sp>
          <p:nvSpPr>
            <p:cNvPr id="14" name="Freeform 14"/>
            <p:cNvSpPr/>
            <p:nvPr/>
          </p:nvSpPr>
          <p:spPr>
            <a:xfrm>
              <a:off x="0" y="0"/>
              <a:ext cx="9236202" cy="9236202"/>
            </a:xfrm>
            <a:custGeom>
              <a:avLst/>
              <a:gdLst/>
              <a:ahLst/>
              <a:cxnLst/>
              <a:rect l="l" t="t" r="r" b="b"/>
              <a:pathLst>
                <a:path w="9236202" h="9236202">
                  <a:moveTo>
                    <a:pt x="0" y="4618101"/>
                  </a:moveTo>
                  <a:lnTo>
                    <a:pt x="4618101" y="0"/>
                  </a:lnTo>
                  <a:lnTo>
                    <a:pt x="9236202" y="4618101"/>
                  </a:lnTo>
                  <a:lnTo>
                    <a:pt x="4618101" y="9236202"/>
                  </a:lnTo>
                  <a:close/>
                </a:path>
              </a:pathLst>
            </a:custGeom>
            <a:solidFill>
              <a:srgbClr val="DDDDDD"/>
            </a:solidFill>
          </p:spPr>
          <p:txBody>
            <a:bodyPr/>
            <a:lstStyle/>
            <a:p>
              <a:endParaRPr lang="en-US" sz="1200"/>
            </a:p>
          </p:txBody>
        </p:sp>
      </p:grpSp>
      <p:grpSp>
        <p:nvGrpSpPr>
          <p:cNvPr id="15" name="Group 15"/>
          <p:cNvGrpSpPr/>
          <p:nvPr/>
        </p:nvGrpSpPr>
        <p:grpSpPr>
          <a:xfrm>
            <a:off x="7968974" y="1950720"/>
            <a:ext cx="3663092" cy="3663092"/>
            <a:chOff x="0" y="0"/>
            <a:chExt cx="7326184" cy="7326184"/>
          </a:xfrm>
        </p:grpSpPr>
        <p:sp>
          <p:nvSpPr>
            <p:cNvPr id="16" name="Freeform 16"/>
            <p:cNvSpPr/>
            <p:nvPr/>
          </p:nvSpPr>
          <p:spPr>
            <a:xfrm>
              <a:off x="0" y="0"/>
              <a:ext cx="7326122" cy="7326122"/>
            </a:xfrm>
            <a:custGeom>
              <a:avLst/>
              <a:gdLst/>
              <a:ahLst/>
              <a:cxnLst/>
              <a:rect l="l" t="t" r="r" b="b"/>
              <a:pathLst>
                <a:path w="7326122" h="7326122">
                  <a:moveTo>
                    <a:pt x="0" y="3663061"/>
                  </a:moveTo>
                  <a:lnTo>
                    <a:pt x="3663061" y="0"/>
                  </a:lnTo>
                  <a:lnTo>
                    <a:pt x="7326122" y="3663061"/>
                  </a:lnTo>
                  <a:lnTo>
                    <a:pt x="3663061" y="7326122"/>
                  </a:lnTo>
                  <a:close/>
                </a:path>
              </a:pathLst>
            </a:custGeom>
            <a:blipFill>
              <a:blip r:embed="rId7"/>
              <a:stretch>
                <a:fillRect l="-103920" t="-57634" r="-66310"/>
              </a:stretch>
            </a:blipFill>
          </p:spPr>
          <p:txBody>
            <a:bodyPr/>
            <a:lstStyle/>
            <a:p>
              <a:endParaRPr lang="en-US" sz="1200"/>
            </a:p>
          </p:txBody>
        </p:sp>
      </p:grpSp>
      <p:grpSp>
        <p:nvGrpSpPr>
          <p:cNvPr id="17" name="Group 17"/>
          <p:cNvGrpSpPr/>
          <p:nvPr/>
        </p:nvGrpSpPr>
        <p:grpSpPr>
          <a:xfrm>
            <a:off x="6260408" y="685800"/>
            <a:ext cx="1939005" cy="1939005"/>
            <a:chOff x="0" y="0"/>
            <a:chExt cx="3230872" cy="3230872"/>
          </a:xfrm>
        </p:grpSpPr>
        <p:sp>
          <p:nvSpPr>
            <p:cNvPr id="18" name="Freeform 18"/>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8"/>
              <a:stretch>
                <a:fillRect/>
              </a:stretch>
            </a:blipFill>
          </p:spPr>
          <p:txBody>
            <a:bodyPr/>
            <a:lstStyle/>
            <a:p>
              <a:endParaRPr lang="en-US" sz="1200"/>
            </a:p>
          </p:txBody>
        </p:sp>
      </p:grpSp>
      <p:sp>
        <p:nvSpPr>
          <p:cNvPr id="19" name="Freeform 19"/>
          <p:cNvSpPr/>
          <p:nvPr/>
        </p:nvSpPr>
        <p:spPr>
          <a:xfrm>
            <a:off x="4879638" y="-759938"/>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5">
              <a:extLst>
                <a:ext uri="{96DAC541-7B7A-43D3-8B79-37D633B846F1}">
                  <asvg:svgBlip xmlns:asvg="http://schemas.microsoft.com/office/drawing/2016/SVG/main" r:embed="rId6"/>
                </a:ext>
              </a:extLst>
            </a:blip>
            <a:stretch>
              <a:fillRect t="-155" b="-155"/>
            </a:stretch>
          </a:blipFill>
        </p:spPr>
        <p:txBody>
          <a:bodyPr/>
          <a:lstStyle/>
          <a:p>
            <a:endParaRPr lang="en-US"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4B3173-4F05-75FE-C3A3-FDDA58B52EE7}"/>
              </a:ext>
            </a:extLst>
          </p:cNvPr>
          <p:cNvSpPr>
            <a:spLocks noGrp="1"/>
          </p:cNvSpPr>
          <p:nvPr>
            <p:ph type="body" sz="quarter" idx="10"/>
          </p:nvPr>
        </p:nvSpPr>
        <p:spPr>
          <a:xfrm>
            <a:off x="2092325" y="1083213"/>
            <a:ext cx="8667750" cy="844062"/>
          </a:xfrm>
        </p:spPr>
        <p:txBody>
          <a:bodyPr/>
          <a:lstStyle/>
          <a:p>
            <a:r>
              <a:rPr lang="en-US" sz="3600" dirty="0"/>
              <a:t>What we will Cover:</a:t>
            </a:r>
          </a:p>
        </p:txBody>
      </p:sp>
      <p:sp>
        <p:nvSpPr>
          <p:cNvPr id="3" name="Text Placeholder 2">
            <a:extLst>
              <a:ext uri="{FF2B5EF4-FFF2-40B4-BE49-F238E27FC236}">
                <a16:creationId xmlns:a16="http://schemas.microsoft.com/office/drawing/2014/main" id="{4D5966C5-1E5E-421C-C583-8D864A51A7FA}"/>
              </a:ext>
            </a:extLst>
          </p:cNvPr>
          <p:cNvSpPr>
            <a:spLocks noGrp="1"/>
          </p:cNvSpPr>
          <p:nvPr>
            <p:ph type="body" sz="quarter" idx="11"/>
          </p:nvPr>
        </p:nvSpPr>
        <p:spPr>
          <a:xfrm>
            <a:off x="2092325" y="1758462"/>
            <a:ext cx="8667750" cy="4883879"/>
          </a:xfrm>
        </p:spPr>
        <p:txBody>
          <a:bodyPr/>
          <a:lstStyle/>
          <a:p>
            <a:pPr marL="285750" indent="-285750">
              <a:buFont typeface="Arial" panose="020B0604020202020204" pitchFamily="34" charset="0"/>
              <a:buChar char="•"/>
            </a:pPr>
            <a:r>
              <a:rPr lang="en-US" dirty="0"/>
              <a:t>Terms</a:t>
            </a:r>
          </a:p>
          <a:p>
            <a:pPr marL="285750" indent="-285750">
              <a:buFont typeface="Arial" panose="020B0604020202020204" pitchFamily="34" charset="0"/>
              <a:buChar char="•"/>
            </a:pPr>
            <a:r>
              <a:rPr lang="en-US" dirty="0"/>
              <a:t>Our team</a:t>
            </a:r>
          </a:p>
          <a:p>
            <a:pPr marL="285750" indent="-285750">
              <a:buFont typeface="Arial" panose="020B0604020202020204" pitchFamily="34" charset="0"/>
              <a:buChar char="•"/>
            </a:pPr>
            <a:r>
              <a:rPr lang="en-US" dirty="0"/>
              <a:t>What is export control?</a:t>
            </a:r>
          </a:p>
          <a:p>
            <a:pPr marL="285750" indent="-285750">
              <a:buFont typeface="Arial" panose="020B0604020202020204" pitchFamily="34" charset="0"/>
              <a:buChar char="•"/>
            </a:pPr>
            <a:r>
              <a:rPr lang="en-US" dirty="0"/>
              <a:t>What is an export?</a:t>
            </a:r>
          </a:p>
          <a:p>
            <a:pPr marL="285750" indent="-285750">
              <a:buFont typeface="Arial" panose="020B0604020202020204" pitchFamily="34" charset="0"/>
              <a:buChar char="•"/>
            </a:pPr>
            <a:r>
              <a:rPr lang="en-US" dirty="0"/>
              <a:t>Fundamental Research Exclusion</a:t>
            </a:r>
          </a:p>
          <a:p>
            <a:pPr marL="285750" indent="-285750">
              <a:buFont typeface="Arial" panose="020B0604020202020204" pitchFamily="34" charset="0"/>
              <a:buChar char="•"/>
            </a:pPr>
            <a:r>
              <a:rPr lang="en-US" dirty="0"/>
              <a:t>ITAR  and EAR </a:t>
            </a:r>
          </a:p>
          <a:p>
            <a:pPr marL="285750" indent="-285750">
              <a:buFont typeface="Arial" panose="020B0604020202020204" pitchFamily="34" charset="0"/>
              <a:buChar char="•"/>
            </a:pPr>
            <a:r>
              <a:rPr lang="en-US" dirty="0"/>
              <a:t>Deemed exports</a:t>
            </a:r>
          </a:p>
          <a:p>
            <a:pPr marL="285750" indent="-285750">
              <a:buFont typeface="Arial" panose="020B0604020202020204" pitchFamily="34" charset="0"/>
              <a:buChar char="•"/>
            </a:pPr>
            <a:r>
              <a:rPr lang="en-US" dirty="0"/>
              <a:t>Consequences for violations</a:t>
            </a:r>
          </a:p>
          <a:p>
            <a:pPr marL="285750" indent="-285750">
              <a:buFont typeface="Arial" panose="020B0604020202020204" pitchFamily="34" charset="0"/>
              <a:buChar char="•"/>
            </a:pPr>
            <a:r>
              <a:rPr lang="en-US" dirty="0"/>
              <a:t>Export control at UNT</a:t>
            </a:r>
          </a:p>
          <a:p>
            <a:pPr marL="285750" indent="-285750">
              <a:buFont typeface="Arial" panose="020B0604020202020204" pitchFamily="34" charset="0"/>
              <a:buChar char="•"/>
            </a:pPr>
            <a:r>
              <a:rPr lang="en-US" dirty="0"/>
              <a:t>Insider threat</a:t>
            </a:r>
          </a:p>
          <a:p>
            <a:pPr marL="285750" indent="-285750">
              <a:buFont typeface="Arial" panose="020B0604020202020204" pitchFamily="34" charset="0"/>
              <a:buChar char="•"/>
            </a:pPr>
            <a:r>
              <a:rPr lang="en-US" dirty="0"/>
              <a:t>Resources</a:t>
            </a:r>
          </a:p>
          <a:p>
            <a:endParaRPr lang="en-US" dirty="0"/>
          </a:p>
        </p:txBody>
      </p:sp>
    </p:spTree>
    <p:extLst>
      <p:ext uri="{BB962C8B-B14F-4D97-AF65-F5344CB8AC3E}">
        <p14:creationId xmlns:p14="http://schemas.microsoft.com/office/powerpoint/2010/main" val="4155669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0576564" y="0"/>
            <a:ext cx="1615436" cy="1615436"/>
            <a:chOff x="0" y="0"/>
            <a:chExt cx="3230872" cy="3230872"/>
          </a:xfrm>
        </p:grpSpPr>
        <p:sp>
          <p:nvSpPr>
            <p:cNvPr id="7" name="Freeform 7"/>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sz="1200"/>
            </a:p>
          </p:txBody>
        </p:sp>
      </p:grpSp>
      <p:grpSp>
        <p:nvGrpSpPr>
          <p:cNvPr id="11" name="Group 11"/>
          <p:cNvGrpSpPr/>
          <p:nvPr/>
        </p:nvGrpSpPr>
        <p:grpSpPr>
          <a:xfrm>
            <a:off x="571919" y="294920"/>
            <a:ext cx="9104957" cy="863365"/>
            <a:chOff x="0" y="0"/>
            <a:chExt cx="3597020" cy="341082"/>
          </a:xfrm>
        </p:grpSpPr>
        <p:sp>
          <p:nvSpPr>
            <p:cNvPr id="12" name="Freeform 12"/>
            <p:cNvSpPr/>
            <p:nvPr/>
          </p:nvSpPr>
          <p:spPr>
            <a:xfrm>
              <a:off x="0" y="0"/>
              <a:ext cx="3597020" cy="341082"/>
            </a:xfrm>
            <a:custGeom>
              <a:avLst/>
              <a:gdLst/>
              <a:ahLst/>
              <a:cxnLst/>
              <a:rect l="l" t="t" r="r" b="b"/>
              <a:pathLst>
                <a:path w="3597020" h="341082">
                  <a:moveTo>
                    <a:pt x="28910" y="0"/>
                  </a:moveTo>
                  <a:lnTo>
                    <a:pt x="3568110" y="0"/>
                  </a:lnTo>
                  <a:cubicBezTo>
                    <a:pt x="3584077" y="0"/>
                    <a:pt x="3597020" y="12943"/>
                    <a:pt x="3597020" y="28910"/>
                  </a:cubicBezTo>
                  <a:lnTo>
                    <a:pt x="3597020" y="312172"/>
                  </a:lnTo>
                  <a:cubicBezTo>
                    <a:pt x="3597020" y="328139"/>
                    <a:pt x="3584077" y="341082"/>
                    <a:pt x="3568110" y="341082"/>
                  </a:cubicBezTo>
                  <a:lnTo>
                    <a:pt x="28910" y="341082"/>
                  </a:lnTo>
                  <a:cubicBezTo>
                    <a:pt x="12943" y="341082"/>
                    <a:pt x="0" y="328139"/>
                    <a:pt x="0" y="312172"/>
                  </a:cubicBezTo>
                  <a:lnTo>
                    <a:pt x="0" y="28910"/>
                  </a:lnTo>
                  <a:cubicBezTo>
                    <a:pt x="0" y="12943"/>
                    <a:pt x="12943" y="0"/>
                    <a:pt x="2891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sz="1200"/>
            </a:p>
          </p:txBody>
        </p:sp>
        <p:sp>
          <p:nvSpPr>
            <p:cNvPr id="13" name="TextBox 13"/>
            <p:cNvSpPr txBox="1"/>
            <p:nvPr/>
          </p:nvSpPr>
          <p:spPr>
            <a:xfrm>
              <a:off x="0" y="-57150"/>
              <a:ext cx="3597020" cy="398232"/>
            </a:xfrm>
            <a:prstGeom prst="rect">
              <a:avLst/>
            </a:prstGeom>
          </p:spPr>
          <p:txBody>
            <a:bodyPr lIns="33867" tIns="33867" rIns="33867" bIns="33867" rtlCol="0" anchor="ctr"/>
            <a:lstStyle/>
            <a:p>
              <a:pPr algn="ctr">
                <a:lnSpc>
                  <a:spcPts val="2332"/>
                </a:lnSpc>
              </a:pPr>
              <a:endParaRPr sz="1200"/>
            </a:p>
          </p:txBody>
        </p:sp>
      </p:grpSp>
      <p:sp>
        <p:nvSpPr>
          <p:cNvPr id="14" name="TextBox 14"/>
          <p:cNvSpPr txBox="1"/>
          <p:nvPr/>
        </p:nvSpPr>
        <p:spPr>
          <a:xfrm>
            <a:off x="503112" y="422335"/>
            <a:ext cx="9242571" cy="597599"/>
          </a:xfrm>
          <a:prstGeom prst="rect">
            <a:avLst/>
          </a:prstGeom>
        </p:spPr>
        <p:txBody>
          <a:bodyPr lIns="0" tIns="0" rIns="0" bIns="0" rtlCol="0" anchor="t">
            <a:spAutoFit/>
          </a:bodyPr>
          <a:lstStyle/>
          <a:p>
            <a:pPr algn="ctr">
              <a:lnSpc>
                <a:spcPts val="5133"/>
              </a:lnSpc>
            </a:pPr>
            <a:r>
              <a:rPr lang="en-US" sz="3666" dirty="0">
                <a:solidFill>
                  <a:srgbClr val="FFFFFF"/>
                </a:solidFill>
                <a:latin typeface="League Spartan"/>
                <a:ea typeface="League Spartan"/>
                <a:cs typeface="League Spartan"/>
                <a:sym typeface="League Spartan"/>
              </a:rPr>
              <a:t>Research Integrity &amp; Compliance</a:t>
            </a:r>
          </a:p>
        </p:txBody>
      </p:sp>
      <p:grpSp>
        <p:nvGrpSpPr>
          <p:cNvPr id="16" name="Group 16"/>
          <p:cNvGrpSpPr/>
          <p:nvPr/>
        </p:nvGrpSpPr>
        <p:grpSpPr>
          <a:xfrm>
            <a:off x="5877005" y="1450612"/>
            <a:ext cx="2073998" cy="716957"/>
            <a:chOff x="0" y="0"/>
            <a:chExt cx="999658" cy="345570"/>
          </a:xfrm>
        </p:grpSpPr>
        <p:sp>
          <p:nvSpPr>
            <p:cNvPr id="17" name="Freeform 17"/>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sz="1200"/>
            </a:p>
          </p:txBody>
        </p:sp>
        <p:sp>
          <p:nvSpPr>
            <p:cNvPr id="18" name="TextBox 18"/>
            <p:cNvSpPr txBox="1"/>
            <p:nvPr/>
          </p:nvSpPr>
          <p:spPr>
            <a:xfrm>
              <a:off x="0" y="-57150"/>
              <a:ext cx="999658" cy="402720"/>
            </a:xfrm>
            <a:prstGeom prst="rect">
              <a:avLst/>
            </a:prstGeom>
          </p:spPr>
          <p:txBody>
            <a:bodyPr lIns="36885" tIns="36885" rIns="36885" bIns="36885" rtlCol="0" anchor="ctr"/>
            <a:lstStyle/>
            <a:p>
              <a:pPr algn="ctr">
                <a:lnSpc>
                  <a:spcPts val="2332"/>
                </a:lnSpc>
              </a:pPr>
              <a:endParaRPr sz="1200"/>
            </a:p>
          </p:txBody>
        </p:sp>
      </p:grpSp>
      <p:sp>
        <p:nvSpPr>
          <p:cNvPr id="19" name="TextBox 19"/>
          <p:cNvSpPr txBox="1"/>
          <p:nvPr/>
        </p:nvSpPr>
        <p:spPr>
          <a:xfrm>
            <a:off x="6088088" y="1530196"/>
            <a:ext cx="1651833" cy="542584"/>
          </a:xfrm>
          <a:prstGeom prst="rect">
            <a:avLst/>
          </a:prstGeom>
        </p:spPr>
        <p:txBody>
          <a:bodyPr lIns="0" tIns="0" rIns="0" bIns="0" rtlCol="0" anchor="t">
            <a:spAutoFit/>
          </a:bodyPr>
          <a:lstStyle/>
          <a:p>
            <a:pPr algn="ctr">
              <a:lnSpc>
                <a:spcPts val="1525"/>
              </a:lnSpc>
            </a:pPr>
            <a:r>
              <a:rPr lang="en-US" sz="1089" b="1" dirty="0">
                <a:solidFill>
                  <a:srgbClr val="FEFEFE"/>
                </a:solidFill>
                <a:latin typeface="Aptos Bold"/>
                <a:ea typeface="Aptos Bold"/>
                <a:cs typeface="Aptos Bold"/>
                <a:sym typeface="Aptos Bold"/>
              </a:rPr>
              <a:t>Pam Padilla</a:t>
            </a:r>
          </a:p>
          <a:p>
            <a:pPr algn="ctr">
              <a:lnSpc>
                <a:spcPts val="1423"/>
              </a:lnSpc>
            </a:pPr>
            <a:r>
              <a:rPr lang="en-US" sz="1016" dirty="0">
                <a:solidFill>
                  <a:srgbClr val="FEFEFE"/>
                </a:solidFill>
                <a:latin typeface="Aptos"/>
                <a:ea typeface="Aptos"/>
                <a:cs typeface="Aptos"/>
                <a:sym typeface="Aptos"/>
              </a:rPr>
              <a:t>Vice President for Research and Innovation</a:t>
            </a:r>
          </a:p>
        </p:txBody>
      </p:sp>
      <p:grpSp>
        <p:nvGrpSpPr>
          <p:cNvPr id="20" name="Group 20"/>
          <p:cNvGrpSpPr/>
          <p:nvPr/>
        </p:nvGrpSpPr>
        <p:grpSpPr>
          <a:xfrm>
            <a:off x="2820557" y="2724410"/>
            <a:ext cx="2324139" cy="716957"/>
            <a:chOff x="0" y="0"/>
            <a:chExt cx="1120224" cy="345570"/>
          </a:xfrm>
        </p:grpSpPr>
        <p:sp>
          <p:nvSpPr>
            <p:cNvPr id="21" name="Freeform 21"/>
            <p:cNvSpPr/>
            <p:nvPr/>
          </p:nvSpPr>
          <p:spPr>
            <a:xfrm>
              <a:off x="0" y="0"/>
              <a:ext cx="1120224" cy="345570"/>
            </a:xfrm>
            <a:custGeom>
              <a:avLst/>
              <a:gdLst/>
              <a:ahLst/>
              <a:cxnLst/>
              <a:rect l="l" t="t" r="r" b="b"/>
              <a:pathLst>
                <a:path w="1120224" h="345570">
                  <a:moveTo>
                    <a:pt x="917024" y="0"/>
                  </a:moveTo>
                  <a:cubicBezTo>
                    <a:pt x="1029249" y="0"/>
                    <a:pt x="1120224" y="77358"/>
                    <a:pt x="1120224" y="172785"/>
                  </a:cubicBezTo>
                  <a:cubicBezTo>
                    <a:pt x="1120224" y="268211"/>
                    <a:pt x="1029249" y="345570"/>
                    <a:pt x="917024"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sz="1200"/>
            </a:p>
          </p:txBody>
        </p:sp>
        <p:sp>
          <p:nvSpPr>
            <p:cNvPr id="22" name="TextBox 22"/>
            <p:cNvSpPr txBox="1"/>
            <p:nvPr/>
          </p:nvSpPr>
          <p:spPr>
            <a:xfrm>
              <a:off x="0" y="-57150"/>
              <a:ext cx="1120224" cy="402720"/>
            </a:xfrm>
            <a:prstGeom prst="rect">
              <a:avLst/>
            </a:prstGeom>
          </p:spPr>
          <p:txBody>
            <a:bodyPr lIns="36885" tIns="36885" rIns="36885" bIns="36885" rtlCol="0" anchor="ctr"/>
            <a:lstStyle/>
            <a:p>
              <a:pPr algn="ctr">
                <a:lnSpc>
                  <a:spcPts val="2332"/>
                </a:lnSpc>
              </a:pPr>
              <a:endParaRPr sz="1200"/>
            </a:p>
          </p:txBody>
        </p:sp>
      </p:grpSp>
      <p:sp>
        <p:nvSpPr>
          <p:cNvPr id="23" name="TextBox 23"/>
          <p:cNvSpPr txBox="1"/>
          <p:nvPr/>
        </p:nvSpPr>
        <p:spPr>
          <a:xfrm>
            <a:off x="2998879" y="2808401"/>
            <a:ext cx="1880662" cy="504754"/>
          </a:xfrm>
          <a:prstGeom prst="rect">
            <a:avLst/>
          </a:prstGeom>
        </p:spPr>
        <p:txBody>
          <a:bodyPr lIns="0" tIns="0" rIns="0" bIns="0" rtlCol="0" anchor="t">
            <a:spAutoFit/>
          </a:bodyPr>
          <a:lstStyle/>
          <a:p>
            <a:pPr algn="ctr">
              <a:lnSpc>
                <a:spcPts val="1423"/>
              </a:lnSpc>
            </a:pPr>
            <a:r>
              <a:rPr lang="en-US" sz="1016" b="1" dirty="0">
                <a:solidFill>
                  <a:srgbClr val="FEFEFE"/>
                </a:solidFill>
                <a:latin typeface="Aptos Bold"/>
                <a:ea typeface="Aptos Bold"/>
                <a:cs typeface="Aptos Bold"/>
                <a:sym typeface="Aptos Bold"/>
              </a:rPr>
              <a:t>VACANT</a:t>
            </a:r>
          </a:p>
          <a:p>
            <a:pPr algn="ctr">
              <a:lnSpc>
                <a:spcPts val="1321"/>
              </a:lnSpc>
            </a:pPr>
            <a:r>
              <a:rPr lang="en-US" sz="943" dirty="0">
                <a:solidFill>
                  <a:srgbClr val="FEFEFE"/>
                </a:solidFill>
                <a:latin typeface="Aptos"/>
                <a:ea typeface="Aptos"/>
                <a:cs typeface="Aptos"/>
                <a:sym typeface="Aptos"/>
              </a:rPr>
              <a:t>Sr. Director of Research Integrity and Compliance</a:t>
            </a:r>
          </a:p>
        </p:txBody>
      </p:sp>
      <p:grpSp>
        <p:nvGrpSpPr>
          <p:cNvPr id="24" name="Group 24"/>
          <p:cNvGrpSpPr/>
          <p:nvPr/>
        </p:nvGrpSpPr>
        <p:grpSpPr>
          <a:xfrm>
            <a:off x="5878828" y="2724410"/>
            <a:ext cx="2073998" cy="716957"/>
            <a:chOff x="0" y="0"/>
            <a:chExt cx="999658" cy="345570"/>
          </a:xfrm>
        </p:grpSpPr>
        <p:sp>
          <p:nvSpPr>
            <p:cNvPr id="25" name="Freeform 25"/>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sz="1200"/>
            </a:p>
          </p:txBody>
        </p:sp>
        <p:sp>
          <p:nvSpPr>
            <p:cNvPr id="26" name="TextBox 26"/>
            <p:cNvSpPr txBox="1"/>
            <p:nvPr/>
          </p:nvSpPr>
          <p:spPr>
            <a:xfrm>
              <a:off x="0" y="-57150"/>
              <a:ext cx="999658" cy="402720"/>
            </a:xfrm>
            <a:prstGeom prst="rect">
              <a:avLst/>
            </a:prstGeom>
          </p:spPr>
          <p:txBody>
            <a:bodyPr lIns="36885" tIns="36885" rIns="36885" bIns="36885" rtlCol="0" anchor="ctr"/>
            <a:lstStyle/>
            <a:p>
              <a:pPr algn="ctr">
                <a:lnSpc>
                  <a:spcPts val="2332"/>
                </a:lnSpc>
              </a:pPr>
              <a:endParaRPr sz="1200"/>
            </a:p>
          </p:txBody>
        </p:sp>
      </p:grpSp>
      <p:sp>
        <p:nvSpPr>
          <p:cNvPr id="27" name="TextBox 27"/>
          <p:cNvSpPr txBox="1"/>
          <p:nvPr/>
        </p:nvSpPr>
        <p:spPr>
          <a:xfrm>
            <a:off x="6019529" y="2805517"/>
            <a:ext cx="1794771" cy="542584"/>
          </a:xfrm>
          <a:prstGeom prst="rect">
            <a:avLst/>
          </a:prstGeom>
        </p:spPr>
        <p:txBody>
          <a:bodyPr lIns="0" tIns="0" rIns="0" bIns="0" rtlCol="0" anchor="t">
            <a:spAutoFit/>
          </a:bodyPr>
          <a:lstStyle/>
          <a:p>
            <a:pPr algn="ctr">
              <a:lnSpc>
                <a:spcPts val="1525"/>
              </a:lnSpc>
            </a:pPr>
            <a:r>
              <a:rPr lang="en-US" sz="1089" b="1">
                <a:solidFill>
                  <a:srgbClr val="FEFEFE"/>
                </a:solidFill>
                <a:latin typeface="Aptos Bold"/>
                <a:ea typeface="Aptos Bold"/>
                <a:cs typeface="Aptos Bold"/>
                <a:sym typeface="Aptos Bold"/>
              </a:rPr>
              <a:t>Chris McMullen</a:t>
            </a:r>
          </a:p>
          <a:p>
            <a:pPr algn="ctr">
              <a:lnSpc>
                <a:spcPts val="1423"/>
              </a:lnSpc>
            </a:pPr>
            <a:r>
              <a:rPr lang="en-US" sz="1016">
                <a:solidFill>
                  <a:srgbClr val="FEFEFE"/>
                </a:solidFill>
                <a:latin typeface="Aptos"/>
                <a:ea typeface="Aptos"/>
                <a:cs typeface="Aptos"/>
                <a:sym typeface="Aptos"/>
              </a:rPr>
              <a:t>Sr. Administrative Coordinator of Research Compliance</a:t>
            </a:r>
          </a:p>
        </p:txBody>
      </p:sp>
      <p:grpSp>
        <p:nvGrpSpPr>
          <p:cNvPr id="28" name="Group 28"/>
          <p:cNvGrpSpPr/>
          <p:nvPr/>
        </p:nvGrpSpPr>
        <p:grpSpPr>
          <a:xfrm>
            <a:off x="8685913" y="2725932"/>
            <a:ext cx="2336443" cy="716957"/>
            <a:chOff x="0" y="0"/>
            <a:chExt cx="1126155" cy="345570"/>
          </a:xfrm>
        </p:grpSpPr>
        <p:sp>
          <p:nvSpPr>
            <p:cNvPr id="29" name="Freeform 29"/>
            <p:cNvSpPr/>
            <p:nvPr/>
          </p:nvSpPr>
          <p:spPr>
            <a:xfrm>
              <a:off x="0" y="0"/>
              <a:ext cx="1126155" cy="345570"/>
            </a:xfrm>
            <a:custGeom>
              <a:avLst/>
              <a:gdLst/>
              <a:ahLst/>
              <a:cxnLst/>
              <a:rect l="l" t="t" r="r" b="b"/>
              <a:pathLst>
                <a:path w="1126155" h="345570">
                  <a:moveTo>
                    <a:pt x="922955" y="0"/>
                  </a:moveTo>
                  <a:cubicBezTo>
                    <a:pt x="1035179" y="0"/>
                    <a:pt x="1126155" y="77358"/>
                    <a:pt x="1126155" y="172785"/>
                  </a:cubicBezTo>
                  <a:cubicBezTo>
                    <a:pt x="1126155" y="268211"/>
                    <a:pt x="1035179" y="345570"/>
                    <a:pt x="922955"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sz="1200"/>
            </a:p>
          </p:txBody>
        </p:sp>
        <p:sp>
          <p:nvSpPr>
            <p:cNvPr id="30" name="TextBox 30"/>
            <p:cNvSpPr txBox="1"/>
            <p:nvPr/>
          </p:nvSpPr>
          <p:spPr>
            <a:xfrm>
              <a:off x="0" y="-57150"/>
              <a:ext cx="1126155" cy="402720"/>
            </a:xfrm>
            <a:prstGeom prst="rect">
              <a:avLst/>
            </a:prstGeom>
          </p:spPr>
          <p:txBody>
            <a:bodyPr lIns="36885" tIns="36885" rIns="36885" bIns="36885" rtlCol="0" anchor="ctr"/>
            <a:lstStyle/>
            <a:p>
              <a:pPr algn="ctr">
                <a:lnSpc>
                  <a:spcPts val="2332"/>
                </a:lnSpc>
              </a:pPr>
              <a:endParaRPr sz="1200"/>
            </a:p>
          </p:txBody>
        </p:sp>
      </p:grpSp>
      <p:sp>
        <p:nvSpPr>
          <p:cNvPr id="31" name="TextBox 31"/>
          <p:cNvSpPr txBox="1"/>
          <p:nvPr/>
        </p:nvSpPr>
        <p:spPr>
          <a:xfrm>
            <a:off x="8950005" y="2791973"/>
            <a:ext cx="1808257" cy="542584"/>
          </a:xfrm>
          <a:prstGeom prst="rect">
            <a:avLst/>
          </a:prstGeom>
        </p:spPr>
        <p:txBody>
          <a:bodyPr lIns="0" tIns="0" rIns="0" bIns="0" rtlCol="0" anchor="t">
            <a:spAutoFit/>
          </a:bodyPr>
          <a:lstStyle/>
          <a:p>
            <a:pPr algn="ctr">
              <a:lnSpc>
                <a:spcPts val="1525"/>
              </a:lnSpc>
            </a:pPr>
            <a:r>
              <a:rPr lang="en-US" sz="1089" b="1" dirty="0">
                <a:solidFill>
                  <a:srgbClr val="FEFEFE"/>
                </a:solidFill>
                <a:latin typeface="Aptos Bold"/>
                <a:ea typeface="Aptos Bold"/>
                <a:cs typeface="Aptos Bold"/>
                <a:sym typeface="Aptos Bold"/>
              </a:rPr>
              <a:t>Sarah Romack</a:t>
            </a:r>
          </a:p>
          <a:p>
            <a:pPr algn="ctr">
              <a:lnSpc>
                <a:spcPts val="1423"/>
              </a:lnSpc>
            </a:pPr>
            <a:r>
              <a:rPr lang="en-US" sz="1016" dirty="0">
                <a:solidFill>
                  <a:srgbClr val="FEFEFE"/>
                </a:solidFill>
                <a:latin typeface="Aptos"/>
                <a:ea typeface="Aptos"/>
                <a:cs typeface="Aptos"/>
                <a:sym typeface="Aptos"/>
              </a:rPr>
              <a:t>Dir. of Ethics &amp; International Research Compliance</a:t>
            </a:r>
          </a:p>
        </p:txBody>
      </p:sp>
      <p:grpSp>
        <p:nvGrpSpPr>
          <p:cNvPr id="32" name="Group 32"/>
          <p:cNvGrpSpPr/>
          <p:nvPr/>
        </p:nvGrpSpPr>
        <p:grpSpPr>
          <a:xfrm>
            <a:off x="5021386" y="3787162"/>
            <a:ext cx="2073998" cy="716957"/>
            <a:chOff x="0" y="0"/>
            <a:chExt cx="999658" cy="345570"/>
          </a:xfrm>
        </p:grpSpPr>
        <p:sp>
          <p:nvSpPr>
            <p:cNvPr id="33" name="Freeform 33"/>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sz="1200"/>
            </a:p>
          </p:txBody>
        </p:sp>
        <p:sp>
          <p:nvSpPr>
            <p:cNvPr id="34" name="TextBox 34"/>
            <p:cNvSpPr txBox="1"/>
            <p:nvPr/>
          </p:nvSpPr>
          <p:spPr>
            <a:xfrm>
              <a:off x="0" y="-57150"/>
              <a:ext cx="999658" cy="402720"/>
            </a:xfrm>
            <a:prstGeom prst="rect">
              <a:avLst/>
            </a:prstGeom>
          </p:spPr>
          <p:txBody>
            <a:bodyPr lIns="36885" tIns="36885" rIns="36885" bIns="36885" rtlCol="0" anchor="ctr"/>
            <a:lstStyle/>
            <a:p>
              <a:pPr algn="ctr">
                <a:lnSpc>
                  <a:spcPts val="2332"/>
                </a:lnSpc>
              </a:pPr>
              <a:endParaRPr sz="1200"/>
            </a:p>
          </p:txBody>
        </p:sp>
      </p:grpSp>
      <p:sp>
        <p:nvSpPr>
          <p:cNvPr id="35" name="TextBox 35"/>
          <p:cNvSpPr txBox="1"/>
          <p:nvPr/>
        </p:nvSpPr>
        <p:spPr>
          <a:xfrm>
            <a:off x="5232469" y="3884594"/>
            <a:ext cx="1651833" cy="542584"/>
          </a:xfrm>
          <a:prstGeom prst="rect">
            <a:avLst/>
          </a:prstGeom>
        </p:spPr>
        <p:txBody>
          <a:bodyPr lIns="0" tIns="0" rIns="0" bIns="0" rtlCol="0" anchor="t">
            <a:spAutoFit/>
          </a:bodyPr>
          <a:lstStyle/>
          <a:p>
            <a:pPr algn="ctr">
              <a:lnSpc>
                <a:spcPts val="1525"/>
              </a:lnSpc>
            </a:pPr>
            <a:r>
              <a:rPr lang="en-US" sz="1089" b="1">
                <a:solidFill>
                  <a:srgbClr val="FEFEFE"/>
                </a:solidFill>
                <a:latin typeface="Aptos Bold"/>
                <a:ea typeface="Aptos Bold"/>
                <a:cs typeface="Aptos Bold"/>
                <a:sym typeface="Aptos Bold"/>
              </a:rPr>
              <a:t>Dr. Imelda Norton</a:t>
            </a:r>
          </a:p>
          <a:p>
            <a:pPr algn="ctr">
              <a:lnSpc>
                <a:spcPts val="1423"/>
              </a:lnSpc>
            </a:pPr>
            <a:r>
              <a:rPr lang="en-US" sz="1016">
                <a:solidFill>
                  <a:srgbClr val="FEFEFE"/>
                </a:solidFill>
                <a:latin typeface="Aptos"/>
                <a:ea typeface="Aptos"/>
                <a:cs typeface="Aptos"/>
                <a:sym typeface="Aptos"/>
              </a:rPr>
              <a:t>Research Lab Manager</a:t>
            </a:r>
          </a:p>
          <a:p>
            <a:pPr algn="ctr">
              <a:lnSpc>
                <a:spcPts val="1423"/>
              </a:lnSpc>
            </a:pPr>
            <a:r>
              <a:rPr lang="en-US" sz="1016">
                <a:solidFill>
                  <a:srgbClr val="FEFEFE"/>
                </a:solidFill>
                <a:latin typeface="Aptos"/>
                <a:ea typeface="Aptos"/>
                <a:cs typeface="Aptos"/>
                <a:sym typeface="Aptos"/>
              </a:rPr>
              <a:t>(IACUC)</a:t>
            </a:r>
          </a:p>
        </p:txBody>
      </p:sp>
      <p:grpSp>
        <p:nvGrpSpPr>
          <p:cNvPr id="36" name="Group 36"/>
          <p:cNvGrpSpPr/>
          <p:nvPr/>
        </p:nvGrpSpPr>
        <p:grpSpPr>
          <a:xfrm>
            <a:off x="873390" y="3787162"/>
            <a:ext cx="2073998" cy="716957"/>
            <a:chOff x="0" y="0"/>
            <a:chExt cx="999658" cy="345570"/>
          </a:xfrm>
        </p:grpSpPr>
        <p:sp>
          <p:nvSpPr>
            <p:cNvPr id="37" name="Freeform 37"/>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sz="1200"/>
            </a:p>
          </p:txBody>
        </p:sp>
        <p:sp>
          <p:nvSpPr>
            <p:cNvPr id="38" name="TextBox 38"/>
            <p:cNvSpPr txBox="1"/>
            <p:nvPr/>
          </p:nvSpPr>
          <p:spPr>
            <a:xfrm>
              <a:off x="0" y="-57150"/>
              <a:ext cx="999658" cy="402720"/>
            </a:xfrm>
            <a:prstGeom prst="rect">
              <a:avLst/>
            </a:prstGeom>
          </p:spPr>
          <p:txBody>
            <a:bodyPr lIns="36885" tIns="36885" rIns="36885" bIns="36885" rtlCol="0" anchor="ctr"/>
            <a:lstStyle/>
            <a:p>
              <a:pPr algn="ctr">
                <a:lnSpc>
                  <a:spcPts val="2332"/>
                </a:lnSpc>
              </a:pPr>
              <a:endParaRPr sz="1200"/>
            </a:p>
          </p:txBody>
        </p:sp>
      </p:grpSp>
      <p:sp>
        <p:nvSpPr>
          <p:cNvPr id="39" name="TextBox 39"/>
          <p:cNvSpPr txBox="1"/>
          <p:nvPr/>
        </p:nvSpPr>
        <p:spPr>
          <a:xfrm>
            <a:off x="1084472" y="3884594"/>
            <a:ext cx="1651833" cy="542584"/>
          </a:xfrm>
          <a:prstGeom prst="rect">
            <a:avLst/>
          </a:prstGeom>
        </p:spPr>
        <p:txBody>
          <a:bodyPr lIns="0" tIns="0" rIns="0" bIns="0" rtlCol="0" anchor="t">
            <a:spAutoFit/>
          </a:bodyPr>
          <a:lstStyle/>
          <a:p>
            <a:pPr algn="ctr">
              <a:lnSpc>
                <a:spcPts val="1525"/>
              </a:lnSpc>
            </a:pPr>
            <a:r>
              <a:rPr lang="en-US" sz="1089" b="1" dirty="0">
                <a:solidFill>
                  <a:srgbClr val="FEFEFE"/>
                </a:solidFill>
                <a:latin typeface="Aptos Bold"/>
                <a:ea typeface="Aptos Bold"/>
                <a:cs typeface="Aptos Bold"/>
                <a:sym typeface="Aptos Bold"/>
              </a:rPr>
              <a:t>VACANT</a:t>
            </a:r>
          </a:p>
          <a:p>
            <a:pPr algn="ctr">
              <a:lnSpc>
                <a:spcPts val="1423"/>
              </a:lnSpc>
            </a:pPr>
            <a:r>
              <a:rPr lang="en-US" sz="1016" dirty="0" err="1">
                <a:solidFill>
                  <a:srgbClr val="FEFEFE"/>
                </a:solidFill>
                <a:latin typeface="Aptos"/>
                <a:ea typeface="Aptos"/>
                <a:cs typeface="Aptos"/>
                <a:sym typeface="Aptos"/>
              </a:rPr>
              <a:t>BioSafety</a:t>
            </a:r>
            <a:r>
              <a:rPr lang="en-US" sz="1016" dirty="0">
                <a:solidFill>
                  <a:srgbClr val="FEFEFE"/>
                </a:solidFill>
                <a:latin typeface="Aptos"/>
                <a:ea typeface="Aptos"/>
                <a:cs typeface="Aptos"/>
                <a:sym typeface="Aptos"/>
              </a:rPr>
              <a:t> Officer </a:t>
            </a:r>
          </a:p>
          <a:p>
            <a:pPr algn="ctr">
              <a:lnSpc>
                <a:spcPts val="1423"/>
              </a:lnSpc>
            </a:pPr>
            <a:r>
              <a:rPr lang="en-US" sz="1016" dirty="0">
                <a:solidFill>
                  <a:srgbClr val="FEFEFE"/>
                </a:solidFill>
                <a:latin typeface="Aptos"/>
                <a:ea typeface="Aptos"/>
                <a:cs typeface="Aptos"/>
                <a:sym typeface="Aptos"/>
              </a:rPr>
              <a:t>(IBC)</a:t>
            </a:r>
          </a:p>
        </p:txBody>
      </p:sp>
      <p:grpSp>
        <p:nvGrpSpPr>
          <p:cNvPr id="40" name="Group 40"/>
          <p:cNvGrpSpPr/>
          <p:nvPr/>
        </p:nvGrpSpPr>
        <p:grpSpPr>
          <a:xfrm>
            <a:off x="5696087" y="4665254"/>
            <a:ext cx="2073998" cy="716957"/>
            <a:chOff x="0" y="0"/>
            <a:chExt cx="999658" cy="345570"/>
          </a:xfrm>
        </p:grpSpPr>
        <p:sp>
          <p:nvSpPr>
            <p:cNvPr id="41" name="Freeform 41"/>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sz="1200"/>
            </a:p>
          </p:txBody>
        </p:sp>
        <p:sp>
          <p:nvSpPr>
            <p:cNvPr id="42" name="TextBox 42"/>
            <p:cNvSpPr txBox="1"/>
            <p:nvPr/>
          </p:nvSpPr>
          <p:spPr>
            <a:xfrm>
              <a:off x="0" y="-57150"/>
              <a:ext cx="999658" cy="402720"/>
            </a:xfrm>
            <a:prstGeom prst="rect">
              <a:avLst/>
            </a:prstGeom>
          </p:spPr>
          <p:txBody>
            <a:bodyPr lIns="36885" tIns="36885" rIns="36885" bIns="36885" rtlCol="0" anchor="ctr"/>
            <a:lstStyle/>
            <a:p>
              <a:pPr algn="ctr">
                <a:lnSpc>
                  <a:spcPts val="2332"/>
                </a:lnSpc>
              </a:pPr>
              <a:endParaRPr sz="1200"/>
            </a:p>
          </p:txBody>
        </p:sp>
      </p:grpSp>
      <p:sp>
        <p:nvSpPr>
          <p:cNvPr id="43" name="TextBox 43"/>
          <p:cNvSpPr txBox="1"/>
          <p:nvPr/>
        </p:nvSpPr>
        <p:spPr>
          <a:xfrm>
            <a:off x="5972342" y="4731343"/>
            <a:ext cx="1651833" cy="542584"/>
          </a:xfrm>
          <a:prstGeom prst="rect">
            <a:avLst/>
          </a:prstGeom>
        </p:spPr>
        <p:txBody>
          <a:bodyPr lIns="0" tIns="0" rIns="0" bIns="0" rtlCol="0" anchor="t">
            <a:spAutoFit/>
          </a:bodyPr>
          <a:lstStyle/>
          <a:p>
            <a:pPr algn="ctr">
              <a:lnSpc>
                <a:spcPts val="1525"/>
              </a:lnSpc>
            </a:pPr>
            <a:r>
              <a:rPr lang="en-US" sz="1089" b="1" dirty="0">
                <a:solidFill>
                  <a:srgbClr val="FEFEFE"/>
                </a:solidFill>
                <a:latin typeface="Aptos Bold"/>
                <a:ea typeface="Aptos Bold"/>
                <a:cs typeface="Aptos Bold"/>
                <a:sym typeface="Aptos Bold"/>
              </a:rPr>
              <a:t>Meg Cochran</a:t>
            </a:r>
          </a:p>
          <a:p>
            <a:pPr algn="ctr">
              <a:lnSpc>
                <a:spcPts val="1423"/>
              </a:lnSpc>
            </a:pPr>
            <a:r>
              <a:rPr lang="en-US" sz="1016" dirty="0">
                <a:solidFill>
                  <a:srgbClr val="FEFEFE"/>
                </a:solidFill>
                <a:latin typeface="Aptos"/>
                <a:ea typeface="Aptos"/>
                <a:cs typeface="Aptos"/>
                <a:sym typeface="Aptos"/>
              </a:rPr>
              <a:t>Research Security &amp; Export Control Officer</a:t>
            </a:r>
          </a:p>
        </p:txBody>
      </p:sp>
      <p:grpSp>
        <p:nvGrpSpPr>
          <p:cNvPr id="44" name="Group 44"/>
          <p:cNvGrpSpPr/>
          <p:nvPr/>
        </p:nvGrpSpPr>
        <p:grpSpPr>
          <a:xfrm>
            <a:off x="5512598" y="5769635"/>
            <a:ext cx="2073998" cy="716957"/>
            <a:chOff x="0" y="0"/>
            <a:chExt cx="999658" cy="345570"/>
          </a:xfrm>
        </p:grpSpPr>
        <p:sp>
          <p:nvSpPr>
            <p:cNvPr id="45" name="Freeform 45"/>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sz="1200"/>
            </a:p>
          </p:txBody>
        </p:sp>
        <p:sp>
          <p:nvSpPr>
            <p:cNvPr id="46" name="TextBox 46"/>
            <p:cNvSpPr txBox="1"/>
            <p:nvPr/>
          </p:nvSpPr>
          <p:spPr>
            <a:xfrm>
              <a:off x="0" y="-57150"/>
              <a:ext cx="999658" cy="402720"/>
            </a:xfrm>
            <a:prstGeom prst="rect">
              <a:avLst/>
            </a:prstGeom>
          </p:spPr>
          <p:txBody>
            <a:bodyPr lIns="36885" tIns="36885" rIns="36885" bIns="36885" rtlCol="0" anchor="ctr"/>
            <a:lstStyle/>
            <a:p>
              <a:pPr algn="ctr">
                <a:lnSpc>
                  <a:spcPts val="2332"/>
                </a:lnSpc>
              </a:pPr>
              <a:endParaRPr sz="1200"/>
            </a:p>
          </p:txBody>
        </p:sp>
      </p:grpSp>
      <p:sp>
        <p:nvSpPr>
          <p:cNvPr id="47" name="TextBox 47"/>
          <p:cNvSpPr txBox="1"/>
          <p:nvPr/>
        </p:nvSpPr>
        <p:spPr>
          <a:xfrm>
            <a:off x="5705815" y="5847207"/>
            <a:ext cx="1687567" cy="542584"/>
          </a:xfrm>
          <a:prstGeom prst="rect">
            <a:avLst/>
          </a:prstGeom>
        </p:spPr>
        <p:txBody>
          <a:bodyPr lIns="0" tIns="0" rIns="0" bIns="0" rtlCol="0" anchor="t">
            <a:spAutoFit/>
          </a:bodyPr>
          <a:lstStyle/>
          <a:p>
            <a:pPr algn="ctr">
              <a:lnSpc>
                <a:spcPts val="1525"/>
              </a:lnSpc>
            </a:pPr>
            <a:r>
              <a:rPr lang="en-US" sz="1089" b="1">
                <a:solidFill>
                  <a:srgbClr val="FEFEFE"/>
                </a:solidFill>
                <a:latin typeface="Aptos Bold"/>
                <a:ea typeface="Aptos Bold"/>
                <a:cs typeface="Aptos Bold"/>
                <a:sym typeface="Aptos Bold"/>
              </a:rPr>
              <a:t>Tracee Kelly</a:t>
            </a:r>
          </a:p>
          <a:p>
            <a:pPr algn="ctr">
              <a:lnSpc>
                <a:spcPts val="1423"/>
              </a:lnSpc>
            </a:pPr>
            <a:r>
              <a:rPr lang="en-US" sz="1016">
                <a:solidFill>
                  <a:srgbClr val="FEFEFE"/>
                </a:solidFill>
                <a:latin typeface="Aptos"/>
                <a:ea typeface="Aptos"/>
                <a:cs typeface="Aptos"/>
                <a:sym typeface="Aptos"/>
              </a:rPr>
              <a:t>Research Compliance Analyst (IRB)</a:t>
            </a:r>
          </a:p>
        </p:txBody>
      </p:sp>
      <p:grpSp>
        <p:nvGrpSpPr>
          <p:cNvPr id="48" name="Group 48"/>
          <p:cNvGrpSpPr/>
          <p:nvPr/>
        </p:nvGrpSpPr>
        <p:grpSpPr>
          <a:xfrm>
            <a:off x="2956348" y="5769635"/>
            <a:ext cx="2073998" cy="716957"/>
            <a:chOff x="0" y="0"/>
            <a:chExt cx="999658" cy="345570"/>
          </a:xfrm>
        </p:grpSpPr>
        <p:sp>
          <p:nvSpPr>
            <p:cNvPr id="49" name="Freeform 49"/>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sz="1200"/>
            </a:p>
          </p:txBody>
        </p:sp>
        <p:sp>
          <p:nvSpPr>
            <p:cNvPr id="50" name="TextBox 50"/>
            <p:cNvSpPr txBox="1"/>
            <p:nvPr/>
          </p:nvSpPr>
          <p:spPr>
            <a:xfrm>
              <a:off x="0" y="-57150"/>
              <a:ext cx="999658" cy="402720"/>
            </a:xfrm>
            <a:prstGeom prst="rect">
              <a:avLst/>
            </a:prstGeom>
          </p:spPr>
          <p:txBody>
            <a:bodyPr lIns="36885" tIns="36885" rIns="36885" bIns="36885" rtlCol="0" anchor="ctr"/>
            <a:lstStyle/>
            <a:p>
              <a:pPr algn="ctr">
                <a:lnSpc>
                  <a:spcPts val="2332"/>
                </a:lnSpc>
              </a:pPr>
              <a:endParaRPr sz="1200"/>
            </a:p>
          </p:txBody>
        </p:sp>
      </p:grpSp>
      <p:sp>
        <p:nvSpPr>
          <p:cNvPr id="51" name="TextBox 51"/>
          <p:cNvSpPr txBox="1"/>
          <p:nvPr/>
        </p:nvSpPr>
        <p:spPr>
          <a:xfrm>
            <a:off x="3065347" y="5867955"/>
            <a:ext cx="1856000" cy="542584"/>
          </a:xfrm>
          <a:prstGeom prst="rect">
            <a:avLst/>
          </a:prstGeom>
        </p:spPr>
        <p:txBody>
          <a:bodyPr lIns="0" tIns="0" rIns="0" bIns="0" rtlCol="0" anchor="t">
            <a:spAutoFit/>
          </a:bodyPr>
          <a:lstStyle/>
          <a:p>
            <a:pPr algn="ctr">
              <a:lnSpc>
                <a:spcPts val="1525"/>
              </a:lnSpc>
            </a:pPr>
            <a:r>
              <a:rPr lang="en-US" sz="1089" b="1">
                <a:solidFill>
                  <a:srgbClr val="FEFEFE"/>
                </a:solidFill>
                <a:latin typeface="Aptos Bold"/>
                <a:ea typeface="Aptos Bold"/>
                <a:cs typeface="Aptos Bold"/>
                <a:sym typeface="Aptos Bold"/>
              </a:rPr>
              <a:t>Rodney Fernandez</a:t>
            </a:r>
          </a:p>
          <a:p>
            <a:pPr algn="ctr">
              <a:lnSpc>
                <a:spcPts val="1423"/>
              </a:lnSpc>
            </a:pPr>
            <a:r>
              <a:rPr lang="en-US" sz="1016">
                <a:solidFill>
                  <a:srgbClr val="FEFEFE"/>
                </a:solidFill>
                <a:latin typeface="Aptos"/>
                <a:ea typeface="Aptos"/>
                <a:cs typeface="Aptos"/>
                <a:sym typeface="Aptos"/>
              </a:rPr>
              <a:t>Sr. Research Compliance Analyst (IRB)</a:t>
            </a:r>
          </a:p>
        </p:txBody>
      </p:sp>
      <p:grpSp>
        <p:nvGrpSpPr>
          <p:cNvPr id="52" name="Group 52"/>
          <p:cNvGrpSpPr/>
          <p:nvPr/>
        </p:nvGrpSpPr>
        <p:grpSpPr>
          <a:xfrm>
            <a:off x="398237" y="5769635"/>
            <a:ext cx="2073998" cy="716957"/>
            <a:chOff x="0" y="0"/>
            <a:chExt cx="999658" cy="345570"/>
          </a:xfrm>
        </p:grpSpPr>
        <p:sp>
          <p:nvSpPr>
            <p:cNvPr id="53" name="Freeform 53"/>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sz="1200"/>
            </a:p>
          </p:txBody>
        </p:sp>
        <p:sp>
          <p:nvSpPr>
            <p:cNvPr id="54" name="TextBox 54"/>
            <p:cNvSpPr txBox="1"/>
            <p:nvPr/>
          </p:nvSpPr>
          <p:spPr>
            <a:xfrm>
              <a:off x="0" y="-57150"/>
              <a:ext cx="999658" cy="402720"/>
            </a:xfrm>
            <a:prstGeom prst="rect">
              <a:avLst/>
            </a:prstGeom>
          </p:spPr>
          <p:txBody>
            <a:bodyPr lIns="36885" tIns="36885" rIns="36885" bIns="36885" rtlCol="0" anchor="ctr"/>
            <a:lstStyle/>
            <a:p>
              <a:pPr algn="ctr">
                <a:lnSpc>
                  <a:spcPts val="2332"/>
                </a:lnSpc>
              </a:pPr>
              <a:endParaRPr sz="1200"/>
            </a:p>
          </p:txBody>
        </p:sp>
      </p:grpSp>
      <p:sp>
        <p:nvSpPr>
          <p:cNvPr id="55" name="TextBox 55"/>
          <p:cNvSpPr txBox="1"/>
          <p:nvPr/>
        </p:nvSpPr>
        <p:spPr>
          <a:xfrm>
            <a:off x="502117" y="5847207"/>
            <a:ext cx="1866239" cy="542584"/>
          </a:xfrm>
          <a:prstGeom prst="rect">
            <a:avLst/>
          </a:prstGeom>
        </p:spPr>
        <p:txBody>
          <a:bodyPr lIns="0" tIns="0" rIns="0" bIns="0" rtlCol="0" anchor="t">
            <a:spAutoFit/>
          </a:bodyPr>
          <a:lstStyle/>
          <a:p>
            <a:pPr algn="ctr">
              <a:lnSpc>
                <a:spcPts val="1525"/>
              </a:lnSpc>
            </a:pPr>
            <a:r>
              <a:rPr lang="en-US" sz="1089" b="1">
                <a:solidFill>
                  <a:srgbClr val="FEFEFE"/>
                </a:solidFill>
                <a:latin typeface="Aptos Bold"/>
                <a:ea typeface="Aptos Bold"/>
                <a:cs typeface="Aptos Bold"/>
                <a:sym typeface="Aptos Bold"/>
              </a:rPr>
              <a:t>Joan Powers</a:t>
            </a:r>
          </a:p>
          <a:p>
            <a:pPr algn="ctr">
              <a:lnSpc>
                <a:spcPts val="1423"/>
              </a:lnSpc>
            </a:pPr>
            <a:r>
              <a:rPr lang="en-US" sz="1016">
                <a:solidFill>
                  <a:srgbClr val="FEFEFE"/>
                </a:solidFill>
                <a:latin typeface="Aptos"/>
                <a:ea typeface="Aptos"/>
                <a:cs typeface="Aptos"/>
                <a:sym typeface="Aptos"/>
              </a:rPr>
              <a:t>Sr. Research Compliance Analyst (IRB)</a:t>
            </a:r>
          </a:p>
        </p:txBody>
      </p:sp>
      <p:grpSp>
        <p:nvGrpSpPr>
          <p:cNvPr id="56" name="Group 56"/>
          <p:cNvGrpSpPr/>
          <p:nvPr/>
        </p:nvGrpSpPr>
        <p:grpSpPr>
          <a:xfrm>
            <a:off x="2956348" y="4423332"/>
            <a:ext cx="2073998" cy="716957"/>
            <a:chOff x="0" y="0"/>
            <a:chExt cx="999658" cy="345570"/>
          </a:xfrm>
        </p:grpSpPr>
        <p:sp>
          <p:nvSpPr>
            <p:cNvPr id="57" name="Freeform 57"/>
            <p:cNvSpPr/>
            <p:nvPr/>
          </p:nvSpPr>
          <p:spPr>
            <a:xfrm>
              <a:off x="0" y="0"/>
              <a:ext cx="999658" cy="345570"/>
            </a:xfrm>
            <a:custGeom>
              <a:avLst/>
              <a:gdLst/>
              <a:ahLst/>
              <a:cxnLst/>
              <a:rect l="l" t="t" r="r" b="b"/>
              <a:pathLst>
                <a:path w="999658" h="345570">
                  <a:moveTo>
                    <a:pt x="796458" y="0"/>
                  </a:moveTo>
                  <a:cubicBezTo>
                    <a:pt x="908682" y="0"/>
                    <a:pt x="999658" y="77358"/>
                    <a:pt x="999658" y="172785"/>
                  </a:cubicBezTo>
                  <a:cubicBezTo>
                    <a:pt x="999658" y="268211"/>
                    <a:pt x="908682" y="345570"/>
                    <a:pt x="796458" y="345570"/>
                  </a:cubicBezTo>
                  <a:lnTo>
                    <a:pt x="203200" y="345570"/>
                  </a:lnTo>
                  <a:cubicBezTo>
                    <a:pt x="90976" y="345570"/>
                    <a:pt x="0" y="268211"/>
                    <a:pt x="0" y="172785"/>
                  </a:cubicBezTo>
                  <a:cubicBezTo>
                    <a:pt x="0" y="77358"/>
                    <a:pt x="90976" y="0"/>
                    <a:pt x="203200" y="0"/>
                  </a:cubicBezTo>
                  <a:close/>
                </a:path>
              </a:pathLst>
            </a:custGeom>
            <a:gradFill rotWithShape="1">
              <a:gsLst>
                <a:gs pos="0">
                  <a:srgbClr val="009E4B">
                    <a:alpha val="100000"/>
                  </a:srgbClr>
                </a:gs>
                <a:gs pos="100000">
                  <a:srgbClr val="005B2C">
                    <a:alpha val="100000"/>
                  </a:srgbClr>
                </a:gs>
              </a:gsLst>
              <a:path path="circle">
                <a:fillToRect l="50000" t="50000" r="50000" b="50000"/>
              </a:path>
            </a:gradFill>
          </p:spPr>
          <p:txBody>
            <a:bodyPr/>
            <a:lstStyle/>
            <a:p>
              <a:endParaRPr lang="en-US" sz="1200"/>
            </a:p>
          </p:txBody>
        </p:sp>
        <p:sp>
          <p:nvSpPr>
            <p:cNvPr id="58" name="TextBox 58"/>
            <p:cNvSpPr txBox="1"/>
            <p:nvPr/>
          </p:nvSpPr>
          <p:spPr>
            <a:xfrm>
              <a:off x="0" y="-57150"/>
              <a:ext cx="999658" cy="402720"/>
            </a:xfrm>
            <a:prstGeom prst="rect">
              <a:avLst/>
            </a:prstGeom>
          </p:spPr>
          <p:txBody>
            <a:bodyPr lIns="36885" tIns="36885" rIns="36885" bIns="36885" rtlCol="0" anchor="ctr"/>
            <a:lstStyle/>
            <a:p>
              <a:pPr algn="ctr">
                <a:lnSpc>
                  <a:spcPts val="2332"/>
                </a:lnSpc>
              </a:pPr>
              <a:endParaRPr sz="1200"/>
            </a:p>
          </p:txBody>
        </p:sp>
      </p:grpSp>
      <p:sp>
        <p:nvSpPr>
          <p:cNvPr id="59" name="TextBox 59"/>
          <p:cNvSpPr txBox="1"/>
          <p:nvPr/>
        </p:nvSpPr>
        <p:spPr>
          <a:xfrm>
            <a:off x="3167431" y="4485068"/>
            <a:ext cx="1651833" cy="542584"/>
          </a:xfrm>
          <a:prstGeom prst="rect">
            <a:avLst/>
          </a:prstGeom>
        </p:spPr>
        <p:txBody>
          <a:bodyPr lIns="0" tIns="0" rIns="0" bIns="0" rtlCol="0" anchor="t">
            <a:spAutoFit/>
          </a:bodyPr>
          <a:lstStyle/>
          <a:p>
            <a:pPr algn="ctr">
              <a:lnSpc>
                <a:spcPts val="1525"/>
              </a:lnSpc>
            </a:pPr>
            <a:r>
              <a:rPr lang="en-US" sz="1089" b="1" dirty="0">
                <a:solidFill>
                  <a:srgbClr val="FEFEFE"/>
                </a:solidFill>
                <a:latin typeface="Aptos Bold"/>
                <a:ea typeface="Aptos Bold"/>
                <a:cs typeface="Aptos Bold"/>
                <a:sym typeface="Aptos Bold"/>
              </a:rPr>
              <a:t>Daniel Bassett </a:t>
            </a:r>
          </a:p>
          <a:p>
            <a:pPr algn="ctr">
              <a:lnSpc>
                <a:spcPts val="1423"/>
              </a:lnSpc>
            </a:pPr>
            <a:r>
              <a:rPr lang="en-US" sz="1016" dirty="0">
                <a:solidFill>
                  <a:srgbClr val="FEFEFE"/>
                </a:solidFill>
                <a:latin typeface="Aptos"/>
                <a:ea typeface="Aptos"/>
                <a:cs typeface="Aptos"/>
                <a:sym typeface="Aptos"/>
              </a:rPr>
              <a:t>Director</a:t>
            </a:r>
          </a:p>
          <a:p>
            <a:pPr algn="ctr">
              <a:lnSpc>
                <a:spcPts val="1423"/>
              </a:lnSpc>
            </a:pPr>
            <a:r>
              <a:rPr lang="en-US" sz="1016" dirty="0">
                <a:solidFill>
                  <a:srgbClr val="FEFEFE"/>
                </a:solidFill>
                <a:latin typeface="Aptos"/>
                <a:ea typeface="Aptos"/>
                <a:cs typeface="Aptos"/>
                <a:sym typeface="Aptos"/>
              </a:rPr>
              <a:t>(IACUC, IRB)</a:t>
            </a:r>
          </a:p>
        </p:txBody>
      </p:sp>
      <p:sp>
        <p:nvSpPr>
          <p:cNvPr id="60" name="AutoShape 60"/>
          <p:cNvSpPr/>
          <p:nvPr/>
        </p:nvSpPr>
        <p:spPr>
          <a:xfrm>
            <a:off x="5030346" y="2439978"/>
            <a:ext cx="3773136"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61" name="AutoShape 61"/>
          <p:cNvSpPr/>
          <p:nvPr/>
        </p:nvSpPr>
        <p:spPr>
          <a:xfrm flipH="1" flipV="1">
            <a:off x="6914004" y="2167568"/>
            <a:ext cx="2910" cy="27241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62" name="AutoShape 62"/>
          <p:cNvSpPr/>
          <p:nvPr/>
        </p:nvSpPr>
        <p:spPr>
          <a:xfrm flipH="1" flipV="1">
            <a:off x="8803483" y="2439978"/>
            <a:ext cx="1050651" cy="284432"/>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63" name="AutoShape 63"/>
          <p:cNvSpPr/>
          <p:nvPr/>
        </p:nvSpPr>
        <p:spPr>
          <a:xfrm flipH="1">
            <a:off x="3982627" y="2439978"/>
            <a:ext cx="1047719" cy="284432"/>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64" name="AutoShape 64"/>
          <p:cNvSpPr/>
          <p:nvPr/>
        </p:nvSpPr>
        <p:spPr>
          <a:xfrm flipH="1">
            <a:off x="5144696" y="3082888"/>
            <a:ext cx="734132"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65" name="AutoShape 65"/>
          <p:cNvSpPr/>
          <p:nvPr/>
        </p:nvSpPr>
        <p:spPr>
          <a:xfrm flipH="1" flipV="1">
            <a:off x="7952826" y="3082888"/>
            <a:ext cx="733085" cy="1522"/>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66" name="AutoShape 66"/>
          <p:cNvSpPr/>
          <p:nvPr/>
        </p:nvSpPr>
        <p:spPr>
          <a:xfrm flipV="1">
            <a:off x="7086425" y="3442888"/>
            <a:ext cx="2767709" cy="119268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67" name="AutoShape 67"/>
          <p:cNvSpPr/>
          <p:nvPr/>
        </p:nvSpPr>
        <p:spPr>
          <a:xfrm>
            <a:off x="5705814" y="3618157"/>
            <a:ext cx="328712" cy="136337"/>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68" name="AutoShape 68"/>
          <p:cNvSpPr/>
          <p:nvPr/>
        </p:nvSpPr>
        <p:spPr>
          <a:xfrm flipV="1">
            <a:off x="3993347" y="3473206"/>
            <a:ext cx="0" cy="950126"/>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69" name="AutoShape 69"/>
          <p:cNvSpPr/>
          <p:nvPr/>
        </p:nvSpPr>
        <p:spPr>
          <a:xfrm>
            <a:off x="2368355" y="3618157"/>
            <a:ext cx="3337459"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70" name="AutoShape 70"/>
          <p:cNvSpPr/>
          <p:nvPr/>
        </p:nvSpPr>
        <p:spPr>
          <a:xfrm>
            <a:off x="2368355" y="5396720"/>
            <a:ext cx="3337459" cy="0"/>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71" name="AutoShape 71"/>
          <p:cNvSpPr/>
          <p:nvPr/>
        </p:nvSpPr>
        <p:spPr>
          <a:xfrm flipH="1" flipV="1">
            <a:off x="5705814" y="5396720"/>
            <a:ext cx="898317" cy="388379"/>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72" name="AutoShape 72"/>
          <p:cNvSpPr/>
          <p:nvPr/>
        </p:nvSpPr>
        <p:spPr>
          <a:xfrm>
            <a:off x="3993347" y="5140288"/>
            <a:ext cx="0" cy="629347"/>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73" name="AutoShape 73"/>
          <p:cNvSpPr/>
          <p:nvPr/>
        </p:nvSpPr>
        <p:spPr>
          <a:xfrm flipV="1">
            <a:off x="1937915" y="3618157"/>
            <a:ext cx="430441" cy="135615"/>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74" name="AutoShape 74"/>
          <p:cNvSpPr/>
          <p:nvPr/>
        </p:nvSpPr>
        <p:spPr>
          <a:xfrm flipH="1">
            <a:off x="1400874" y="5396720"/>
            <a:ext cx="967481" cy="372915"/>
          </a:xfrm>
          <a:prstGeom prst="line">
            <a:avLst/>
          </a:prstGeom>
          <a:ln w="19050" cap="flat">
            <a:solidFill>
              <a:srgbClr val="000000"/>
            </a:solidFill>
            <a:prstDash val="solid"/>
            <a:headEnd type="none" w="sm" len="sm"/>
            <a:tailEnd type="none" w="sm" len="sm"/>
          </a:ln>
        </p:spPr>
        <p:txBody>
          <a:bodyPr/>
          <a:lstStyle/>
          <a:p>
            <a:endParaRPr lang="en-US" sz="1200"/>
          </a:p>
        </p:txBody>
      </p:sp>
      <p:pic>
        <p:nvPicPr>
          <p:cNvPr id="75" name="Picture 74">
            <a:extLst>
              <a:ext uri="{FF2B5EF4-FFF2-40B4-BE49-F238E27FC236}">
                <a16:creationId xmlns:a16="http://schemas.microsoft.com/office/drawing/2014/main" id="{5AA1F615-E518-8416-3CE6-01F3013389D7}"/>
              </a:ext>
            </a:extLst>
          </p:cNvPr>
          <p:cNvPicPr>
            <a:picLocks noChangeAspect="1"/>
          </p:cNvPicPr>
          <p:nvPr/>
        </p:nvPicPr>
        <p:blipFill>
          <a:blip r:embed="rId3"/>
          <a:stretch>
            <a:fillRect/>
          </a:stretch>
        </p:blipFill>
        <p:spPr>
          <a:xfrm>
            <a:off x="7800353" y="4552104"/>
            <a:ext cx="2072819" cy="837257"/>
          </a:xfrm>
          <a:prstGeom prst="rect">
            <a:avLst/>
          </a:prstGeom>
        </p:spPr>
      </p:pic>
      <p:pic>
        <p:nvPicPr>
          <p:cNvPr id="76" name="Picture 75">
            <a:extLst>
              <a:ext uri="{FF2B5EF4-FFF2-40B4-BE49-F238E27FC236}">
                <a16:creationId xmlns:a16="http://schemas.microsoft.com/office/drawing/2014/main" id="{A53CCBA6-67C4-188D-3B25-7715DB1A936A}"/>
              </a:ext>
            </a:extLst>
          </p:cNvPr>
          <p:cNvPicPr>
            <a:picLocks noChangeAspect="1"/>
          </p:cNvPicPr>
          <p:nvPr/>
        </p:nvPicPr>
        <p:blipFill>
          <a:blip r:embed="rId3"/>
          <a:stretch>
            <a:fillRect/>
          </a:stretch>
        </p:blipFill>
        <p:spPr>
          <a:xfrm>
            <a:off x="9921714" y="4532828"/>
            <a:ext cx="2072819" cy="837257"/>
          </a:xfrm>
          <a:prstGeom prst="rect">
            <a:avLst/>
          </a:prstGeom>
        </p:spPr>
      </p:pic>
      <p:sp>
        <p:nvSpPr>
          <p:cNvPr id="78" name="TextBox 43">
            <a:extLst>
              <a:ext uri="{FF2B5EF4-FFF2-40B4-BE49-F238E27FC236}">
                <a16:creationId xmlns:a16="http://schemas.microsoft.com/office/drawing/2014/main" id="{C2D58D58-A8F0-6A29-E952-C1D6D0B9EF29}"/>
              </a:ext>
            </a:extLst>
          </p:cNvPr>
          <p:cNvSpPr txBox="1"/>
          <p:nvPr/>
        </p:nvSpPr>
        <p:spPr>
          <a:xfrm>
            <a:off x="7977566" y="4736288"/>
            <a:ext cx="1651833" cy="542584"/>
          </a:xfrm>
          <a:prstGeom prst="rect">
            <a:avLst/>
          </a:prstGeom>
        </p:spPr>
        <p:txBody>
          <a:bodyPr lIns="0" tIns="0" rIns="0" bIns="0" rtlCol="0" anchor="t">
            <a:spAutoFit/>
          </a:bodyPr>
          <a:lstStyle/>
          <a:p>
            <a:pPr algn="ctr">
              <a:lnSpc>
                <a:spcPts val="1525"/>
              </a:lnSpc>
            </a:pPr>
            <a:r>
              <a:rPr lang="en-US" sz="1089" b="1" dirty="0">
                <a:solidFill>
                  <a:srgbClr val="FEFEFE"/>
                </a:solidFill>
                <a:latin typeface="Aptos Bold"/>
                <a:ea typeface="Aptos Bold"/>
                <a:cs typeface="Aptos Bold"/>
                <a:sym typeface="Aptos Bold"/>
              </a:rPr>
              <a:t>Julia Kissling</a:t>
            </a:r>
          </a:p>
          <a:p>
            <a:pPr algn="ctr">
              <a:lnSpc>
                <a:spcPts val="1423"/>
              </a:lnSpc>
            </a:pPr>
            <a:r>
              <a:rPr lang="en-US" sz="1016" dirty="0">
                <a:solidFill>
                  <a:srgbClr val="FEFEFE"/>
                </a:solidFill>
                <a:latin typeface="Aptos"/>
                <a:ea typeface="Aptos"/>
                <a:cs typeface="Aptos"/>
                <a:sym typeface="Aptos"/>
              </a:rPr>
              <a:t>Research Compliance Analyst</a:t>
            </a:r>
          </a:p>
        </p:txBody>
      </p:sp>
      <p:sp>
        <p:nvSpPr>
          <p:cNvPr id="79" name="TextBox 43">
            <a:extLst>
              <a:ext uri="{FF2B5EF4-FFF2-40B4-BE49-F238E27FC236}">
                <a16:creationId xmlns:a16="http://schemas.microsoft.com/office/drawing/2014/main" id="{06919E31-1A1C-04CE-1A36-8E96DACAE308}"/>
              </a:ext>
            </a:extLst>
          </p:cNvPr>
          <p:cNvSpPr txBox="1"/>
          <p:nvPr/>
        </p:nvSpPr>
        <p:spPr>
          <a:xfrm>
            <a:off x="10132206" y="4719476"/>
            <a:ext cx="1651833" cy="542584"/>
          </a:xfrm>
          <a:prstGeom prst="rect">
            <a:avLst/>
          </a:prstGeom>
        </p:spPr>
        <p:txBody>
          <a:bodyPr lIns="0" tIns="0" rIns="0" bIns="0" rtlCol="0" anchor="t">
            <a:spAutoFit/>
          </a:bodyPr>
          <a:lstStyle/>
          <a:p>
            <a:pPr algn="ctr">
              <a:lnSpc>
                <a:spcPts val="1525"/>
              </a:lnSpc>
            </a:pPr>
            <a:r>
              <a:rPr lang="en-US" sz="1089" b="1" dirty="0">
                <a:solidFill>
                  <a:srgbClr val="FEFEFE"/>
                </a:solidFill>
                <a:latin typeface="Aptos Bold"/>
                <a:ea typeface="Aptos Bold"/>
                <a:cs typeface="Aptos Bold"/>
                <a:sym typeface="Aptos Bold"/>
              </a:rPr>
              <a:t>Hannah Taylor</a:t>
            </a:r>
          </a:p>
          <a:p>
            <a:pPr algn="ctr">
              <a:lnSpc>
                <a:spcPts val="1423"/>
              </a:lnSpc>
            </a:pPr>
            <a:r>
              <a:rPr lang="en-US" sz="1016" dirty="0">
                <a:solidFill>
                  <a:srgbClr val="FEFEFE"/>
                </a:solidFill>
                <a:latin typeface="Aptos"/>
                <a:ea typeface="Aptos"/>
                <a:cs typeface="Aptos"/>
                <a:sym typeface="Aptos"/>
              </a:rPr>
              <a:t>Research Compliance Analyst</a:t>
            </a:r>
          </a:p>
        </p:txBody>
      </p:sp>
      <p:sp>
        <p:nvSpPr>
          <p:cNvPr id="80" name="AutoShape 66">
            <a:extLst>
              <a:ext uri="{FF2B5EF4-FFF2-40B4-BE49-F238E27FC236}">
                <a16:creationId xmlns:a16="http://schemas.microsoft.com/office/drawing/2014/main" id="{EC96E1F9-1C50-BDEF-DE74-6DE8CE7F8AEF}"/>
              </a:ext>
            </a:extLst>
          </p:cNvPr>
          <p:cNvSpPr/>
          <p:nvPr/>
        </p:nvSpPr>
        <p:spPr>
          <a:xfrm flipV="1">
            <a:off x="8837351" y="3428379"/>
            <a:ext cx="1004181" cy="1192681"/>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81" name="AutoShape 66">
            <a:extLst>
              <a:ext uri="{FF2B5EF4-FFF2-40B4-BE49-F238E27FC236}">
                <a16:creationId xmlns:a16="http://schemas.microsoft.com/office/drawing/2014/main" id="{4FE4501F-EE3F-C012-0A18-CA2CE583A6C6}"/>
              </a:ext>
            </a:extLst>
          </p:cNvPr>
          <p:cNvSpPr/>
          <p:nvPr/>
        </p:nvSpPr>
        <p:spPr>
          <a:xfrm flipH="1" flipV="1">
            <a:off x="9894555" y="3428379"/>
            <a:ext cx="1151349" cy="1236875"/>
          </a:xfrm>
          <a:prstGeom prst="line">
            <a:avLst/>
          </a:prstGeom>
          <a:ln w="19050" cap="flat">
            <a:solidFill>
              <a:srgbClr val="000000"/>
            </a:solidFill>
            <a:prstDash val="solid"/>
            <a:headEnd type="none" w="sm" len="sm"/>
            <a:tailEnd type="none" w="sm" len="sm"/>
          </a:ln>
        </p:spPr>
        <p:txBody>
          <a:bodyPr/>
          <a:lstStyle/>
          <a:p>
            <a:endParaRPr lang="en-US"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507612"/>
            <a:ext cx="6590337" cy="4905830"/>
          </a:xfrm>
          <a:prstGeom prst="rect">
            <a:avLst/>
          </a:prstGeom>
        </p:spPr>
        <p:txBody>
          <a:bodyPr lIns="0" tIns="0" rIns="0" bIns="0" rtlCol="0" anchor="t">
            <a:spAutoFit/>
          </a:bodyPr>
          <a:lstStyle/>
          <a:p>
            <a:pPr>
              <a:lnSpc>
                <a:spcPts val="2399"/>
              </a:lnSpc>
            </a:pPr>
            <a:r>
              <a:rPr lang="en-US" sz="1999" spc="-3" dirty="0">
                <a:solidFill>
                  <a:srgbClr val="000000"/>
                </a:solidFill>
                <a:latin typeface="Calibri (MS)"/>
                <a:ea typeface="Calibri (MS)"/>
                <a:cs typeface="Calibri (MS)"/>
                <a:sym typeface="Calibri (MS)"/>
              </a:rPr>
              <a:t>Anything that is sent from the U.S. to a foreign destination</a:t>
            </a:r>
          </a:p>
          <a:p>
            <a:pPr>
              <a:lnSpc>
                <a:spcPts val="2399"/>
              </a:lnSpc>
            </a:pPr>
            <a:endParaRPr lang="en-US" sz="1999" spc="-3" dirty="0">
              <a:solidFill>
                <a:srgbClr val="000000"/>
              </a:solidFill>
              <a:latin typeface="Calibri (MS)"/>
              <a:ea typeface="Calibri (MS)"/>
              <a:cs typeface="Calibri (MS)"/>
              <a:sym typeface="Calibri (MS)"/>
            </a:endParaRPr>
          </a:p>
          <a:p>
            <a:pPr>
              <a:lnSpc>
                <a:spcPts val="2399"/>
              </a:lnSpc>
            </a:pPr>
            <a:r>
              <a:rPr lang="en-US" sz="1999" spc="-3" dirty="0">
                <a:solidFill>
                  <a:srgbClr val="000000"/>
                </a:solidFill>
                <a:latin typeface="Calibri (MS)"/>
                <a:ea typeface="Calibri (MS)"/>
                <a:cs typeface="Calibri (MS)"/>
                <a:sym typeface="Calibri (MS)"/>
              </a:rPr>
              <a:t>Sharing controlled technology/source code to a foreign national in the U.S. is a “deemed” export to the country of the foreign national.</a:t>
            </a:r>
          </a:p>
          <a:p>
            <a:pPr>
              <a:lnSpc>
                <a:spcPts val="2399"/>
              </a:lnSpc>
            </a:pPr>
            <a:endParaRPr lang="en-US" sz="1999" spc="-3" dirty="0">
              <a:solidFill>
                <a:srgbClr val="000000"/>
              </a:solidFill>
              <a:latin typeface="Calibri (MS)"/>
              <a:ea typeface="Calibri (MS)"/>
              <a:cs typeface="Calibri (MS)"/>
              <a:sym typeface="Calibri (MS)"/>
            </a:endParaRPr>
          </a:p>
          <a:p>
            <a:pPr>
              <a:lnSpc>
                <a:spcPts val="2399"/>
              </a:lnSpc>
            </a:pPr>
            <a:r>
              <a:rPr lang="en-US" sz="1999" spc="-3" dirty="0">
                <a:solidFill>
                  <a:srgbClr val="000000"/>
                </a:solidFill>
                <a:latin typeface="Calibri (MS)"/>
                <a:ea typeface="Calibri (MS)"/>
                <a:cs typeface="Calibri (MS)"/>
                <a:sym typeface="Calibri (MS)"/>
              </a:rPr>
              <a:t>Export includes items transferred to a U.S. subsidiary and/or U.S. government installation in a foreign country (such as a military base)</a:t>
            </a:r>
          </a:p>
          <a:p>
            <a:pPr>
              <a:lnSpc>
                <a:spcPts val="2399"/>
              </a:lnSpc>
            </a:pPr>
            <a:endParaRPr lang="en-US" sz="1999" spc="-3" dirty="0">
              <a:solidFill>
                <a:srgbClr val="000000"/>
              </a:solidFill>
              <a:latin typeface="Calibri (MS)"/>
              <a:ea typeface="Calibri (MS)"/>
              <a:cs typeface="Calibri (MS)"/>
              <a:sym typeface="Calibri (MS)"/>
            </a:endParaRPr>
          </a:p>
          <a:p>
            <a:pPr>
              <a:lnSpc>
                <a:spcPts val="2399"/>
              </a:lnSpc>
            </a:pPr>
            <a:r>
              <a:rPr lang="en-US" sz="1999" spc="-3" dirty="0">
                <a:solidFill>
                  <a:srgbClr val="000000"/>
                </a:solidFill>
                <a:latin typeface="Calibri (MS)"/>
                <a:ea typeface="Calibri (MS)"/>
                <a:cs typeface="Calibri (MS)"/>
                <a:sym typeface="Calibri (MS)"/>
              </a:rPr>
              <a:t>Methods of Export</a:t>
            </a:r>
          </a:p>
          <a:p>
            <a:pPr marL="1062088" lvl="2" indent="-354029">
              <a:lnSpc>
                <a:spcPts val="2399"/>
              </a:lnSpc>
              <a:buFont typeface="Arial"/>
              <a:buChar char="⚬"/>
            </a:pPr>
            <a:r>
              <a:rPr lang="en-US" sz="1999" spc="-3" dirty="0">
                <a:solidFill>
                  <a:srgbClr val="000000"/>
                </a:solidFill>
                <a:latin typeface="Calibri (MS)"/>
                <a:ea typeface="Calibri (MS)"/>
                <a:cs typeface="Calibri (MS)"/>
                <a:sym typeface="Calibri (MS)"/>
              </a:rPr>
              <a:t>Software uploaded to or downloaded from an Internet site</a:t>
            </a:r>
          </a:p>
          <a:p>
            <a:pPr marL="1062088" lvl="2" indent="-354029">
              <a:lnSpc>
                <a:spcPts val="2399"/>
              </a:lnSpc>
              <a:buFont typeface="Arial"/>
              <a:buChar char="⚬"/>
            </a:pPr>
            <a:r>
              <a:rPr lang="en-US" sz="1999" spc="-3" dirty="0">
                <a:solidFill>
                  <a:srgbClr val="000000"/>
                </a:solidFill>
                <a:latin typeface="Calibri (MS)"/>
                <a:ea typeface="Calibri (MS)"/>
                <a:cs typeface="Calibri (MS)"/>
                <a:sym typeface="Calibri (MS)"/>
              </a:rPr>
              <a:t>Mail, hand carried on a plane, fax</a:t>
            </a:r>
          </a:p>
          <a:p>
            <a:pPr marL="1062088" lvl="2" indent="-354029">
              <a:lnSpc>
                <a:spcPts val="2399"/>
              </a:lnSpc>
              <a:buFont typeface="Arial"/>
              <a:buChar char="⚬"/>
            </a:pPr>
            <a:r>
              <a:rPr lang="en-US" sz="1999" spc="-3" dirty="0">
                <a:solidFill>
                  <a:srgbClr val="000000"/>
                </a:solidFill>
                <a:latin typeface="Calibri (MS)"/>
                <a:ea typeface="Calibri (MS)"/>
                <a:cs typeface="Calibri (MS)"/>
                <a:sym typeface="Calibri (MS)"/>
              </a:rPr>
              <a:t>Technology discussed via email or during a phone conversation</a:t>
            </a:r>
          </a:p>
        </p:txBody>
      </p:sp>
      <p:grpSp>
        <p:nvGrpSpPr>
          <p:cNvPr id="3" name="Group 3"/>
          <p:cNvGrpSpPr/>
          <p:nvPr/>
        </p:nvGrpSpPr>
        <p:grpSpPr>
          <a:xfrm>
            <a:off x="10576564" y="0"/>
            <a:ext cx="1615436" cy="1615436"/>
            <a:chOff x="0" y="0"/>
            <a:chExt cx="3230872" cy="3230872"/>
          </a:xfrm>
        </p:grpSpPr>
        <p:sp>
          <p:nvSpPr>
            <p:cNvPr id="4" name="Freeform 4"/>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2"/>
              <a:stretch>
                <a:fillRect/>
              </a:stretch>
            </a:blipFill>
          </p:spPr>
          <p:txBody>
            <a:bodyPr/>
            <a:lstStyle/>
            <a:p>
              <a:endParaRPr lang="en-US" sz="1200"/>
            </a:p>
          </p:txBody>
        </p:sp>
      </p:grpSp>
      <p:sp>
        <p:nvSpPr>
          <p:cNvPr id="5" name="TextBox 5"/>
          <p:cNvSpPr txBox="1"/>
          <p:nvPr/>
        </p:nvSpPr>
        <p:spPr>
          <a:xfrm>
            <a:off x="685800" y="730250"/>
            <a:ext cx="8545830" cy="512961"/>
          </a:xfrm>
          <a:prstGeom prst="rect">
            <a:avLst/>
          </a:prstGeom>
        </p:spPr>
        <p:txBody>
          <a:bodyPr lIns="0" tIns="0" rIns="0" bIns="0" rtlCol="0" anchor="t">
            <a:spAutoFit/>
          </a:bodyPr>
          <a:lstStyle/>
          <a:p>
            <a:pPr>
              <a:lnSpc>
                <a:spcPts val="3960"/>
              </a:lnSpc>
            </a:pPr>
            <a:r>
              <a:rPr lang="en-US" sz="3666">
                <a:solidFill>
                  <a:srgbClr val="000000"/>
                </a:solidFill>
                <a:latin typeface="League Spartan"/>
                <a:ea typeface="League Spartan"/>
                <a:cs typeface="League Spartan"/>
                <a:sym typeface="League Spartan"/>
              </a:rPr>
              <a:t>What is an Export?</a:t>
            </a:r>
          </a:p>
        </p:txBody>
      </p:sp>
      <p:grpSp>
        <p:nvGrpSpPr>
          <p:cNvPr id="6" name="Group 6"/>
          <p:cNvGrpSpPr/>
          <p:nvPr/>
        </p:nvGrpSpPr>
        <p:grpSpPr>
          <a:xfrm>
            <a:off x="7354882" y="1838433"/>
            <a:ext cx="4482767" cy="4482767"/>
            <a:chOff x="0" y="0"/>
            <a:chExt cx="8965534" cy="8965534"/>
          </a:xfrm>
        </p:grpSpPr>
        <p:sp>
          <p:nvSpPr>
            <p:cNvPr id="7" name="Freeform 7"/>
            <p:cNvSpPr/>
            <p:nvPr/>
          </p:nvSpPr>
          <p:spPr>
            <a:xfrm>
              <a:off x="0" y="0"/>
              <a:ext cx="8965534" cy="8965534"/>
            </a:xfrm>
            <a:custGeom>
              <a:avLst/>
              <a:gdLst/>
              <a:ahLst/>
              <a:cxnLst/>
              <a:rect l="l" t="t" r="r" b="b"/>
              <a:pathLst>
                <a:path w="8965534" h="8965534">
                  <a:moveTo>
                    <a:pt x="0" y="0"/>
                  </a:moveTo>
                  <a:lnTo>
                    <a:pt x="8965534" y="0"/>
                  </a:lnTo>
                  <a:lnTo>
                    <a:pt x="8965534" y="8965534"/>
                  </a:lnTo>
                  <a:lnTo>
                    <a:pt x="0" y="89655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8" name="Freeform 8"/>
            <p:cNvSpPr/>
            <p:nvPr/>
          </p:nvSpPr>
          <p:spPr>
            <a:xfrm>
              <a:off x="807492" y="2646195"/>
              <a:ext cx="760868" cy="760868"/>
            </a:xfrm>
            <a:custGeom>
              <a:avLst/>
              <a:gdLst/>
              <a:ahLst/>
              <a:cxnLst/>
              <a:rect l="l" t="t" r="r" b="b"/>
              <a:pathLst>
                <a:path w="760868" h="760868">
                  <a:moveTo>
                    <a:pt x="0" y="0"/>
                  </a:moveTo>
                  <a:lnTo>
                    <a:pt x="760868" y="0"/>
                  </a:lnTo>
                  <a:lnTo>
                    <a:pt x="760868" y="760868"/>
                  </a:lnTo>
                  <a:lnTo>
                    <a:pt x="0" y="760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9" name="Freeform 9"/>
            <p:cNvSpPr/>
            <p:nvPr/>
          </p:nvSpPr>
          <p:spPr>
            <a:xfrm>
              <a:off x="2136368" y="6336783"/>
              <a:ext cx="760868" cy="760868"/>
            </a:xfrm>
            <a:custGeom>
              <a:avLst/>
              <a:gdLst/>
              <a:ahLst/>
              <a:cxnLst/>
              <a:rect l="l" t="t" r="r" b="b"/>
              <a:pathLst>
                <a:path w="760868" h="760868">
                  <a:moveTo>
                    <a:pt x="0" y="0"/>
                  </a:moveTo>
                  <a:lnTo>
                    <a:pt x="760868" y="0"/>
                  </a:lnTo>
                  <a:lnTo>
                    <a:pt x="760868" y="760868"/>
                  </a:lnTo>
                  <a:lnTo>
                    <a:pt x="0" y="760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0" name="Freeform 10"/>
            <p:cNvSpPr/>
            <p:nvPr/>
          </p:nvSpPr>
          <p:spPr>
            <a:xfrm>
              <a:off x="6753984" y="2265761"/>
              <a:ext cx="760868" cy="760868"/>
            </a:xfrm>
            <a:custGeom>
              <a:avLst/>
              <a:gdLst/>
              <a:ahLst/>
              <a:cxnLst/>
              <a:rect l="l" t="t" r="r" b="b"/>
              <a:pathLst>
                <a:path w="760868" h="760868">
                  <a:moveTo>
                    <a:pt x="0" y="0"/>
                  </a:moveTo>
                  <a:lnTo>
                    <a:pt x="760867" y="0"/>
                  </a:lnTo>
                  <a:lnTo>
                    <a:pt x="760867" y="760868"/>
                  </a:lnTo>
                  <a:lnTo>
                    <a:pt x="0" y="760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1" name="Freeform 11"/>
            <p:cNvSpPr/>
            <p:nvPr/>
          </p:nvSpPr>
          <p:spPr>
            <a:xfrm>
              <a:off x="4926553" y="4102333"/>
              <a:ext cx="760868" cy="760868"/>
            </a:xfrm>
            <a:custGeom>
              <a:avLst/>
              <a:gdLst/>
              <a:ahLst/>
              <a:cxnLst/>
              <a:rect l="l" t="t" r="r" b="b"/>
              <a:pathLst>
                <a:path w="760868" h="760868">
                  <a:moveTo>
                    <a:pt x="0" y="0"/>
                  </a:moveTo>
                  <a:lnTo>
                    <a:pt x="760867" y="0"/>
                  </a:lnTo>
                  <a:lnTo>
                    <a:pt x="760867" y="760868"/>
                  </a:lnTo>
                  <a:lnTo>
                    <a:pt x="0" y="760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2" name="Freeform 12"/>
            <p:cNvSpPr/>
            <p:nvPr/>
          </p:nvSpPr>
          <p:spPr>
            <a:xfrm>
              <a:off x="5549122" y="5718184"/>
              <a:ext cx="760868" cy="760868"/>
            </a:xfrm>
            <a:custGeom>
              <a:avLst/>
              <a:gdLst/>
              <a:ahLst/>
              <a:cxnLst/>
              <a:rect l="l" t="t" r="r" b="b"/>
              <a:pathLst>
                <a:path w="760868" h="760868">
                  <a:moveTo>
                    <a:pt x="0" y="0"/>
                  </a:moveTo>
                  <a:lnTo>
                    <a:pt x="760868" y="0"/>
                  </a:lnTo>
                  <a:lnTo>
                    <a:pt x="760868" y="760868"/>
                  </a:lnTo>
                  <a:lnTo>
                    <a:pt x="0" y="760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730250"/>
            <a:ext cx="5970599" cy="512961"/>
          </a:xfrm>
          <a:prstGeom prst="rect">
            <a:avLst/>
          </a:prstGeom>
        </p:spPr>
        <p:txBody>
          <a:bodyPr lIns="0" tIns="0" rIns="0" bIns="0" rtlCol="0" anchor="t">
            <a:spAutoFit/>
          </a:bodyPr>
          <a:lstStyle/>
          <a:p>
            <a:pPr>
              <a:lnSpc>
                <a:spcPts val="3960"/>
              </a:lnSpc>
            </a:pPr>
            <a:r>
              <a:rPr lang="en-US" sz="3666">
                <a:solidFill>
                  <a:srgbClr val="000000"/>
                </a:solidFill>
                <a:latin typeface="League Spartan"/>
                <a:ea typeface="League Spartan"/>
                <a:cs typeface="League Spartan"/>
                <a:sym typeface="League Spartan"/>
              </a:rPr>
              <a:t>What is Export Control?</a:t>
            </a:r>
          </a:p>
        </p:txBody>
      </p:sp>
      <p:sp>
        <p:nvSpPr>
          <p:cNvPr id="3" name="TextBox 3"/>
          <p:cNvSpPr txBox="1"/>
          <p:nvPr/>
        </p:nvSpPr>
        <p:spPr>
          <a:xfrm>
            <a:off x="685800" y="1883314"/>
            <a:ext cx="10820400" cy="3834383"/>
          </a:xfrm>
          <a:prstGeom prst="rect">
            <a:avLst/>
          </a:prstGeom>
        </p:spPr>
        <p:txBody>
          <a:bodyPr lIns="0" tIns="0" rIns="0" bIns="0" rtlCol="0" anchor="t">
            <a:spAutoFit/>
          </a:bodyPr>
          <a:lstStyle/>
          <a:p>
            <a:pPr>
              <a:lnSpc>
                <a:spcPts val="2303"/>
              </a:lnSpc>
            </a:pPr>
            <a:r>
              <a:rPr lang="en-US" sz="2133" b="1">
                <a:solidFill>
                  <a:srgbClr val="000000"/>
                </a:solidFill>
                <a:latin typeface="Calibri (MS) Bold"/>
                <a:ea typeface="Calibri (MS) Bold"/>
                <a:cs typeface="Calibri (MS) Bold"/>
                <a:sym typeface="Calibri (MS) Bold"/>
              </a:rPr>
              <a:t>Export controls are a set of regulations that govern the transfer of controlled items or information to foreign nationals, countries, and entities. </a:t>
            </a:r>
          </a:p>
          <a:p>
            <a:pPr>
              <a:lnSpc>
                <a:spcPts val="2303"/>
              </a:lnSpc>
            </a:pPr>
            <a:endParaRPr lang="en-US" sz="2133" b="1">
              <a:solidFill>
                <a:srgbClr val="000000"/>
              </a:solidFill>
              <a:latin typeface="Calibri (MS) Bold"/>
              <a:ea typeface="Calibri (MS) Bold"/>
              <a:cs typeface="Calibri (MS) Bold"/>
              <a:sym typeface="Calibri (MS) Bold"/>
            </a:endParaRPr>
          </a:p>
          <a:p>
            <a:pPr marL="460608" lvl="1" indent="-230304">
              <a:lnSpc>
                <a:spcPts val="2303"/>
              </a:lnSpc>
              <a:buFont typeface="Arial"/>
              <a:buChar char="•"/>
            </a:pPr>
            <a:r>
              <a:rPr lang="en-US" sz="2133">
                <a:solidFill>
                  <a:srgbClr val="000000"/>
                </a:solidFill>
                <a:latin typeface="Calibri (MS)"/>
                <a:ea typeface="Calibri (MS)"/>
                <a:cs typeface="Calibri (MS)"/>
                <a:sym typeface="Calibri (MS)"/>
              </a:rPr>
              <a:t>Samples, substances, data, and information can all be considered exports.</a:t>
            </a:r>
          </a:p>
          <a:p>
            <a:pPr>
              <a:lnSpc>
                <a:spcPts val="2303"/>
              </a:lnSpc>
            </a:pPr>
            <a:endParaRPr lang="en-US" sz="2133">
              <a:solidFill>
                <a:srgbClr val="000000"/>
              </a:solidFill>
              <a:latin typeface="Calibri (MS)"/>
              <a:ea typeface="Calibri (MS)"/>
              <a:cs typeface="Calibri (MS)"/>
              <a:sym typeface="Calibri (MS)"/>
            </a:endParaRPr>
          </a:p>
          <a:p>
            <a:pPr marL="460608" lvl="1" indent="-230304">
              <a:lnSpc>
                <a:spcPts val="2303"/>
              </a:lnSpc>
              <a:buFont typeface="Arial"/>
              <a:buChar char="•"/>
            </a:pPr>
            <a:r>
              <a:rPr lang="en-US" sz="2133">
                <a:solidFill>
                  <a:srgbClr val="000000"/>
                </a:solidFill>
                <a:latin typeface="Calibri (MS)"/>
                <a:ea typeface="Calibri (MS)"/>
                <a:cs typeface="Calibri (MS)"/>
                <a:sym typeface="Calibri (MS)"/>
              </a:rPr>
              <a:t>Exporting something can mean sharing it with a foreign national. </a:t>
            </a:r>
          </a:p>
          <a:p>
            <a:pPr>
              <a:lnSpc>
                <a:spcPts val="2303"/>
              </a:lnSpc>
            </a:pPr>
            <a:endParaRPr lang="en-US" sz="2133">
              <a:solidFill>
                <a:srgbClr val="000000"/>
              </a:solidFill>
              <a:latin typeface="Calibri (MS)"/>
              <a:ea typeface="Calibri (MS)"/>
              <a:cs typeface="Calibri (MS)"/>
              <a:sym typeface="Calibri (MS)"/>
            </a:endParaRPr>
          </a:p>
          <a:p>
            <a:pPr marL="460608" lvl="1" indent="-230304">
              <a:lnSpc>
                <a:spcPts val="2303"/>
              </a:lnSpc>
              <a:buFont typeface="Arial"/>
              <a:buChar char="•"/>
            </a:pPr>
            <a:r>
              <a:rPr lang="en-US" sz="2133">
                <a:solidFill>
                  <a:srgbClr val="000000"/>
                </a:solidFill>
                <a:latin typeface="Calibri (MS)"/>
                <a:ea typeface="Calibri (MS)"/>
                <a:cs typeface="Calibri (MS)"/>
                <a:sym typeface="Calibri (MS)"/>
              </a:rPr>
              <a:t>Something </a:t>
            </a:r>
            <a:r>
              <a:rPr lang="en-US" sz="2133" b="1">
                <a:solidFill>
                  <a:srgbClr val="000000"/>
                </a:solidFill>
                <a:latin typeface="Calibri (MS) Bold"/>
                <a:ea typeface="Calibri (MS) Bold"/>
                <a:cs typeface="Calibri (MS) Bold"/>
                <a:sym typeface="Calibri (MS) Bold"/>
              </a:rPr>
              <a:t>DOES NOT HAVE TO LEAVE THE UNITED STATES</a:t>
            </a:r>
            <a:r>
              <a:rPr lang="en-US" sz="2133">
                <a:solidFill>
                  <a:srgbClr val="000000"/>
                </a:solidFill>
                <a:latin typeface="Calibri (MS)"/>
                <a:ea typeface="Calibri (MS)"/>
                <a:cs typeface="Calibri (MS)"/>
                <a:sym typeface="Calibri (MS)"/>
              </a:rPr>
              <a:t> to be considered a deemed export. </a:t>
            </a:r>
          </a:p>
          <a:p>
            <a:pPr>
              <a:lnSpc>
                <a:spcPts val="2303"/>
              </a:lnSpc>
            </a:pPr>
            <a:endParaRPr lang="en-US" sz="2133">
              <a:solidFill>
                <a:srgbClr val="000000"/>
              </a:solidFill>
              <a:latin typeface="Calibri (MS)"/>
              <a:ea typeface="Calibri (MS)"/>
              <a:cs typeface="Calibri (MS)"/>
              <a:sym typeface="Calibri (MS)"/>
            </a:endParaRPr>
          </a:p>
          <a:p>
            <a:pPr>
              <a:lnSpc>
                <a:spcPts val="2303"/>
              </a:lnSpc>
            </a:pPr>
            <a:r>
              <a:rPr lang="en-US" sz="2133">
                <a:solidFill>
                  <a:srgbClr val="000000"/>
                </a:solidFill>
                <a:latin typeface="Calibri (MS)"/>
                <a:ea typeface="Calibri (MS)"/>
                <a:cs typeface="Calibri (MS)"/>
                <a:sym typeface="Calibri (MS)"/>
              </a:rPr>
              <a:t>Export Controls are U.S. laws and regulations that regulate and restrict the release of critical U.S. technology, information, and training to foreign nationals, within the United States, and foreign countries for reasons of foreign policy and national security.</a:t>
            </a:r>
          </a:p>
        </p:txBody>
      </p:sp>
      <p:sp>
        <p:nvSpPr>
          <p:cNvPr id="4" name="Freeform 4"/>
          <p:cNvSpPr/>
          <p:nvPr/>
        </p:nvSpPr>
        <p:spPr>
          <a:xfrm>
            <a:off x="10095739" y="2144164"/>
            <a:ext cx="1507539" cy="1507539"/>
          </a:xfrm>
          <a:custGeom>
            <a:avLst/>
            <a:gdLst/>
            <a:ahLst/>
            <a:cxnLst/>
            <a:rect l="l" t="t" r="r" b="b"/>
            <a:pathLst>
              <a:path w="2261309" h="2261309">
                <a:moveTo>
                  <a:pt x="0" y="0"/>
                </a:moveTo>
                <a:lnTo>
                  <a:pt x="2261309" y="0"/>
                </a:lnTo>
                <a:lnTo>
                  <a:pt x="2261309" y="2261309"/>
                </a:lnTo>
                <a:lnTo>
                  <a:pt x="0" y="2261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5" name="Group 5"/>
          <p:cNvGrpSpPr/>
          <p:nvPr/>
        </p:nvGrpSpPr>
        <p:grpSpPr>
          <a:xfrm>
            <a:off x="10576564" y="0"/>
            <a:ext cx="1615436" cy="1615436"/>
            <a:chOff x="0" y="0"/>
            <a:chExt cx="3230872" cy="3230872"/>
          </a:xfrm>
        </p:grpSpPr>
        <p:sp>
          <p:nvSpPr>
            <p:cNvPr id="6" name="Freeform 6"/>
            <p:cNvSpPr/>
            <p:nvPr/>
          </p:nvSpPr>
          <p:spPr>
            <a:xfrm>
              <a:off x="0" y="0"/>
              <a:ext cx="3230880" cy="3230880"/>
            </a:xfrm>
            <a:custGeom>
              <a:avLst/>
              <a:gdLst/>
              <a:ahLst/>
              <a:cxnLst/>
              <a:rect l="l" t="t" r="r" b="b"/>
              <a:pathLst>
                <a:path w="3230880" h="3230880">
                  <a:moveTo>
                    <a:pt x="0" y="0"/>
                  </a:moveTo>
                  <a:lnTo>
                    <a:pt x="3230880" y="0"/>
                  </a:lnTo>
                  <a:lnTo>
                    <a:pt x="3230880" y="3230880"/>
                  </a:lnTo>
                  <a:lnTo>
                    <a:pt x="0" y="3230880"/>
                  </a:lnTo>
                  <a:lnTo>
                    <a:pt x="0" y="0"/>
                  </a:lnTo>
                  <a:close/>
                </a:path>
              </a:pathLst>
            </a:custGeom>
            <a:blipFill>
              <a:blip r:embed="rId4"/>
              <a:stretch>
                <a:fillRect/>
              </a:stretch>
            </a:blipFill>
          </p:spPr>
          <p:txBody>
            <a:bodyPr/>
            <a:lstStyle/>
            <a:p>
              <a:endParaRPr lang="en-US" sz="120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49783-B54C-9542-9EA4-63127633209A}"/>
              </a:ext>
            </a:extLst>
          </p:cNvPr>
          <p:cNvSpPr>
            <a:spLocks noGrp="1"/>
          </p:cNvSpPr>
          <p:nvPr>
            <p:ph type="body" sz="quarter" idx="10"/>
          </p:nvPr>
        </p:nvSpPr>
        <p:spPr>
          <a:xfrm>
            <a:off x="514350" y="525303"/>
            <a:ext cx="7534275" cy="411957"/>
          </a:xfrm>
        </p:spPr>
        <p:txBody>
          <a:bodyPr/>
          <a:lstStyle/>
          <a:p>
            <a:r>
              <a:rPr lang="en-US" sz="3200" b="1" dirty="0">
                <a:solidFill>
                  <a:srgbClr val="004A24"/>
                </a:solidFill>
              </a:rPr>
              <a:t>Terms</a:t>
            </a:r>
          </a:p>
        </p:txBody>
      </p:sp>
      <p:sp>
        <p:nvSpPr>
          <p:cNvPr id="3" name="Text Placeholder 2">
            <a:extLst>
              <a:ext uri="{FF2B5EF4-FFF2-40B4-BE49-F238E27FC236}">
                <a16:creationId xmlns:a16="http://schemas.microsoft.com/office/drawing/2014/main" id="{AB20CFD3-EF8F-CC48-9055-35CF7CBAE710}"/>
              </a:ext>
            </a:extLst>
          </p:cNvPr>
          <p:cNvSpPr>
            <a:spLocks noGrp="1"/>
          </p:cNvSpPr>
          <p:nvPr>
            <p:ph type="body" sz="quarter" idx="11"/>
          </p:nvPr>
        </p:nvSpPr>
        <p:spPr>
          <a:xfrm>
            <a:off x="615950" y="1266826"/>
            <a:ext cx="11423649" cy="5347334"/>
          </a:xfrm>
        </p:spPr>
        <p:txBody>
          <a:bodyPr/>
          <a:lstStyle/>
          <a:p>
            <a:pPr marL="182880" indent="-137160" eaLnBrk="1" fontAlgn="auto" hangingPunct="1">
              <a:spcAft>
                <a:spcPts val="0"/>
              </a:spcAft>
              <a:buClr>
                <a:schemeClr val="accent1">
                  <a:lumMod val="75000"/>
                </a:schemeClr>
              </a:buClr>
              <a:defRPr/>
            </a:pPr>
            <a:r>
              <a:rPr lang="en-US" altLang="en-US" sz="2600" dirty="0"/>
              <a:t>International Traffic in Arms Regulations (ITAR)</a:t>
            </a:r>
          </a:p>
          <a:p>
            <a:pPr lvl="1" indent="-137160" eaLnBrk="1" fontAlgn="auto" hangingPunct="1">
              <a:buClr>
                <a:schemeClr val="accent1">
                  <a:lumMod val="75000"/>
                </a:schemeClr>
              </a:buClr>
              <a:defRPr/>
            </a:pPr>
            <a:r>
              <a:rPr lang="en-US" altLang="en-US" sz="1600" dirty="0"/>
              <a:t>Regulates the export of military grade services, software, and data.</a:t>
            </a:r>
          </a:p>
          <a:p>
            <a:pPr lvl="1" indent="-137160" eaLnBrk="1" fontAlgn="auto" hangingPunct="1">
              <a:buClr>
                <a:schemeClr val="accent1">
                  <a:lumMod val="75000"/>
                </a:schemeClr>
              </a:buClr>
              <a:defRPr/>
            </a:pPr>
            <a:r>
              <a:rPr lang="en-US" altLang="en-US" sz="1600" dirty="0"/>
              <a:t>Directorate of Defense Trade Controls (DDTC) under Department of State (DoS)</a:t>
            </a:r>
          </a:p>
          <a:p>
            <a:pPr lvl="1" indent="-137160" eaLnBrk="1" fontAlgn="auto" hangingPunct="1">
              <a:buClr>
                <a:schemeClr val="accent1">
                  <a:lumMod val="75000"/>
                </a:schemeClr>
              </a:buClr>
              <a:defRPr/>
            </a:pPr>
            <a:r>
              <a:rPr lang="en-US" altLang="en-US" sz="1600" dirty="0"/>
              <a:t>United States Munitions List (USML)</a:t>
            </a:r>
          </a:p>
          <a:p>
            <a:pPr marL="182880" indent="-137160" eaLnBrk="1" fontAlgn="auto" hangingPunct="1">
              <a:spcAft>
                <a:spcPts val="0"/>
              </a:spcAft>
              <a:buClr>
                <a:schemeClr val="accent1">
                  <a:lumMod val="75000"/>
                </a:schemeClr>
              </a:buClr>
              <a:defRPr/>
            </a:pPr>
            <a:r>
              <a:rPr lang="en-US" altLang="en-US" sz="2600" dirty="0"/>
              <a:t>Export Administration Regulations (EAR)</a:t>
            </a:r>
          </a:p>
          <a:p>
            <a:pPr lvl="1" indent="-137160">
              <a:buClr>
                <a:schemeClr val="accent1">
                  <a:lumMod val="75000"/>
                </a:schemeClr>
              </a:buClr>
              <a:defRPr/>
            </a:pPr>
            <a:r>
              <a:rPr lang="en-US" altLang="en-US" sz="1600" dirty="0"/>
              <a:t>Regulates a broader range of items than ITAR, including commercial and Dual-use technologies</a:t>
            </a:r>
          </a:p>
          <a:p>
            <a:pPr lvl="1" indent="-137160" eaLnBrk="1" fontAlgn="auto" hangingPunct="1">
              <a:buClr>
                <a:schemeClr val="accent1">
                  <a:lumMod val="75000"/>
                </a:schemeClr>
              </a:buClr>
              <a:defRPr/>
            </a:pPr>
            <a:r>
              <a:rPr lang="en-US" altLang="en-US" sz="1600" dirty="0"/>
              <a:t>Bureau of Industry and Security (BIS) under Department of Commerce (</a:t>
            </a:r>
            <a:r>
              <a:rPr lang="en-US" altLang="en-US" sz="1600" dirty="0" err="1"/>
              <a:t>DoC</a:t>
            </a:r>
            <a:r>
              <a:rPr lang="en-US" altLang="en-US" sz="1600" dirty="0"/>
              <a:t>)</a:t>
            </a:r>
          </a:p>
          <a:p>
            <a:pPr lvl="1" indent="-137160" eaLnBrk="1" fontAlgn="auto" hangingPunct="1">
              <a:buClr>
                <a:schemeClr val="accent1">
                  <a:lumMod val="75000"/>
                </a:schemeClr>
              </a:buClr>
              <a:defRPr/>
            </a:pPr>
            <a:r>
              <a:rPr lang="en-US" altLang="en-US" sz="1600" dirty="0"/>
              <a:t>Export Control Classification Number (ECCN) –Specific category of controlled product</a:t>
            </a:r>
          </a:p>
          <a:p>
            <a:pPr lvl="1" indent="-137160" eaLnBrk="1" fontAlgn="auto" hangingPunct="1">
              <a:buClr>
                <a:schemeClr val="accent1">
                  <a:lumMod val="75000"/>
                </a:schemeClr>
              </a:buClr>
              <a:defRPr/>
            </a:pPr>
            <a:r>
              <a:rPr lang="en-US" altLang="en-US" sz="1600" dirty="0"/>
              <a:t>EAR99- Broader category for NLR goods</a:t>
            </a:r>
            <a:endParaRPr lang="en-US" altLang="zh-CN" sz="1600" dirty="0"/>
          </a:p>
          <a:p>
            <a:pPr indent="-137160">
              <a:buClr>
                <a:schemeClr val="accent1">
                  <a:lumMod val="75000"/>
                </a:schemeClr>
              </a:buClr>
              <a:defRPr/>
            </a:pPr>
            <a:r>
              <a:rPr lang="en-US" altLang="zh-CN" sz="2800" dirty="0"/>
              <a:t>Office of Foreign Assets Control</a:t>
            </a:r>
            <a:r>
              <a:rPr lang="en-US" altLang="en-US" sz="2800" dirty="0"/>
              <a:t> (OFAC)</a:t>
            </a:r>
          </a:p>
          <a:p>
            <a:pPr lvl="1" indent="-137160">
              <a:buClr>
                <a:schemeClr val="accent1">
                  <a:lumMod val="75000"/>
                </a:schemeClr>
              </a:buClr>
              <a:defRPr/>
            </a:pPr>
            <a:r>
              <a:rPr lang="en-US" altLang="en-US" sz="1600" dirty="0"/>
              <a:t>Sanctions</a:t>
            </a:r>
          </a:p>
          <a:p>
            <a:pPr lvl="1" indent="-137160">
              <a:buClr>
                <a:schemeClr val="accent1">
                  <a:lumMod val="75000"/>
                </a:schemeClr>
              </a:buClr>
              <a:defRPr/>
            </a:pPr>
            <a:r>
              <a:rPr lang="en-US" altLang="en-US" sz="1600" dirty="0"/>
              <a:t>Department of Treasury (DoT) </a:t>
            </a:r>
          </a:p>
          <a:p>
            <a:pPr lvl="1" indent="-137160">
              <a:buClr>
                <a:schemeClr val="accent1">
                  <a:lumMod val="75000"/>
                </a:schemeClr>
              </a:buClr>
              <a:defRPr/>
            </a:pPr>
            <a:r>
              <a:rPr lang="en-US" altLang="en-US" sz="1600" dirty="0"/>
              <a:t>Specially Designated Nationals List (SDN)</a:t>
            </a:r>
          </a:p>
          <a:p>
            <a:pPr marL="182880" indent="-137160" eaLnBrk="1" fontAlgn="auto" hangingPunct="1">
              <a:spcAft>
                <a:spcPts val="0"/>
              </a:spcAft>
              <a:buClr>
                <a:schemeClr val="accent1">
                  <a:lumMod val="75000"/>
                </a:schemeClr>
              </a:buClr>
              <a:defRPr/>
            </a:pPr>
            <a:r>
              <a:rPr lang="en-US" altLang="en-US" sz="2600" dirty="0"/>
              <a:t>Controlled Unclassified Information (CUI)</a:t>
            </a:r>
          </a:p>
          <a:p>
            <a:pPr lvl="1" indent="-137160" eaLnBrk="1" fontAlgn="auto" hangingPunct="1">
              <a:buClr>
                <a:schemeClr val="accent1">
                  <a:lumMod val="75000"/>
                </a:schemeClr>
              </a:buClr>
              <a:defRPr/>
            </a:pPr>
            <a:r>
              <a:rPr lang="en-US" sz="1600" dirty="0"/>
              <a:t>Information that does not meet the criteria for classification, but that still must be protected. CUI is information that is created or possessed by the US government or by other entities on its behalf.</a:t>
            </a:r>
          </a:p>
          <a:p>
            <a:pPr lvl="1" indent="0">
              <a:buNone/>
            </a:pPr>
            <a:endParaRPr lang="en-US" sz="3000" dirty="0"/>
          </a:p>
          <a:p>
            <a:pPr lvl="1" indent="0">
              <a:buNone/>
            </a:pPr>
            <a:endParaRPr lang="en-US" sz="3000" dirty="0"/>
          </a:p>
        </p:txBody>
      </p:sp>
    </p:spTree>
    <p:extLst>
      <p:ext uri="{BB962C8B-B14F-4D97-AF65-F5344CB8AC3E}">
        <p14:creationId xmlns:p14="http://schemas.microsoft.com/office/powerpoint/2010/main" val="2491527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315D9A-E5B9-0570-DDD5-27E74539AA77}"/>
              </a:ext>
            </a:extLst>
          </p:cNvPr>
          <p:cNvSpPr>
            <a:spLocks noGrp="1"/>
          </p:cNvSpPr>
          <p:nvPr>
            <p:ph type="body" sz="quarter" idx="10"/>
          </p:nvPr>
        </p:nvSpPr>
        <p:spPr>
          <a:xfrm>
            <a:off x="1685925" y="1165860"/>
            <a:ext cx="8667750" cy="873442"/>
          </a:xfrm>
        </p:spPr>
        <p:txBody>
          <a:bodyPr/>
          <a:lstStyle/>
          <a:p>
            <a:r>
              <a:rPr lang="en-US" altLang="en-US" sz="3200" dirty="0"/>
              <a:t>International Traffic in Arms Regulations</a:t>
            </a:r>
            <a:br>
              <a:rPr lang="en-US" altLang="en-US" sz="3200" dirty="0"/>
            </a:br>
            <a:r>
              <a:rPr lang="en-US" altLang="en-US" sz="3200" dirty="0"/>
              <a:t>(ITAR) </a:t>
            </a:r>
            <a:endParaRPr lang="en-US" sz="3200" dirty="0"/>
          </a:p>
        </p:txBody>
      </p:sp>
      <p:sp>
        <p:nvSpPr>
          <p:cNvPr id="3" name="Text Placeholder 2">
            <a:extLst>
              <a:ext uri="{FF2B5EF4-FFF2-40B4-BE49-F238E27FC236}">
                <a16:creationId xmlns:a16="http://schemas.microsoft.com/office/drawing/2014/main" id="{A4B7359F-04F1-2CE4-D041-1D892BFCBCAD}"/>
              </a:ext>
            </a:extLst>
          </p:cNvPr>
          <p:cNvSpPr>
            <a:spLocks noGrp="1"/>
          </p:cNvSpPr>
          <p:nvPr>
            <p:ph type="body" sz="quarter" idx="11"/>
          </p:nvPr>
        </p:nvSpPr>
        <p:spPr>
          <a:xfrm>
            <a:off x="1685925" y="2064702"/>
            <a:ext cx="8667750" cy="2877820"/>
          </a:xfrm>
        </p:spPr>
        <p:txBody>
          <a:bodyPr/>
          <a:lstStyle/>
          <a:p>
            <a:pPr eaLnBrk="1" fontAlgn="auto" hangingPunct="1">
              <a:spcBef>
                <a:spcPts val="0"/>
              </a:spcBef>
              <a:spcAft>
                <a:spcPts val="0"/>
              </a:spcAft>
              <a:defRPr/>
            </a:pPr>
            <a:r>
              <a:rPr lang="en-US" sz="1800" b="1" dirty="0">
                <a:latin typeface="+mj-lt"/>
                <a:ea typeface="+mj-ea"/>
                <a:cs typeface="+mj-cs"/>
              </a:rPr>
              <a:t>Department of State, Directorate of Defense Trade Controls (DDTC)</a:t>
            </a:r>
          </a:p>
          <a:p>
            <a:pPr eaLnBrk="1" fontAlgn="auto" hangingPunct="1">
              <a:spcBef>
                <a:spcPts val="0"/>
              </a:spcBef>
              <a:spcAft>
                <a:spcPts val="0"/>
              </a:spcAft>
              <a:defRPr/>
            </a:pPr>
            <a:endParaRPr lang="en-US" sz="1800" dirty="0">
              <a:ea typeface="+mj-ea"/>
              <a:cs typeface="+mj-cs"/>
            </a:endParaRPr>
          </a:p>
          <a:p>
            <a:pPr marL="342900" indent="-342900" eaLnBrk="1" fontAlgn="auto" hangingPunct="1">
              <a:spcBef>
                <a:spcPts val="0"/>
              </a:spcBef>
              <a:spcAft>
                <a:spcPts val="0"/>
              </a:spcAft>
              <a:buFontTx/>
              <a:buChar char="-"/>
              <a:defRPr/>
            </a:pPr>
            <a:r>
              <a:rPr lang="en-US" sz="2400" dirty="0">
                <a:ea typeface="+mj-ea"/>
                <a:cs typeface="+mj-cs"/>
              </a:rPr>
              <a:t>Has primacy over all export regulations </a:t>
            </a:r>
          </a:p>
          <a:p>
            <a:pPr marL="342900" indent="-342900" eaLnBrk="1" fontAlgn="auto" hangingPunct="1">
              <a:spcBef>
                <a:spcPts val="0"/>
              </a:spcBef>
              <a:spcAft>
                <a:spcPts val="0"/>
              </a:spcAft>
              <a:buFontTx/>
              <a:buChar char="-"/>
              <a:defRPr/>
            </a:pPr>
            <a:endParaRPr lang="en-US" dirty="0">
              <a:ea typeface="+mj-ea"/>
              <a:cs typeface="+mj-cs"/>
            </a:endParaRPr>
          </a:p>
          <a:p>
            <a:pPr marL="342900" indent="-342900" eaLnBrk="1" fontAlgn="auto" hangingPunct="1">
              <a:spcBef>
                <a:spcPts val="0"/>
              </a:spcBef>
              <a:spcAft>
                <a:spcPts val="0"/>
              </a:spcAft>
              <a:buFontTx/>
              <a:buChar char="-"/>
              <a:defRPr/>
            </a:pPr>
            <a:r>
              <a:rPr lang="en-US" sz="2400" dirty="0">
                <a:ea typeface="+mj-ea"/>
                <a:cs typeface="+mj-cs"/>
              </a:rPr>
              <a:t>Methods for exporting legally: </a:t>
            </a:r>
          </a:p>
          <a:p>
            <a:pPr marL="1028700" lvl="1" indent="-342900">
              <a:spcBef>
                <a:spcPts val="0"/>
              </a:spcBef>
              <a:buFontTx/>
              <a:buChar char="-"/>
              <a:defRPr/>
            </a:pPr>
            <a:r>
              <a:rPr lang="en-US" dirty="0">
                <a:ea typeface="+mj-ea"/>
                <a:cs typeface="+mj-cs"/>
              </a:rPr>
              <a:t>Export License</a:t>
            </a:r>
          </a:p>
          <a:p>
            <a:pPr marL="1028700" lvl="1" indent="-342900">
              <a:spcBef>
                <a:spcPts val="0"/>
              </a:spcBef>
              <a:buFontTx/>
              <a:buChar char="-"/>
              <a:defRPr/>
            </a:pPr>
            <a:r>
              <a:rPr lang="en-US" dirty="0">
                <a:ea typeface="+mj-ea"/>
                <a:cs typeface="+mj-cs"/>
              </a:rPr>
              <a:t>Agreement</a:t>
            </a:r>
          </a:p>
          <a:p>
            <a:pPr marL="1028700" lvl="1" indent="-342900">
              <a:spcBef>
                <a:spcPts val="0"/>
              </a:spcBef>
              <a:buFontTx/>
              <a:buChar char="-"/>
              <a:defRPr/>
            </a:pPr>
            <a:r>
              <a:rPr lang="en-US" dirty="0">
                <a:ea typeface="+mj-ea"/>
                <a:cs typeface="+mj-cs"/>
              </a:rPr>
              <a:t>Technical Assistance Agreement (TAA)</a:t>
            </a:r>
          </a:p>
          <a:p>
            <a:pPr marL="1028700" lvl="1" indent="-342900">
              <a:spcBef>
                <a:spcPts val="0"/>
              </a:spcBef>
              <a:buFontTx/>
              <a:buChar char="-"/>
              <a:defRPr/>
            </a:pPr>
            <a:r>
              <a:rPr lang="en-US" dirty="0">
                <a:ea typeface="+mj-ea"/>
                <a:cs typeface="+mj-cs"/>
              </a:rPr>
              <a:t>Exemption ( AKA: Waiver)</a:t>
            </a:r>
          </a:p>
          <a:p>
            <a:pPr marL="0" indent="0">
              <a:spcAft>
                <a:spcPts val="0"/>
              </a:spcAft>
              <a:buFont typeface="Arial" panose="020B0604020202020204" pitchFamily="34" charset="0"/>
              <a:buNone/>
              <a:defRPr/>
            </a:pPr>
            <a:r>
              <a:rPr lang="en-US" altLang="en-US" sz="1600" dirty="0"/>
              <a:t>Violations can be costly:</a:t>
            </a:r>
          </a:p>
          <a:p>
            <a:pPr marL="0" indent="0">
              <a:spcAft>
                <a:spcPts val="0"/>
              </a:spcAft>
              <a:buFont typeface="Arial" panose="020B0604020202020204" pitchFamily="34" charset="0"/>
              <a:buNone/>
              <a:defRPr/>
            </a:pPr>
            <a:r>
              <a:rPr lang="en-US" altLang="en-US" sz="1600" dirty="0"/>
              <a:t>Example: Airbus agreed to settle 75 charges of violations of the ITAR by its subsidiaries.  Jan 27, 2020</a:t>
            </a:r>
          </a:p>
          <a:p>
            <a:pPr marL="0" indent="0">
              <a:spcAft>
                <a:spcPts val="0"/>
              </a:spcAft>
              <a:buFont typeface="Arial" panose="020B0604020202020204" pitchFamily="34" charset="0"/>
              <a:buNone/>
              <a:defRPr/>
            </a:pPr>
            <a:r>
              <a:rPr lang="en-US" altLang="en-US" sz="1600" dirty="0"/>
              <a:t>- O</a:t>
            </a:r>
            <a:r>
              <a:rPr lang="en-US" sz="1600" dirty="0"/>
              <a:t>mitted material facts regarding the payment of commissions, fees, or political contributions paid</a:t>
            </a:r>
          </a:p>
          <a:p>
            <a:pPr marL="0" indent="0">
              <a:spcAft>
                <a:spcPts val="0"/>
              </a:spcAft>
              <a:buNone/>
              <a:defRPr/>
            </a:pPr>
            <a:r>
              <a:rPr lang="en-US" altLang="en-US" sz="1600" dirty="0"/>
              <a:t>- Unauthorized reexport of ITAR technology. Result: </a:t>
            </a:r>
            <a:r>
              <a:rPr lang="en-US" sz="1600" dirty="0"/>
              <a:t>$10,000,000, fine</a:t>
            </a:r>
            <a:endParaRPr lang="en-US" altLang="en-US" sz="1600" dirty="0"/>
          </a:p>
          <a:p>
            <a:pPr marL="1028700" lvl="1" indent="-342900">
              <a:spcBef>
                <a:spcPts val="0"/>
              </a:spcBef>
              <a:buFontTx/>
              <a:buChar char="-"/>
              <a:defRPr/>
            </a:pPr>
            <a:endParaRPr lang="en-US" dirty="0">
              <a:solidFill>
                <a:schemeClr val="tx2"/>
              </a:solidFill>
              <a:latin typeface="+mj-lt"/>
              <a:ea typeface="+mj-ea"/>
              <a:cs typeface="+mj-cs"/>
            </a:endParaRPr>
          </a:p>
          <a:p>
            <a:pPr marL="1028700" lvl="1" indent="-342900">
              <a:spcBef>
                <a:spcPts val="0"/>
              </a:spcBef>
              <a:buFontTx/>
              <a:buChar char="-"/>
              <a:defRPr/>
            </a:pPr>
            <a:endParaRPr lang="en-US" dirty="0">
              <a:solidFill>
                <a:schemeClr val="tx2"/>
              </a:solidFill>
              <a:latin typeface="+mj-lt"/>
              <a:ea typeface="+mj-ea"/>
              <a:cs typeface="+mj-cs"/>
            </a:endParaRPr>
          </a:p>
          <a:p>
            <a:pPr marL="1028700" lvl="1" indent="-342900">
              <a:spcBef>
                <a:spcPts val="0"/>
              </a:spcBef>
              <a:buFontTx/>
              <a:buChar char="-"/>
              <a:defRPr/>
            </a:pPr>
            <a:endParaRPr lang="en-US" dirty="0">
              <a:solidFill>
                <a:schemeClr val="tx2"/>
              </a:solidFill>
              <a:latin typeface="+mj-lt"/>
              <a:ea typeface="+mj-ea"/>
              <a:cs typeface="+mj-cs"/>
            </a:endParaRPr>
          </a:p>
          <a:p>
            <a:endParaRPr lang="en-US" dirty="0"/>
          </a:p>
        </p:txBody>
      </p:sp>
    </p:spTree>
    <p:extLst>
      <p:ext uri="{BB962C8B-B14F-4D97-AF65-F5344CB8AC3E}">
        <p14:creationId xmlns:p14="http://schemas.microsoft.com/office/powerpoint/2010/main" val="47701474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315D9A-E5B9-0570-DDD5-27E74539AA77}"/>
              </a:ext>
            </a:extLst>
          </p:cNvPr>
          <p:cNvSpPr>
            <a:spLocks noGrp="1"/>
          </p:cNvSpPr>
          <p:nvPr>
            <p:ph type="body" sz="quarter" idx="10"/>
          </p:nvPr>
        </p:nvSpPr>
        <p:spPr>
          <a:xfrm>
            <a:off x="2092325" y="1158718"/>
            <a:ext cx="8667750" cy="873442"/>
          </a:xfrm>
        </p:spPr>
        <p:txBody>
          <a:bodyPr/>
          <a:lstStyle/>
          <a:p>
            <a:r>
              <a:rPr lang="en-US" sz="3200" dirty="0"/>
              <a:t>Export Administration Regulations (EAR)</a:t>
            </a:r>
          </a:p>
        </p:txBody>
      </p:sp>
      <p:sp>
        <p:nvSpPr>
          <p:cNvPr id="3" name="Text Placeholder 2">
            <a:extLst>
              <a:ext uri="{FF2B5EF4-FFF2-40B4-BE49-F238E27FC236}">
                <a16:creationId xmlns:a16="http://schemas.microsoft.com/office/drawing/2014/main" id="{A4B7359F-04F1-2CE4-D041-1D892BFCBCAD}"/>
              </a:ext>
            </a:extLst>
          </p:cNvPr>
          <p:cNvSpPr>
            <a:spLocks noGrp="1"/>
          </p:cNvSpPr>
          <p:nvPr>
            <p:ph type="body" sz="quarter" idx="11"/>
          </p:nvPr>
        </p:nvSpPr>
        <p:spPr>
          <a:xfrm>
            <a:off x="1685925" y="1680210"/>
            <a:ext cx="8667750" cy="3582351"/>
          </a:xfrm>
        </p:spPr>
        <p:txBody>
          <a:bodyPr/>
          <a:lstStyle/>
          <a:p>
            <a:pPr algn="ctr" eaLnBrk="1" fontAlgn="auto" hangingPunct="1">
              <a:spcBef>
                <a:spcPts val="0"/>
              </a:spcBef>
              <a:spcAft>
                <a:spcPts val="0"/>
              </a:spcAft>
              <a:defRPr/>
            </a:pPr>
            <a:r>
              <a:rPr lang="en-US" sz="1800" dirty="0">
                <a:solidFill>
                  <a:schemeClr val="tx2"/>
                </a:solidFill>
                <a:latin typeface="+mj-lt"/>
                <a:ea typeface="+mj-ea"/>
                <a:cs typeface="+mj-cs"/>
              </a:rPr>
              <a:t>Department of Commerce</a:t>
            </a:r>
          </a:p>
          <a:p>
            <a:pPr algn="ctr" eaLnBrk="1" fontAlgn="auto" hangingPunct="1">
              <a:spcBef>
                <a:spcPts val="0"/>
              </a:spcBef>
              <a:spcAft>
                <a:spcPts val="0"/>
              </a:spcAft>
              <a:defRPr/>
            </a:pPr>
            <a:r>
              <a:rPr lang="en-US" sz="1800" dirty="0">
                <a:solidFill>
                  <a:schemeClr val="tx2"/>
                </a:solidFill>
                <a:latin typeface="+mj-lt"/>
                <a:ea typeface="+mj-ea"/>
                <a:cs typeface="+mj-cs"/>
              </a:rPr>
              <a:t>Bureau of Industry and Security (BIS) </a:t>
            </a:r>
          </a:p>
          <a:p>
            <a:pPr marL="0" indent="0" eaLnBrk="1" fontAlgn="auto" hangingPunct="1">
              <a:spcAft>
                <a:spcPts val="0"/>
              </a:spcAft>
              <a:buClr>
                <a:schemeClr val="accent1">
                  <a:lumMod val="75000"/>
                </a:schemeClr>
              </a:buClr>
              <a:buFont typeface="Arial" panose="020B0604020202020204" pitchFamily="34" charset="0"/>
              <a:buNone/>
              <a:defRPr/>
            </a:pPr>
            <a:r>
              <a:rPr lang="en-US" altLang="en-US" sz="1800" u="sng" dirty="0"/>
              <a:t>Methods for Exporting Legally</a:t>
            </a:r>
          </a:p>
          <a:p>
            <a:pPr marL="182880" indent="-137160">
              <a:buClr>
                <a:schemeClr val="accent1">
                  <a:lumMod val="75000"/>
                </a:schemeClr>
              </a:buClr>
              <a:defRPr/>
            </a:pPr>
            <a:r>
              <a:rPr lang="en-US" altLang="en-US" dirty="0"/>
              <a:t>Export License</a:t>
            </a:r>
            <a:endParaRPr lang="en-US" altLang="en-US" sz="1800" dirty="0"/>
          </a:p>
          <a:p>
            <a:pPr marL="182880" indent="-137160" eaLnBrk="1" fontAlgn="auto" hangingPunct="1">
              <a:spcAft>
                <a:spcPts val="0"/>
              </a:spcAft>
              <a:buClr>
                <a:schemeClr val="accent1">
                  <a:lumMod val="75000"/>
                </a:schemeClr>
              </a:buClr>
              <a:defRPr/>
            </a:pPr>
            <a:r>
              <a:rPr lang="en-US" altLang="en-US" sz="1800" dirty="0"/>
              <a:t>No License Required (NLR) – also applies to EU regulations</a:t>
            </a:r>
          </a:p>
          <a:p>
            <a:pPr marL="182880" indent="-137160" eaLnBrk="1" fontAlgn="auto" hangingPunct="1">
              <a:spcAft>
                <a:spcPts val="0"/>
              </a:spcAft>
              <a:buClr>
                <a:schemeClr val="accent1">
                  <a:lumMod val="75000"/>
                </a:schemeClr>
              </a:buClr>
              <a:defRPr/>
            </a:pPr>
            <a:r>
              <a:rPr lang="en-US" altLang="en-US" sz="1800" dirty="0"/>
              <a:t>Exemption (a.k.a. waiver)</a:t>
            </a:r>
          </a:p>
          <a:p>
            <a:pPr marL="182880" indent="-137160" eaLnBrk="1" fontAlgn="auto" hangingPunct="1">
              <a:spcAft>
                <a:spcPts val="0"/>
              </a:spcAft>
              <a:buClr>
                <a:schemeClr val="accent1">
                  <a:lumMod val="75000"/>
                </a:schemeClr>
              </a:buClr>
              <a:defRPr/>
            </a:pPr>
            <a:endParaRPr lang="en-US" dirty="0">
              <a:solidFill>
                <a:schemeClr val="tx2"/>
              </a:solidFill>
              <a:latin typeface="+mj-lt"/>
              <a:ea typeface="+mj-ea"/>
              <a:cs typeface="+mj-cs"/>
            </a:endParaRPr>
          </a:p>
          <a:p>
            <a:pPr eaLnBrk="1" fontAlgn="auto" hangingPunct="1">
              <a:spcBef>
                <a:spcPts val="0"/>
              </a:spcBef>
              <a:spcAft>
                <a:spcPts val="0"/>
              </a:spcAft>
              <a:defRPr/>
            </a:pPr>
            <a:r>
              <a:rPr lang="en-US" b="0" i="0" dirty="0">
                <a:solidFill>
                  <a:srgbClr val="474747"/>
                </a:solidFill>
                <a:effectLst/>
                <a:latin typeface="Google Sans"/>
              </a:rPr>
              <a:t>EAR99 is a classification designation for an item that is subject to the EAR but not specifically described by an ECCN ( export control classification num</a:t>
            </a:r>
            <a:r>
              <a:rPr lang="en-US" dirty="0">
                <a:solidFill>
                  <a:srgbClr val="474747"/>
                </a:solidFill>
                <a:latin typeface="Google Sans"/>
              </a:rPr>
              <a:t>ber)</a:t>
            </a:r>
            <a:r>
              <a:rPr lang="en-US" b="0" i="0" dirty="0">
                <a:solidFill>
                  <a:srgbClr val="474747"/>
                </a:solidFill>
                <a:effectLst/>
                <a:latin typeface="Google Sans"/>
              </a:rPr>
              <a:t> on the CCL (commerce control list). NLR, which stands for “No License Required,” is a shipment designation.</a:t>
            </a:r>
            <a:endParaRPr lang="en-US" dirty="0"/>
          </a:p>
        </p:txBody>
      </p:sp>
    </p:spTree>
    <p:extLst>
      <p:ext uri="{BB962C8B-B14F-4D97-AF65-F5344CB8AC3E}">
        <p14:creationId xmlns:p14="http://schemas.microsoft.com/office/powerpoint/2010/main" val="5125392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315D9A-E5B9-0570-DDD5-27E74539AA77}"/>
              </a:ext>
            </a:extLst>
          </p:cNvPr>
          <p:cNvSpPr>
            <a:spLocks noGrp="1"/>
          </p:cNvSpPr>
          <p:nvPr>
            <p:ph type="body" sz="quarter" idx="10"/>
          </p:nvPr>
        </p:nvSpPr>
        <p:spPr>
          <a:xfrm>
            <a:off x="1783080" y="1035369"/>
            <a:ext cx="8976995" cy="873442"/>
          </a:xfrm>
        </p:spPr>
        <p:txBody>
          <a:bodyPr/>
          <a:lstStyle/>
          <a:p>
            <a:r>
              <a:rPr lang="en-US" sz="3600" dirty="0"/>
              <a:t>Fundamental Research Exclusion</a:t>
            </a:r>
          </a:p>
        </p:txBody>
      </p:sp>
      <p:sp>
        <p:nvSpPr>
          <p:cNvPr id="3" name="Text Placeholder 2">
            <a:extLst>
              <a:ext uri="{FF2B5EF4-FFF2-40B4-BE49-F238E27FC236}">
                <a16:creationId xmlns:a16="http://schemas.microsoft.com/office/drawing/2014/main" id="{A4B7359F-04F1-2CE4-D041-1D892BFCBCAD}"/>
              </a:ext>
            </a:extLst>
          </p:cNvPr>
          <p:cNvSpPr>
            <a:spLocks noGrp="1"/>
          </p:cNvSpPr>
          <p:nvPr>
            <p:ph type="body" sz="quarter" idx="11"/>
          </p:nvPr>
        </p:nvSpPr>
        <p:spPr>
          <a:xfrm>
            <a:off x="1685925" y="2071370"/>
            <a:ext cx="8667750" cy="3906520"/>
          </a:xfrm>
        </p:spPr>
        <p:txBody>
          <a:bodyPr/>
          <a:lstStyle/>
          <a:p>
            <a:pPr lvl="0" defTabSz="457200">
              <a:lnSpc>
                <a:spcPct val="100000"/>
              </a:lnSpc>
              <a:spcBef>
                <a:spcPct val="20000"/>
              </a:spcBef>
              <a:buClr>
                <a:srgbClr val="30ACEC">
                  <a:lumMod val="75000"/>
                </a:srgbClr>
              </a:buClr>
              <a:buSzPct val="145000"/>
              <a:defRPr/>
            </a:pPr>
            <a:r>
              <a:rPr lang="en-US" altLang="en-US" b="1" dirty="0">
                <a:solidFill>
                  <a:prstClr val="black"/>
                </a:solidFill>
                <a:latin typeface="Corbel" panose="020B0503020204020204"/>
              </a:rPr>
              <a:t>Fundamental Research Exclusion (FRE) </a:t>
            </a:r>
            <a:r>
              <a:rPr lang="en-US" altLang="en-US" dirty="0">
                <a:solidFill>
                  <a:prstClr val="black"/>
                </a:solidFill>
                <a:latin typeface="Corbel" panose="020B0503020204020204"/>
              </a:rPr>
              <a:t>is a federal government exemption that protects research information from export controls and allows universities to conduct research without licenses.</a:t>
            </a:r>
          </a:p>
          <a:p>
            <a:pPr lvl="0" defTabSz="457200">
              <a:lnSpc>
                <a:spcPct val="100000"/>
              </a:lnSpc>
              <a:spcBef>
                <a:spcPct val="20000"/>
              </a:spcBef>
              <a:buClr>
                <a:srgbClr val="30ACEC">
                  <a:lumMod val="75000"/>
                </a:srgbClr>
              </a:buClr>
              <a:buSzPct val="145000"/>
              <a:defRPr/>
            </a:pPr>
            <a:r>
              <a:rPr lang="en-US" altLang="en-US" sz="1600" b="1" dirty="0">
                <a:solidFill>
                  <a:prstClr val="black"/>
                </a:solidFill>
                <a:latin typeface="Corbel" panose="020B0503020204020204"/>
              </a:rPr>
              <a:t>What it covers</a:t>
            </a:r>
          </a:p>
          <a:p>
            <a:pPr marL="182880" lvl="0" indent="-182880" defTabSz="457200">
              <a:lnSpc>
                <a:spcPct val="100000"/>
              </a:lnSpc>
              <a:spcBef>
                <a:spcPct val="20000"/>
              </a:spcBef>
              <a:buClr>
                <a:srgbClr val="30ACEC">
                  <a:lumMod val="75000"/>
                </a:srgbClr>
              </a:buClr>
              <a:buSzPct val="145000"/>
              <a:buFont typeface="Arial"/>
              <a:buChar char="•"/>
              <a:defRPr/>
            </a:pPr>
            <a:r>
              <a:rPr lang="en-US" altLang="en-US" sz="1600" dirty="0">
                <a:solidFill>
                  <a:prstClr val="black"/>
                </a:solidFill>
                <a:latin typeface="Corbel" panose="020B0503020204020204"/>
              </a:rPr>
              <a:t>The FRE applies to research information that could be </a:t>
            </a:r>
            <a:r>
              <a:rPr lang="en-US" altLang="en-US" sz="1600" b="1" dirty="0">
                <a:solidFill>
                  <a:prstClr val="black"/>
                </a:solidFill>
                <a:latin typeface="Corbel" panose="020B0503020204020204"/>
              </a:rPr>
              <a:t>publicly shared</a:t>
            </a:r>
            <a:r>
              <a:rPr lang="en-US" altLang="en-US" sz="1600" dirty="0">
                <a:solidFill>
                  <a:prstClr val="black"/>
                </a:solidFill>
                <a:latin typeface="Corbel" panose="020B0503020204020204"/>
              </a:rPr>
              <a:t>, including unclassified research. It does not apply to materials or items that are intended to be transferred or shipped internationally. </a:t>
            </a:r>
          </a:p>
          <a:p>
            <a:pPr lvl="0" defTabSz="457200">
              <a:lnSpc>
                <a:spcPct val="100000"/>
              </a:lnSpc>
              <a:spcBef>
                <a:spcPct val="20000"/>
              </a:spcBef>
              <a:buClr>
                <a:srgbClr val="30ACEC">
                  <a:lumMod val="75000"/>
                </a:srgbClr>
              </a:buClr>
              <a:buSzPct val="145000"/>
              <a:defRPr/>
            </a:pPr>
            <a:r>
              <a:rPr lang="en-US" altLang="en-US" sz="1600" b="1" dirty="0">
                <a:solidFill>
                  <a:prstClr val="black"/>
                </a:solidFill>
                <a:latin typeface="Corbel" panose="020B0503020204020204"/>
              </a:rPr>
              <a:t>What it doesn't cover</a:t>
            </a:r>
          </a:p>
          <a:p>
            <a:pPr marL="182880" lvl="0" indent="-182880" defTabSz="457200">
              <a:lnSpc>
                <a:spcPct val="100000"/>
              </a:lnSpc>
              <a:spcBef>
                <a:spcPct val="20000"/>
              </a:spcBef>
              <a:buClr>
                <a:srgbClr val="30ACEC">
                  <a:lumMod val="75000"/>
                </a:srgbClr>
              </a:buClr>
              <a:buSzPct val="145000"/>
              <a:buFont typeface="Arial"/>
              <a:buChar char="•"/>
              <a:defRPr/>
            </a:pPr>
            <a:r>
              <a:rPr lang="en-US" altLang="en-US" sz="1600" dirty="0">
                <a:solidFill>
                  <a:prstClr val="black"/>
                </a:solidFill>
                <a:latin typeface="Corbel" panose="020B0503020204020204"/>
              </a:rPr>
              <a:t>The FRE doesn't apply to proprietary research or industrial development, design, production, and product utilization. </a:t>
            </a:r>
          </a:p>
          <a:p>
            <a:pPr lvl="0" defTabSz="457200">
              <a:lnSpc>
                <a:spcPct val="100000"/>
              </a:lnSpc>
              <a:spcBef>
                <a:spcPct val="20000"/>
              </a:spcBef>
              <a:buClr>
                <a:srgbClr val="30ACEC">
                  <a:lumMod val="75000"/>
                </a:srgbClr>
              </a:buClr>
              <a:buSzPct val="145000"/>
              <a:defRPr/>
            </a:pPr>
            <a:r>
              <a:rPr lang="en-US" altLang="en-US" sz="1600" b="1" dirty="0">
                <a:solidFill>
                  <a:prstClr val="black"/>
                </a:solidFill>
                <a:latin typeface="Corbel" panose="020B0503020204020204"/>
              </a:rPr>
              <a:t>What it allows</a:t>
            </a:r>
          </a:p>
          <a:p>
            <a:pPr marL="182880" lvl="0" indent="-182880" defTabSz="457200">
              <a:lnSpc>
                <a:spcPct val="100000"/>
              </a:lnSpc>
              <a:spcBef>
                <a:spcPct val="20000"/>
              </a:spcBef>
              <a:buClr>
                <a:srgbClr val="30ACEC">
                  <a:lumMod val="75000"/>
                </a:srgbClr>
              </a:buClr>
              <a:buSzPct val="145000"/>
              <a:buFont typeface="Arial"/>
              <a:buChar char="•"/>
              <a:defRPr/>
            </a:pPr>
            <a:r>
              <a:rPr lang="en-US" altLang="en-US" sz="1600" dirty="0">
                <a:solidFill>
                  <a:prstClr val="black"/>
                </a:solidFill>
                <a:latin typeface="Corbel" panose="020B0503020204020204"/>
              </a:rPr>
              <a:t>The FRE allows universities to conduct research without licenses and allows foreign researchers to participate in basic research</a:t>
            </a:r>
            <a:endParaRPr kumimoji="0" lang="en-US" altLang="en-US" sz="16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4321266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80A1C5619D774FB0A6CAAC42FAEC68" ma:contentTypeVersion="19" ma:contentTypeDescription="Create a new document." ma:contentTypeScope="" ma:versionID="a575cd416aa6aa9ad7dc94147fe372d9">
  <xsd:schema xmlns:xsd="http://www.w3.org/2001/XMLSchema" xmlns:xs="http://www.w3.org/2001/XMLSchema" xmlns:p="http://schemas.microsoft.com/office/2006/metadata/properties" xmlns:ns1="http://schemas.microsoft.com/sharepoint/v3" xmlns:ns2="998d7131-16a9-4ada-8185-97495aeeb649" xmlns:ns3="14996934-da95-4fdd-8e71-d3b67b28427a" targetNamespace="http://schemas.microsoft.com/office/2006/metadata/properties" ma:root="true" ma:fieldsID="89ed517ced99aaf62ede6a887dd2fc8c" ns1:_="" ns2:_="" ns3:_="">
    <xsd:import namespace="http://schemas.microsoft.com/sharepoint/v3"/>
    <xsd:import namespace="998d7131-16a9-4ada-8185-97495aeeb649"/>
    <xsd:import namespace="14996934-da95-4fdd-8e71-d3b67b28427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8d7131-16a9-4ada-8185-97495aeeb6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fe284ab-3129-4a4f-a33b-1446679d637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996934-da95-4fdd-8e71-d3b67b2842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853fa8d-8a3f-4871-8be4-16392ca3eaf1}" ma:internalName="TaxCatchAll" ma:showField="CatchAllData" ma:web="14996934-da95-4fdd-8e71-d3b67b28427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4996934-da95-4fdd-8e71-d3b67b28427a" xsi:nil="true"/>
    <lcf76f155ced4ddcb4097134ff3c332f xmlns="998d7131-16a9-4ada-8185-97495aeeb649">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B7E25EB-15BB-4470-A761-B48118994964}">
  <ds:schemaRefs>
    <ds:schemaRef ds:uri="http://schemas.microsoft.com/sharepoint/v3/contenttype/forms"/>
  </ds:schemaRefs>
</ds:datastoreItem>
</file>

<file path=customXml/itemProps2.xml><?xml version="1.0" encoding="utf-8"?>
<ds:datastoreItem xmlns:ds="http://schemas.openxmlformats.org/officeDocument/2006/customXml" ds:itemID="{23DADBA3-F9C6-4264-95C8-CF7AAB361A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8d7131-16a9-4ada-8185-97495aeeb649"/>
    <ds:schemaRef ds:uri="14996934-da95-4fdd-8e71-d3b67b2842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56231D-9A1F-46E2-A680-44D244BA91BC}">
  <ds:schemaRefs>
    <ds:schemaRef ds:uri="http://schemas.openxmlformats.org/package/2006/metadata/core-properties"/>
    <ds:schemaRef ds:uri="998d7131-16a9-4ada-8185-97495aeeb649"/>
    <ds:schemaRef ds:uri="14996934-da95-4fdd-8e71-d3b67b28427a"/>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purl.org/dc/dcmitype/"/>
    <ds:schemaRef ds:uri="http://schemas.microsoft.com/sharepoint/v3"/>
    <ds:schemaRef ds:uri="http://www.w3.org/XML/1998/namespace"/>
    <ds:schemaRef ds:uri="http://purl.org/dc/terms/"/>
  </ds:schemaRefs>
</ds:datastoreItem>
</file>

<file path=docMetadata/LabelInfo.xml><?xml version="1.0" encoding="utf-8"?>
<clbl:labelList xmlns:clbl="http://schemas.microsoft.com/office/2020/mipLabelMetadata">
  <clbl:label id="{37f4b8a2-ad4f-41b5-9a91-284d2cc38f56}" enabled="1" method="Standard" siteId="{70de1992-07c6-480f-a318-a1afcba03983}" removed="0"/>
</clbl:labelList>
</file>

<file path=docProps/app.xml><?xml version="1.0" encoding="utf-8"?>
<Properties xmlns="http://schemas.openxmlformats.org/officeDocument/2006/extended-properties" xmlns:vt="http://schemas.openxmlformats.org/officeDocument/2006/docPropsVTypes">
  <TotalTime>45248</TotalTime>
  <Words>1713</Words>
  <Application>Microsoft Office PowerPoint</Application>
  <PresentationFormat>Widescreen</PresentationFormat>
  <Paragraphs>224</Paragraphs>
  <Slides>19</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Aptos</vt:lpstr>
      <vt:lpstr>Aptos Bold</vt:lpstr>
      <vt:lpstr>Arial</vt:lpstr>
      <vt:lpstr>Calibri</vt:lpstr>
      <vt:lpstr>Calibri (MS)</vt:lpstr>
      <vt:lpstr>Calibri (MS) Bold</vt:lpstr>
      <vt:lpstr>Calibri (MS) Italics</vt:lpstr>
      <vt:lpstr>Calibri Regular</vt:lpstr>
      <vt:lpstr>Corbel</vt:lpstr>
      <vt:lpstr>Google Sans</vt:lpstr>
      <vt:lpstr>Helvetica</vt:lpstr>
      <vt:lpstr>League Spartan</vt:lpstr>
      <vt:lpstr>Nunito Sans</vt:lpstr>
      <vt:lpstr>Nunito Sans Heavy</vt:lpstr>
      <vt:lpstr>Permanent Marker</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Clayton</dc:creator>
  <cp:lastModifiedBy>McMullen, Christopher</cp:lastModifiedBy>
  <cp:revision>110</cp:revision>
  <cp:lastPrinted>2019-10-14T17:07:34Z</cp:lastPrinted>
  <dcterms:created xsi:type="dcterms:W3CDTF">2019-07-08T18:39:15Z</dcterms:created>
  <dcterms:modified xsi:type="dcterms:W3CDTF">2026-02-10T19:12:26Z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0x010100B080A1C5619D774FB0A6CAAC42FAEC68</vt:lpwstr>
  </property>
  <property fmtid="{D5CDD505-2E9C-101B-9397-08002B2CF9AE}" pid="3" name="MediaServiceImageTags">
    <vt:lpwstr/>
  </property>
</Properties>
</file>