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 id="2147483660" r:id="rId5"/>
    <p:sldMasterId id="2147483672" r:id="rId6"/>
  </p:sldMasterIdLst>
  <p:notesMasterIdLst>
    <p:notesMasterId r:id="rId38"/>
  </p:notesMasterIdLst>
  <p:sldIdLst>
    <p:sldId id="256" r:id="rId7"/>
    <p:sldId id="279" r:id="rId8"/>
    <p:sldId id="258" r:id="rId9"/>
    <p:sldId id="333" r:id="rId10"/>
    <p:sldId id="337" r:id="rId11"/>
    <p:sldId id="259" r:id="rId12"/>
    <p:sldId id="260" r:id="rId13"/>
    <p:sldId id="262" r:id="rId14"/>
    <p:sldId id="261" r:id="rId15"/>
    <p:sldId id="263" r:id="rId16"/>
    <p:sldId id="264" r:id="rId17"/>
    <p:sldId id="355" r:id="rId18"/>
    <p:sldId id="265" r:id="rId19"/>
    <p:sldId id="354" r:id="rId20"/>
    <p:sldId id="317" r:id="rId21"/>
    <p:sldId id="330" r:id="rId22"/>
    <p:sldId id="331" r:id="rId23"/>
    <p:sldId id="322" r:id="rId24"/>
    <p:sldId id="347" r:id="rId25"/>
    <p:sldId id="266" r:id="rId26"/>
    <p:sldId id="267" r:id="rId27"/>
    <p:sldId id="268" r:id="rId28"/>
    <p:sldId id="269" r:id="rId29"/>
    <p:sldId id="274" r:id="rId30"/>
    <p:sldId id="270" r:id="rId31"/>
    <p:sldId id="271" r:id="rId32"/>
    <p:sldId id="272" r:id="rId33"/>
    <p:sldId id="273" r:id="rId34"/>
    <p:sldId id="275" r:id="rId35"/>
    <p:sldId id="276" r:id="rId36"/>
    <p:sldId id="277" r:id="rId37"/>
  </p:sldIdLst>
  <p:sldSz cx="18288000" cy="10287000"/>
  <p:notesSz cx="6858000" cy="9144000"/>
  <p:embeddedFontLst>
    <p:embeddedFont>
      <p:font typeface="Agency FB" panose="020B0503020202020204" pitchFamily="34" charset="0"/>
      <p:regular r:id="rId39"/>
      <p:bold r:id="rId40"/>
    </p:embeddedFont>
    <p:embeddedFont>
      <p:font typeface="Aptos Bold" panose="020B0604020202020204" charset="0"/>
      <p:regular r:id="rId41"/>
      <p:bold r:id="rId42"/>
    </p:embeddedFont>
    <p:embeddedFont>
      <p:font typeface="Calibri (MS)" panose="020B0604020202020204" charset="0"/>
      <p:regular r:id="rId43"/>
    </p:embeddedFont>
    <p:embeddedFont>
      <p:font typeface="Calibri (MS) Bold" panose="020B0604020202020204" charset="0"/>
      <p:regular r:id="rId44"/>
    </p:embeddedFont>
    <p:embeddedFont>
      <p:font typeface="Canva Sans" panose="020B0604020202020204" charset="0"/>
      <p:regular r:id="rId45"/>
    </p:embeddedFont>
    <p:embeddedFont>
      <p:font typeface="Canva Sans Bold" panose="020B0604020202020204" charset="0"/>
      <p:regular r:id="rId46"/>
    </p:embeddedFont>
    <p:embeddedFont>
      <p:font typeface="Clear Sans Bold" panose="020B0604020202020204" charset="0"/>
      <p:regular r:id="rId47"/>
    </p:embeddedFont>
    <p:embeddedFont>
      <p:font typeface="Helios Extended" panose="020B0604020202020204" charset="0"/>
      <p:regular r:id="rId48"/>
    </p:embeddedFont>
    <p:embeddedFont>
      <p:font typeface="Helvetica" panose="020B0604020202020204" pitchFamily="34" charset="0"/>
      <p:regular r:id="rId49"/>
      <p:bold r:id="rId50"/>
      <p:italic r:id="rId51"/>
      <p:boldItalic r:id="rId52"/>
    </p:embeddedFont>
    <p:embeddedFont>
      <p:font typeface="League Spartan" panose="020B0604020202020204" charset="0"/>
      <p:regular r:id="rId53"/>
    </p:embeddedFont>
    <p:embeddedFont>
      <p:font typeface="Notable" panose="020B0604020202020204" charset="0"/>
      <p:regular r:id="rId54"/>
    </p:embeddedFont>
    <p:embeddedFont>
      <p:font typeface="Permanent Marker" panose="020B0604020202020204" charset="0"/>
      <p:regular r:id="rId55"/>
    </p:embeddedFont>
    <p:embeddedFont>
      <p:font typeface="Public Sans" panose="020B0604020202020204" charset="0"/>
      <p:regular r:id="rId56"/>
    </p:embeddedFont>
    <p:embeddedFont>
      <p:font typeface="Public Sans Bold" panose="020B0604020202020204" charset="0"/>
      <p:regular r:id="rId57"/>
    </p:embeddedFont>
    <p:embeddedFont>
      <p:font typeface="Segoe UI" panose="020B0502040204020203" pitchFamily="34" charset="0"/>
      <p:regular r:id="rId58"/>
      <p:bold r:id="rId59"/>
      <p:italic r:id="rId60"/>
      <p:boldItalic r:id="rId6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818C29D-1F7F-4060-8B08-A06742D50C3C}" v="8" dt="2026-02-11T19:42:14.60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8" d="100"/>
          <a:sy n="68" d="100"/>
        </p:scale>
        <p:origin x="816" y="48"/>
      </p:cViewPr>
      <p:guideLst>
        <p:guide orient="horz" pos="2160"/>
        <p:guide pos="2880"/>
      </p:guideLst>
    </p:cSldViewPr>
  </p:slideViewPr>
  <p:notesTextViewPr>
    <p:cViewPr>
      <p:scale>
        <a:sx n="3" d="2"/>
        <a:sy n="3" d="2"/>
      </p:scale>
      <p:origin x="-42" y="-3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font" Target="fonts/font4.fntdata"/><Relationship Id="rId47" Type="http://schemas.openxmlformats.org/officeDocument/2006/relationships/font" Target="fonts/font9.fntdata"/><Relationship Id="rId50" Type="http://schemas.openxmlformats.org/officeDocument/2006/relationships/font" Target="fonts/font12.fntdata"/><Relationship Id="rId55" Type="http://schemas.openxmlformats.org/officeDocument/2006/relationships/font" Target="fonts/font17.fntdata"/><Relationship Id="rId63" Type="http://schemas.openxmlformats.org/officeDocument/2006/relationships/viewProps" Target="viewProps.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font" Target="fonts/font2.fntdata"/><Relationship Id="rId45" Type="http://schemas.openxmlformats.org/officeDocument/2006/relationships/font" Target="fonts/font7.fntdata"/><Relationship Id="rId53" Type="http://schemas.openxmlformats.org/officeDocument/2006/relationships/font" Target="fonts/font15.fntdata"/><Relationship Id="rId58" Type="http://schemas.openxmlformats.org/officeDocument/2006/relationships/font" Target="fonts/font20.fntdata"/><Relationship Id="rId66" Type="http://schemas.microsoft.com/office/2016/11/relationships/changesInfo" Target="changesInfos/changesInfo1.xml"/><Relationship Id="rId5" Type="http://schemas.openxmlformats.org/officeDocument/2006/relationships/slideMaster" Target="slideMasters/slideMaster2.xml"/><Relationship Id="rId61" Type="http://schemas.openxmlformats.org/officeDocument/2006/relationships/font" Target="fonts/font23.fntdata"/><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font" Target="fonts/font5.fntdata"/><Relationship Id="rId48" Type="http://schemas.openxmlformats.org/officeDocument/2006/relationships/font" Target="fonts/font10.fntdata"/><Relationship Id="rId56" Type="http://schemas.openxmlformats.org/officeDocument/2006/relationships/font" Target="fonts/font18.fntdata"/><Relationship Id="rId64" Type="http://schemas.openxmlformats.org/officeDocument/2006/relationships/theme" Target="theme/theme1.xml"/><Relationship Id="rId8" Type="http://schemas.openxmlformats.org/officeDocument/2006/relationships/slide" Target="slides/slide2.xml"/><Relationship Id="rId51" Type="http://schemas.openxmlformats.org/officeDocument/2006/relationships/font" Target="fonts/font13.fntdata"/><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notesMaster" Target="notesMasters/notesMaster1.xml"/><Relationship Id="rId46" Type="http://schemas.openxmlformats.org/officeDocument/2006/relationships/font" Target="fonts/font8.fntdata"/><Relationship Id="rId59" Type="http://schemas.openxmlformats.org/officeDocument/2006/relationships/font" Target="fonts/font21.fntdata"/><Relationship Id="rId67" Type="http://schemas.microsoft.com/office/2015/10/relationships/revisionInfo" Target="revisionInfo.xml"/><Relationship Id="rId20" Type="http://schemas.openxmlformats.org/officeDocument/2006/relationships/slide" Target="slides/slide14.xml"/><Relationship Id="rId41" Type="http://schemas.openxmlformats.org/officeDocument/2006/relationships/font" Target="fonts/font3.fntdata"/><Relationship Id="rId54" Type="http://schemas.openxmlformats.org/officeDocument/2006/relationships/font" Target="fonts/font16.fntdata"/><Relationship Id="rId62"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font" Target="fonts/font11.fntdata"/><Relationship Id="rId57" Type="http://schemas.openxmlformats.org/officeDocument/2006/relationships/font" Target="fonts/font19.fntdata"/><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font" Target="fonts/font6.fntdata"/><Relationship Id="rId52" Type="http://schemas.openxmlformats.org/officeDocument/2006/relationships/font" Target="fonts/font14.fntdata"/><Relationship Id="rId60" Type="http://schemas.openxmlformats.org/officeDocument/2006/relationships/font" Target="fonts/font22.fntdata"/><Relationship Id="rId65"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font" Target="fonts/font1.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owers, Joan" userId="767e4916-0627-4bc7-8ed0-90b1cad8e464" providerId="ADAL" clId="{5A80C82A-36E2-45A9-8B58-92D57A43032D}"/>
    <pc:docChg chg="undo redo custSel addSld delSld modSld sldOrd">
      <pc:chgData name="Powers, Joan" userId="767e4916-0627-4bc7-8ed0-90b1cad8e464" providerId="ADAL" clId="{5A80C82A-36E2-45A9-8B58-92D57A43032D}" dt="2026-02-11T15:06:03.679" v="339" actId="6549"/>
      <pc:docMkLst>
        <pc:docMk/>
      </pc:docMkLst>
      <pc:sldChg chg="modSp mod">
        <pc:chgData name="Powers, Joan" userId="767e4916-0627-4bc7-8ed0-90b1cad8e464" providerId="ADAL" clId="{5A80C82A-36E2-45A9-8B58-92D57A43032D}" dt="2026-02-10T16:26:33.094" v="24" actId="20577"/>
        <pc:sldMkLst>
          <pc:docMk/>
          <pc:sldMk cId="0" sldId="256"/>
        </pc:sldMkLst>
        <pc:spChg chg="mod">
          <ac:chgData name="Powers, Joan" userId="767e4916-0627-4bc7-8ed0-90b1cad8e464" providerId="ADAL" clId="{5A80C82A-36E2-45A9-8B58-92D57A43032D}" dt="2026-02-10T16:26:33.094" v="24" actId="20577"/>
          <ac:spMkLst>
            <pc:docMk/>
            <pc:sldMk cId="0" sldId="256"/>
            <ac:spMk id="26" creationId="{00000000-0000-0000-0000-000000000000}"/>
          </ac:spMkLst>
        </pc:spChg>
      </pc:sldChg>
      <pc:sldChg chg="addSp modSp del mod">
        <pc:chgData name="Powers, Joan" userId="767e4916-0627-4bc7-8ed0-90b1cad8e464" providerId="ADAL" clId="{5A80C82A-36E2-45A9-8B58-92D57A43032D}" dt="2026-02-10T19:41:01.053" v="288" actId="2696"/>
        <pc:sldMkLst>
          <pc:docMk/>
          <pc:sldMk cId="0" sldId="257"/>
        </pc:sldMkLst>
        <pc:spChg chg="mod">
          <ac:chgData name="Powers, Joan" userId="767e4916-0627-4bc7-8ed0-90b1cad8e464" providerId="ADAL" clId="{5A80C82A-36E2-45A9-8B58-92D57A43032D}" dt="2026-02-10T16:27:03.468" v="79" actId="20577"/>
          <ac:spMkLst>
            <pc:docMk/>
            <pc:sldMk cId="0" sldId="257"/>
            <ac:spMk id="13" creationId="{00000000-0000-0000-0000-000000000000}"/>
          </ac:spMkLst>
        </pc:spChg>
        <pc:spChg chg="mod">
          <ac:chgData name="Powers, Joan" userId="767e4916-0627-4bc7-8ed0-90b1cad8e464" providerId="ADAL" clId="{5A80C82A-36E2-45A9-8B58-92D57A43032D}" dt="2026-02-10T16:26:49.306" v="51" actId="20577"/>
          <ac:spMkLst>
            <pc:docMk/>
            <pc:sldMk cId="0" sldId="257"/>
            <ac:spMk id="38" creationId="{00000000-0000-0000-0000-000000000000}"/>
          </ac:spMkLst>
        </pc:spChg>
        <pc:picChg chg="add">
          <ac:chgData name="Powers, Joan" userId="767e4916-0627-4bc7-8ed0-90b1cad8e464" providerId="ADAL" clId="{5A80C82A-36E2-45A9-8B58-92D57A43032D}" dt="2026-02-10T19:40:11.122" v="279"/>
          <ac:picMkLst>
            <pc:docMk/>
            <pc:sldMk cId="0" sldId="257"/>
            <ac:picMk id="59" creationId="{D8706C91-0F7F-F830-CD54-B43E27AF0949}"/>
          </ac:picMkLst>
        </pc:picChg>
      </pc:sldChg>
      <pc:sldChg chg="ord">
        <pc:chgData name="Powers, Joan" userId="767e4916-0627-4bc7-8ed0-90b1cad8e464" providerId="ADAL" clId="{5A80C82A-36E2-45A9-8B58-92D57A43032D}" dt="2026-02-10T19:47:05.788" v="297"/>
        <pc:sldMkLst>
          <pc:docMk/>
          <pc:sldMk cId="0" sldId="274"/>
        </pc:sldMkLst>
      </pc:sldChg>
      <pc:sldChg chg="addSp delSp modSp mod">
        <pc:chgData name="Powers, Joan" userId="767e4916-0627-4bc7-8ed0-90b1cad8e464" providerId="ADAL" clId="{5A80C82A-36E2-45A9-8B58-92D57A43032D}" dt="2026-02-10T17:01:56.451" v="278"/>
        <pc:sldMkLst>
          <pc:docMk/>
          <pc:sldMk cId="0" sldId="276"/>
        </pc:sldMkLst>
        <pc:spChg chg="mod">
          <ac:chgData name="Powers, Joan" userId="767e4916-0627-4bc7-8ed0-90b1cad8e464" providerId="ADAL" clId="{5A80C82A-36E2-45A9-8B58-92D57A43032D}" dt="2026-02-10T16:49:51.485" v="81" actId="20577"/>
          <ac:spMkLst>
            <pc:docMk/>
            <pc:sldMk cId="0" sldId="276"/>
            <ac:spMk id="2" creationId="{00000000-0000-0000-0000-000000000000}"/>
          </ac:spMkLst>
        </pc:spChg>
        <pc:spChg chg="mod">
          <ac:chgData name="Powers, Joan" userId="767e4916-0627-4bc7-8ed0-90b1cad8e464" providerId="ADAL" clId="{5A80C82A-36E2-45A9-8B58-92D57A43032D}" dt="2026-02-10T16:54:54.075" v="266" actId="6549"/>
          <ac:spMkLst>
            <pc:docMk/>
            <pc:sldMk cId="0" sldId="276"/>
            <ac:spMk id="4" creationId="{00000000-0000-0000-0000-000000000000}"/>
          </ac:spMkLst>
        </pc:spChg>
        <pc:spChg chg="add del">
          <ac:chgData name="Powers, Joan" userId="767e4916-0627-4bc7-8ed0-90b1cad8e464" providerId="ADAL" clId="{5A80C82A-36E2-45A9-8B58-92D57A43032D}" dt="2026-02-10T16:52:31.511" v="178" actId="22"/>
          <ac:spMkLst>
            <pc:docMk/>
            <pc:sldMk cId="0" sldId="276"/>
            <ac:spMk id="5" creationId="{05B79724-334E-424E-747D-F593FDA2A9B2}"/>
          </ac:spMkLst>
        </pc:spChg>
        <pc:spChg chg="mod">
          <ac:chgData name="Powers, Joan" userId="767e4916-0627-4bc7-8ed0-90b1cad8e464" providerId="ADAL" clId="{5A80C82A-36E2-45A9-8B58-92D57A43032D}" dt="2026-02-10T16:53:58.315" v="248" actId="6549"/>
          <ac:spMkLst>
            <pc:docMk/>
            <pc:sldMk cId="0" sldId="276"/>
            <ac:spMk id="6" creationId="{00000000-0000-0000-0000-000000000000}"/>
          </ac:spMkLst>
        </pc:spChg>
        <pc:spChg chg="del mod">
          <ac:chgData name="Powers, Joan" userId="767e4916-0627-4bc7-8ed0-90b1cad8e464" providerId="ADAL" clId="{5A80C82A-36E2-45A9-8B58-92D57A43032D}" dt="2026-02-10T17:01:56.451" v="276"/>
          <ac:spMkLst>
            <pc:docMk/>
            <pc:sldMk cId="0" sldId="276"/>
            <ac:spMk id="8" creationId="{00000000-0000-0000-0000-000000000000}"/>
          </ac:spMkLst>
        </pc:spChg>
        <pc:spChg chg="del mod">
          <ac:chgData name="Powers, Joan" userId="767e4916-0627-4bc7-8ed0-90b1cad8e464" providerId="ADAL" clId="{5A80C82A-36E2-45A9-8B58-92D57A43032D}" dt="2026-02-10T17:01:56.451" v="278"/>
          <ac:spMkLst>
            <pc:docMk/>
            <pc:sldMk cId="0" sldId="276"/>
            <ac:spMk id="10" creationId="{00000000-0000-0000-0000-000000000000}"/>
          </ac:spMkLst>
        </pc:spChg>
        <pc:spChg chg="mod">
          <ac:chgData name="Powers, Joan" userId="767e4916-0627-4bc7-8ed0-90b1cad8e464" providerId="ADAL" clId="{5A80C82A-36E2-45A9-8B58-92D57A43032D}" dt="2026-02-10T16:52:03.211" v="152" actId="20577"/>
          <ac:spMkLst>
            <pc:docMk/>
            <pc:sldMk cId="0" sldId="276"/>
            <ac:spMk id="14" creationId="{00000000-0000-0000-0000-000000000000}"/>
          </ac:spMkLst>
        </pc:spChg>
        <pc:spChg chg="mod">
          <ac:chgData name="Powers, Joan" userId="767e4916-0627-4bc7-8ed0-90b1cad8e464" providerId="ADAL" clId="{5A80C82A-36E2-45A9-8B58-92D57A43032D}" dt="2026-02-10T17:01:40.804" v="271" actId="6549"/>
          <ac:spMkLst>
            <pc:docMk/>
            <pc:sldMk cId="0" sldId="276"/>
            <ac:spMk id="18" creationId="{00000000-0000-0000-0000-000000000000}"/>
          </ac:spMkLst>
        </pc:spChg>
        <pc:spChg chg="mod">
          <ac:chgData name="Powers, Joan" userId="767e4916-0627-4bc7-8ed0-90b1cad8e464" providerId="ADAL" clId="{5A80C82A-36E2-45A9-8B58-92D57A43032D}" dt="2026-02-10T17:01:51.002" v="273" actId="6549"/>
          <ac:spMkLst>
            <pc:docMk/>
            <pc:sldMk cId="0" sldId="276"/>
            <ac:spMk id="22" creationId="{00000000-0000-0000-0000-000000000000}"/>
          </ac:spMkLst>
        </pc:spChg>
        <pc:spChg chg="mod">
          <ac:chgData name="Powers, Joan" userId="767e4916-0627-4bc7-8ed0-90b1cad8e464" providerId="ADAL" clId="{5A80C82A-36E2-45A9-8B58-92D57A43032D}" dt="2026-02-10T16:52:53.413" v="185" actId="20577"/>
          <ac:spMkLst>
            <pc:docMk/>
            <pc:sldMk cId="0" sldId="276"/>
            <ac:spMk id="24" creationId="{00000000-0000-0000-0000-000000000000}"/>
          </ac:spMkLst>
        </pc:spChg>
        <pc:spChg chg="mod">
          <ac:chgData name="Powers, Joan" userId="767e4916-0627-4bc7-8ed0-90b1cad8e464" providerId="ADAL" clId="{5A80C82A-36E2-45A9-8B58-92D57A43032D}" dt="2026-02-10T16:55:03.564" v="270" actId="20577"/>
          <ac:spMkLst>
            <pc:docMk/>
            <pc:sldMk cId="0" sldId="276"/>
            <ac:spMk id="26" creationId="{00000000-0000-0000-0000-000000000000}"/>
          </ac:spMkLst>
        </pc:spChg>
      </pc:sldChg>
      <pc:sldChg chg="addSp new add del">
        <pc:chgData name="Powers, Joan" userId="767e4916-0627-4bc7-8ed0-90b1cad8e464" providerId="ADAL" clId="{5A80C82A-36E2-45A9-8B58-92D57A43032D}" dt="2026-02-10T19:40:56.691" v="287" actId="2696"/>
        <pc:sldMkLst>
          <pc:docMk/>
          <pc:sldMk cId="3523012560" sldId="278"/>
        </pc:sldMkLst>
        <pc:picChg chg="add">
          <ac:chgData name="Powers, Joan" userId="767e4916-0627-4bc7-8ed0-90b1cad8e464" providerId="ADAL" clId="{5A80C82A-36E2-45A9-8B58-92D57A43032D}" dt="2026-02-10T19:40:26.173" v="281"/>
          <ac:picMkLst>
            <pc:docMk/>
            <pc:sldMk cId="3523012560" sldId="278"/>
            <ac:picMk id="2" creationId="{A3851BE1-85F1-48DF-9EC3-6B47D3129ADD}"/>
          </ac:picMkLst>
        </pc:picChg>
      </pc:sldChg>
      <pc:sldChg chg="modSp add del mod">
        <pc:chgData name="Powers, Joan" userId="767e4916-0627-4bc7-8ed0-90b1cad8e464" providerId="ADAL" clId="{5A80C82A-36E2-45A9-8B58-92D57A43032D}" dt="2026-02-11T15:06:03.679" v="339" actId="6549"/>
        <pc:sldMkLst>
          <pc:docMk/>
          <pc:sldMk cId="0" sldId="279"/>
        </pc:sldMkLst>
        <pc:spChg chg="mod">
          <ac:chgData name="Powers, Joan" userId="767e4916-0627-4bc7-8ed0-90b1cad8e464" providerId="ADAL" clId="{5A80C82A-36E2-45A9-8B58-92D57A43032D}" dt="2026-02-10T19:41:37.372" v="292" actId="20577"/>
          <ac:spMkLst>
            <pc:docMk/>
            <pc:sldMk cId="0" sldId="279"/>
            <ac:spMk id="47" creationId="{00000000-0000-0000-0000-000000000000}"/>
          </ac:spMkLst>
        </pc:spChg>
        <pc:spChg chg="mod">
          <ac:chgData name="Powers, Joan" userId="767e4916-0627-4bc7-8ed0-90b1cad8e464" providerId="ADAL" clId="{5A80C82A-36E2-45A9-8B58-92D57A43032D}" dt="2026-02-10T19:42:08.757" v="295" actId="6549"/>
          <ac:spMkLst>
            <pc:docMk/>
            <pc:sldMk cId="0" sldId="279"/>
            <ac:spMk id="51" creationId="{00000000-0000-0000-0000-000000000000}"/>
          </ac:spMkLst>
        </pc:spChg>
        <pc:spChg chg="mod">
          <ac:chgData name="Powers, Joan" userId="767e4916-0627-4bc7-8ed0-90b1cad8e464" providerId="ADAL" clId="{5A80C82A-36E2-45A9-8B58-92D57A43032D}" dt="2026-02-10T19:41:59.871" v="293" actId="20577"/>
          <ac:spMkLst>
            <pc:docMk/>
            <pc:sldMk cId="0" sldId="279"/>
            <ac:spMk id="55" creationId="{00000000-0000-0000-0000-000000000000}"/>
          </ac:spMkLst>
        </pc:spChg>
        <pc:spChg chg="mod">
          <ac:chgData name="Powers, Joan" userId="767e4916-0627-4bc7-8ed0-90b1cad8e464" providerId="ADAL" clId="{5A80C82A-36E2-45A9-8B58-92D57A43032D}" dt="2026-02-11T15:06:03.679" v="339" actId="6549"/>
          <ac:spMkLst>
            <pc:docMk/>
            <pc:sldMk cId="0" sldId="279"/>
            <ac:spMk id="59" creationId="{00000000-0000-0000-0000-000000000000}"/>
          </ac:spMkLst>
        </pc:spChg>
      </pc:sldChg>
    </pc:docChg>
  </pc:docChgLst>
  <pc:docChgLst>
    <pc:chgData name="Bassett, Daniel" userId="63e3c5d1-d3c0-4baa-94ee-9f403a11f459" providerId="ADAL" clId="{A9D61C1E-53E6-49B1-8A70-C206BCF19358}"/>
    <pc:docChg chg="custSel addSld delSld modSld sldOrd">
      <pc:chgData name="Bassett, Daniel" userId="63e3c5d1-d3c0-4baa-94ee-9f403a11f459" providerId="ADAL" clId="{A9D61C1E-53E6-49B1-8A70-C206BCF19358}" dt="2026-02-11T19:44:47.876" v="93" actId="47"/>
      <pc:docMkLst>
        <pc:docMk/>
      </pc:docMkLst>
      <pc:sldChg chg="delSp modSp mod">
        <pc:chgData name="Bassett, Daniel" userId="63e3c5d1-d3c0-4baa-94ee-9f403a11f459" providerId="ADAL" clId="{A9D61C1E-53E6-49B1-8A70-C206BCF19358}" dt="2026-02-11T19:43:42.966" v="91" actId="1038"/>
        <pc:sldMkLst>
          <pc:docMk/>
          <pc:sldMk cId="0" sldId="276"/>
        </pc:sldMkLst>
        <pc:spChg chg="mod">
          <ac:chgData name="Bassett, Daniel" userId="63e3c5d1-d3c0-4baa-94ee-9f403a11f459" providerId="ADAL" clId="{A9D61C1E-53E6-49B1-8A70-C206BCF19358}" dt="2026-02-11T19:43:42.966" v="91" actId="1038"/>
          <ac:spMkLst>
            <pc:docMk/>
            <pc:sldMk cId="0" sldId="276"/>
            <ac:spMk id="4" creationId="{00000000-0000-0000-0000-000000000000}"/>
          </ac:spMkLst>
        </pc:spChg>
        <pc:spChg chg="mod">
          <ac:chgData name="Bassett, Daniel" userId="63e3c5d1-d3c0-4baa-94ee-9f403a11f459" providerId="ADAL" clId="{A9D61C1E-53E6-49B1-8A70-C206BCF19358}" dt="2026-02-11T19:43:42.966" v="91" actId="1038"/>
          <ac:spMkLst>
            <pc:docMk/>
            <pc:sldMk cId="0" sldId="276"/>
            <ac:spMk id="6" creationId="{00000000-0000-0000-0000-000000000000}"/>
          </ac:spMkLst>
        </pc:spChg>
        <pc:spChg chg="del">
          <ac:chgData name="Bassett, Daniel" userId="63e3c5d1-d3c0-4baa-94ee-9f403a11f459" providerId="ADAL" clId="{A9D61C1E-53E6-49B1-8A70-C206BCF19358}" dt="2026-02-11T19:43:29.007" v="18" actId="478"/>
          <ac:spMkLst>
            <pc:docMk/>
            <pc:sldMk cId="0" sldId="276"/>
            <ac:spMk id="16" creationId="{00000000-0000-0000-0000-000000000000}"/>
          </ac:spMkLst>
        </pc:spChg>
        <pc:grpChg chg="mod">
          <ac:chgData name="Bassett, Daniel" userId="63e3c5d1-d3c0-4baa-94ee-9f403a11f459" providerId="ADAL" clId="{A9D61C1E-53E6-49B1-8A70-C206BCF19358}" dt="2026-02-11T19:43:42.966" v="91" actId="1038"/>
          <ac:grpSpMkLst>
            <pc:docMk/>
            <pc:sldMk cId="0" sldId="276"/>
            <ac:grpSpMk id="11" creationId="{00000000-0000-0000-0000-000000000000}"/>
          </ac:grpSpMkLst>
        </pc:grpChg>
        <pc:grpChg chg="del">
          <ac:chgData name="Bassett, Daniel" userId="63e3c5d1-d3c0-4baa-94ee-9f403a11f459" providerId="ADAL" clId="{A9D61C1E-53E6-49B1-8A70-C206BCF19358}" dt="2026-02-11T19:43:30.317" v="19" actId="478"/>
          <ac:grpSpMkLst>
            <pc:docMk/>
            <pc:sldMk cId="0" sldId="276"/>
            <ac:grpSpMk id="15" creationId="{00000000-0000-0000-0000-000000000000}"/>
          </ac:grpSpMkLst>
        </pc:grpChg>
        <pc:grpChg chg="del">
          <ac:chgData name="Bassett, Daniel" userId="63e3c5d1-d3c0-4baa-94ee-9f403a11f459" providerId="ADAL" clId="{A9D61C1E-53E6-49B1-8A70-C206BCF19358}" dt="2026-02-11T19:43:31.068" v="20" actId="478"/>
          <ac:grpSpMkLst>
            <pc:docMk/>
            <pc:sldMk cId="0" sldId="276"/>
            <ac:grpSpMk id="19" creationId="{00000000-0000-0000-0000-000000000000}"/>
          </ac:grpSpMkLst>
        </pc:grpChg>
        <pc:grpChg chg="mod">
          <ac:chgData name="Bassett, Daniel" userId="63e3c5d1-d3c0-4baa-94ee-9f403a11f459" providerId="ADAL" clId="{A9D61C1E-53E6-49B1-8A70-C206BCF19358}" dt="2026-02-11T19:43:42.966" v="91" actId="1038"/>
          <ac:grpSpMkLst>
            <pc:docMk/>
            <pc:sldMk cId="0" sldId="276"/>
            <ac:grpSpMk id="23" creationId="{00000000-0000-0000-0000-000000000000}"/>
          </ac:grpSpMkLst>
        </pc:grpChg>
      </pc:sldChg>
      <pc:sldChg chg="add del">
        <pc:chgData name="Bassett, Daniel" userId="63e3c5d1-d3c0-4baa-94ee-9f403a11f459" providerId="ADAL" clId="{A9D61C1E-53E6-49B1-8A70-C206BCF19358}" dt="2026-02-11T19:44:31.621" v="92" actId="47"/>
        <pc:sldMkLst>
          <pc:docMk/>
          <pc:sldMk cId="1418608191" sldId="312"/>
        </pc:sldMkLst>
      </pc:sldChg>
      <pc:sldChg chg="add">
        <pc:chgData name="Bassett, Daniel" userId="63e3c5d1-d3c0-4baa-94ee-9f403a11f459" providerId="ADAL" clId="{A9D61C1E-53E6-49B1-8A70-C206BCF19358}" dt="2026-02-11T19:42:14.593" v="15"/>
        <pc:sldMkLst>
          <pc:docMk/>
          <pc:sldMk cId="279612887" sldId="317"/>
        </pc:sldMkLst>
      </pc:sldChg>
      <pc:sldChg chg="add del">
        <pc:chgData name="Bassett, Daniel" userId="63e3c5d1-d3c0-4baa-94ee-9f403a11f459" providerId="ADAL" clId="{A9D61C1E-53E6-49B1-8A70-C206BCF19358}" dt="2026-02-11T19:44:47.876" v="93" actId="47"/>
        <pc:sldMkLst>
          <pc:docMk/>
          <pc:sldMk cId="605381393" sldId="321"/>
        </pc:sldMkLst>
      </pc:sldChg>
      <pc:sldChg chg="add">
        <pc:chgData name="Bassett, Daniel" userId="63e3c5d1-d3c0-4baa-94ee-9f403a11f459" providerId="ADAL" clId="{A9D61C1E-53E6-49B1-8A70-C206BCF19358}" dt="2026-02-11T19:42:14.593" v="15"/>
        <pc:sldMkLst>
          <pc:docMk/>
          <pc:sldMk cId="1524063728" sldId="322"/>
        </pc:sldMkLst>
      </pc:sldChg>
      <pc:sldChg chg="add del ord">
        <pc:chgData name="Bassett, Daniel" userId="63e3c5d1-d3c0-4baa-94ee-9f403a11f459" providerId="ADAL" clId="{A9D61C1E-53E6-49B1-8A70-C206BCF19358}" dt="2026-02-11T19:42:27.190" v="17" actId="47"/>
        <pc:sldMkLst>
          <pc:docMk/>
          <pc:sldMk cId="1302870085" sldId="327"/>
        </pc:sldMkLst>
      </pc:sldChg>
      <pc:sldChg chg="add">
        <pc:chgData name="Bassett, Daniel" userId="63e3c5d1-d3c0-4baa-94ee-9f403a11f459" providerId="ADAL" clId="{A9D61C1E-53E6-49B1-8A70-C206BCF19358}" dt="2026-02-11T19:42:14.593" v="15"/>
        <pc:sldMkLst>
          <pc:docMk/>
          <pc:sldMk cId="2581689073" sldId="330"/>
        </pc:sldMkLst>
      </pc:sldChg>
      <pc:sldChg chg="add">
        <pc:chgData name="Bassett, Daniel" userId="63e3c5d1-d3c0-4baa-94ee-9f403a11f459" providerId="ADAL" clId="{A9D61C1E-53E6-49B1-8A70-C206BCF19358}" dt="2026-02-11T19:42:14.593" v="15"/>
        <pc:sldMkLst>
          <pc:docMk/>
          <pc:sldMk cId="2589592421" sldId="331"/>
        </pc:sldMkLst>
      </pc:sldChg>
      <pc:sldChg chg="modSp add mod">
        <pc:chgData name="Bassett, Daniel" userId="63e3c5d1-d3c0-4baa-94ee-9f403a11f459" providerId="ADAL" clId="{A9D61C1E-53E6-49B1-8A70-C206BCF19358}" dt="2026-02-11T19:39:25.071" v="11" actId="120"/>
        <pc:sldMkLst>
          <pc:docMk/>
          <pc:sldMk cId="1261737120" sldId="333"/>
        </pc:sldMkLst>
        <pc:spChg chg="mod">
          <ac:chgData name="Bassett, Daniel" userId="63e3c5d1-d3c0-4baa-94ee-9f403a11f459" providerId="ADAL" clId="{A9D61C1E-53E6-49B1-8A70-C206BCF19358}" dt="2026-02-11T19:39:25.071" v="11" actId="120"/>
          <ac:spMkLst>
            <pc:docMk/>
            <pc:sldMk cId="1261737120" sldId="333"/>
            <ac:spMk id="5" creationId="{CC54B70A-AD3C-4C6D-B30D-E02077FEFEFA}"/>
          </ac:spMkLst>
        </pc:spChg>
      </pc:sldChg>
      <pc:sldChg chg="add">
        <pc:chgData name="Bassett, Daniel" userId="63e3c5d1-d3c0-4baa-94ee-9f403a11f459" providerId="ADAL" clId="{A9D61C1E-53E6-49B1-8A70-C206BCF19358}" dt="2026-02-11T19:36:17.644" v="2"/>
        <pc:sldMkLst>
          <pc:docMk/>
          <pc:sldMk cId="2855866209" sldId="337"/>
        </pc:sldMkLst>
      </pc:sldChg>
      <pc:sldChg chg="add">
        <pc:chgData name="Bassett, Daniel" userId="63e3c5d1-d3c0-4baa-94ee-9f403a11f459" providerId="ADAL" clId="{A9D61C1E-53E6-49B1-8A70-C206BCF19358}" dt="2026-02-11T19:42:14.593" v="15"/>
        <pc:sldMkLst>
          <pc:docMk/>
          <pc:sldMk cId="518062298" sldId="347"/>
        </pc:sldMkLst>
      </pc:sldChg>
      <pc:sldChg chg="add del">
        <pc:chgData name="Bassett, Daniel" userId="63e3c5d1-d3c0-4baa-94ee-9f403a11f459" providerId="ADAL" clId="{A9D61C1E-53E6-49B1-8A70-C206BCF19358}" dt="2026-02-11T19:38:22.225" v="6" actId="47"/>
        <pc:sldMkLst>
          <pc:docMk/>
          <pc:sldMk cId="3487588816" sldId="352"/>
        </pc:sldMkLst>
      </pc:sldChg>
      <pc:sldChg chg="add del setBg">
        <pc:chgData name="Bassett, Daniel" userId="63e3c5d1-d3c0-4baa-94ee-9f403a11f459" providerId="ADAL" clId="{A9D61C1E-53E6-49B1-8A70-C206BCF19358}" dt="2026-02-11T19:37:55.360" v="5" actId="47"/>
        <pc:sldMkLst>
          <pc:docMk/>
          <pc:sldMk cId="0" sldId="353"/>
        </pc:sldMkLst>
      </pc:sldChg>
      <pc:sldChg chg="modSp add mod">
        <pc:chgData name="Bassett, Daniel" userId="63e3c5d1-d3c0-4baa-94ee-9f403a11f459" providerId="ADAL" clId="{A9D61C1E-53E6-49B1-8A70-C206BCF19358}" dt="2026-02-11T19:42:14.728" v="16" actId="27636"/>
        <pc:sldMkLst>
          <pc:docMk/>
          <pc:sldMk cId="734417345" sldId="354"/>
        </pc:sldMkLst>
        <pc:spChg chg="mod">
          <ac:chgData name="Bassett, Daniel" userId="63e3c5d1-d3c0-4baa-94ee-9f403a11f459" providerId="ADAL" clId="{A9D61C1E-53E6-49B1-8A70-C206BCF19358}" dt="2026-02-11T19:42:14.728" v="16" actId="27636"/>
          <ac:spMkLst>
            <pc:docMk/>
            <pc:sldMk cId="734417345" sldId="354"/>
            <ac:spMk id="2" creationId="{3F777BF0-B999-0B0D-2370-37DC3D4C7D69}"/>
          </ac:spMkLst>
        </pc:spChg>
      </pc:sldChg>
      <pc:sldChg chg="add del">
        <pc:chgData name="Bassett, Daniel" userId="63e3c5d1-d3c0-4baa-94ee-9f403a11f459" providerId="ADAL" clId="{A9D61C1E-53E6-49B1-8A70-C206BCF19358}" dt="2026-02-11T19:38:27.091" v="7" actId="47"/>
        <pc:sldMkLst>
          <pc:docMk/>
          <pc:sldMk cId="3912153776" sldId="354"/>
        </pc:sldMkLst>
      </pc:sldChg>
      <pc:sldChg chg="add ord">
        <pc:chgData name="Bassett, Daniel" userId="63e3c5d1-d3c0-4baa-94ee-9f403a11f459" providerId="ADAL" clId="{A9D61C1E-53E6-49B1-8A70-C206BCF19358}" dt="2026-02-11T19:38:34.675" v="9"/>
        <pc:sldMkLst>
          <pc:docMk/>
          <pc:sldMk cId="0" sldId="355"/>
        </pc:sldMkLst>
      </pc:sldChg>
      <pc:sldMasterChg chg="delSldLayout">
        <pc:chgData name="Bassett, Daniel" userId="63e3c5d1-d3c0-4baa-94ee-9f403a11f459" providerId="ADAL" clId="{A9D61C1E-53E6-49B1-8A70-C206BCF19358}" dt="2026-02-11T19:42:27.190" v="17" actId="47"/>
        <pc:sldMasterMkLst>
          <pc:docMk/>
          <pc:sldMasterMk cId="0" sldId="2147483648"/>
        </pc:sldMasterMkLst>
        <pc:sldLayoutChg chg="del">
          <pc:chgData name="Bassett, Daniel" userId="63e3c5d1-d3c0-4baa-94ee-9f403a11f459" providerId="ADAL" clId="{A9D61C1E-53E6-49B1-8A70-C206BCF19358}" dt="2026-02-11T19:38:27.091" v="7" actId="47"/>
          <pc:sldLayoutMkLst>
            <pc:docMk/>
            <pc:sldMasterMk cId="0" sldId="2147483648"/>
            <pc:sldLayoutMk cId="2639046232" sldId="2147483670"/>
          </pc:sldLayoutMkLst>
        </pc:sldLayoutChg>
        <pc:sldLayoutChg chg="del">
          <pc:chgData name="Bassett, Daniel" userId="63e3c5d1-d3c0-4baa-94ee-9f403a11f459" providerId="ADAL" clId="{A9D61C1E-53E6-49B1-8A70-C206BCF19358}" dt="2026-02-11T19:42:27.190" v="17" actId="47"/>
          <pc:sldLayoutMkLst>
            <pc:docMk/>
            <pc:sldMasterMk cId="0" sldId="2147483648"/>
            <pc:sldLayoutMk cId="3776183271" sldId="2147483671"/>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F549466-D311-4760-AD8A-1255DB86E38B}" type="datetimeFigureOut">
              <a:rPr lang="en-US" smtClean="0"/>
              <a:t>2/11/2026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03C32A1-9978-485F-88E4-E53620C25E0C}" type="slidenum">
              <a:rPr lang="en-US" smtClean="0"/>
              <a:t>‹#›</a:t>
            </a:fld>
            <a:endParaRPr lang="en-US"/>
          </a:p>
        </p:txBody>
      </p:sp>
    </p:spTree>
    <p:extLst>
      <p:ext uri="{BB962C8B-B14F-4D97-AF65-F5344CB8AC3E}">
        <p14:creationId xmlns:p14="http://schemas.microsoft.com/office/powerpoint/2010/main" val="40597797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03C32A1-9978-485F-88E4-E53620C25E0C}" type="slidenum">
              <a:rPr lang="en-US" smtClean="0"/>
              <a:t>1</a:t>
            </a:fld>
            <a:endParaRPr lang="en-US"/>
          </a:p>
        </p:txBody>
      </p:sp>
    </p:spTree>
    <p:extLst>
      <p:ext uri="{BB962C8B-B14F-4D97-AF65-F5344CB8AC3E}">
        <p14:creationId xmlns:p14="http://schemas.microsoft.com/office/powerpoint/2010/main" val="28000270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https://www.hhs.gov/ohrp/regulations-and-policy/regulations/45-cfr-46/index.html</a:t>
            </a:r>
          </a:p>
        </p:txBody>
      </p:sp>
      <p:sp>
        <p:nvSpPr>
          <p:cNvPr id="4" name="Slide Number Placeholder 3"/>
          <p:cNvSpPr>
            <a:spLocks noGrp="1"/>
          </p:cNvSpPr>
          <p:nvPr>
            <p:ph type="sldNum" sz="quarter" idx="5"/>
          </p:nvPr>
        </p:nvSpPr>
        <p:spPr/>
        <p:txBody>
          <a:bodyPr/>
          <a:lstStyle/>
          <a:p>
            <a:fld id="{703C32A1-9978-485F-88E4-E53620C25E0C}" type="slidenum">
              <a:rPr lang="en-US" smtClean="0"/>
              <a:t>3</a:t>
            </a:fld>
            <a:endParaRPr lang="en-US"/>
          </a:p>
        </p:txBody>
      </p:sp>
    </p:spTree>
    <p:extLst>
      <p:ext uri="{BB962C8B-B14F-4D97-AF65-F5344CB8AC3E}">
        <p14:creationId xmlns:p14="http://schemas.microsoft.com/office/powerpoint/2010/main" val="39826525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spcBef>
                <a:spcPts val="0"/>
              </a:spcBef>
              <a:spcAft>
                <a:spcPts val="0"/>
              </a:spcAft>
              <a:buFont typeface="Arial" panose="020B0604020202020204" pitchFamily="34" charset="0"/>
              <a:buNone/>
            </a:pPr>
            <a:r>
              <a:rPr lang="en-US" sz="1800" b="0" i="0" u="none" strike="noStrike" dirty="0">
                <a:solidFill>
                  <a:srgbClr val="000000"/>
                </a:solidFill>
                <a:effectLst/>
                <a:latin typeface="Arial" panose="020B0604020202020204" pitchFamily="34" charset="0"/>
              </a:rPr>
              <a:t>USPHS- U.S. Public Health Service-- Alabama</a:t>
            </a:r>
          </a:p>
          <a:p>
            <a:pPr marL="285750" indent="-285750" rtl="0" fontAlgn="base">
              <a:spcBef>
                <a:spcPts val="0"/>
              </a:spcBef>
              <a:spcAft>
                <a:spcPts val="0"/>
              </a:spcAft>
              <a:buFont typeface="Arial" panose="020B0604020202020204" pitchFamily="34" charset="0"/>
              <a:buChar char="•"/>
            </a:pPr>
            <a:r>
              <a:rPr lang="en-US" sz="1800" b="0" i="0" u="none" strike="noStrike" dirty="0">
                <a:solidFill>
                  <a:srgbClr val="241F21"/>
                </a:solidFill>
                <a:effectLst/>
                <a:latin typeface="Arial" panose="020B0604020202020204" pitchFamily="34" charset="0"/>
              </a:rPr>
              <a:t>Poor Sharecroppers; Promised free meals, transportation, and assistance with burial costs in case of death</a:t>
            </a:r>
          </a:p>
          <a:p>
            <a:pPr marL="285750" indent="-285750" rtl="0" fontAlgn="base">
              <a:spcBef>
                <a:spcPts val="0"/>
              </a:spcBef>
              <a:spcAft>
                <a:spcPts val="0"/>
              </a:spcAft>
              <a:buFont typeface="Arial" panose="020B0604020202020204" pitchFamily="34" charset="0"/>
              <a:buChar char="•"/>
            </a:pPr>
            <a:r>
              <a:rPr lang="en-US" sz="1800" b="0" i="0" u="none" strike="noStrike" dirty="0">
                <a:solidFill>
                  <a:srgbClr val="241F21"/>
                </a:solidFill>
                <a:effectLst/>
                <a:latin typeface="Arial" panose="020B0604020202020204" pitchFamily="34" charset="0"/>
              </a:rPr>
              <a:t>The study started in 1932 when the treatment of syphilis was still uncertain, but by 1947 penicillin was the standard cure for the disease. The researchers did not use the drug to cure their infected subjects, and instead kept conducting research up until 1972.</a:t>
            </a:r>
          </a:p>
          <a:p>
            <a:pPr rtl="0" fontAlgn="base">
              <a:spcBef>
                <a:spcPts val="0"/>
              </a:spcBef>
              <a:spcAft>
                <a:spcPts val="0"/>
              </a:spcAft>
              <a:buFont typeface="Arial" panose="020B0604020202020204" pitchFamily="34" charset="0"/>
              <a:buNone/>
            </a:pPr>
            <a:br>
              <a:rPr lang="en-US" dirty="0"/>
            </a:br>
            <a:r>
              <a:rPr lang="en-US" dirty="0"/>
              <a:t>“</a:t>
            </a:r>
            <a:r>
              <a:rPr lang="en-US" sz="1800" b="0" i="0" u="none" strike="noStrike" dirty="0">
                <a:solidFill>
                  <a:srgbClr val="222222"/>
                </a:solidFill>
                <a:effectLst/>
                <a:latin typeface="Arial" panose="020B0604020202020204" pitchFamily="34" charset="0"/>
              </a:rPr>
              <a:t>Monster Study” - threaten to ruin the reputation of the psychologists </a:t>
            </a:r>
          </a:p>
          <a:p>
            <a:pPr marL="285750" indent="-285750" rtl="0" fontAlgn="base">
              <a:spcBef>
                <a:spcPts val="0"/>
              </a:spcBef>
              <a:spcAft>
                <a:spcPts val="0"/>
              </a:spcAft>
              <a:buFont typeface="Arial" panose="020B0604020202020204" pitchFamily="34" charset="0"/>
              <a:buChar char="•"/>
            </a:pPr>
            <a:r>
              <a:rPr lang="en-US" sz="1800" b="0" i="0" u="none" strike="noStrike" dirty="0">
                <a:solidFill>
                  <a:srgbClr val="222222"/>
                </a:solidFill>
                <a:effectLst/>
                <a:latin typeface="Arial" panose="020B0604020202020204" pitchFamily="34" charset="0"/>
              </a:rPr>
              <a:t>5 children developed speech problems. Reports show that these children became withdrawn and some stopped speaking altogether. These children were as young as five years old.</a:t>
            </a:r>
          </a:p>
          <a:p>
            <a:pPr marL="285750" indent="-285750" rtl="0" fontAlgn="base">
              <a:spcBef>
                <a:spcPts val="0"/>
              </a:spcBef>
              <a:spcAft>
                <a:spcPts val="0"/>
              </a:spcAft>
              <a:buFont typeface="Arial" panose="020B0604020202020204" pitchFamily="34" charset="0"/>
              <a:buChar char="•"/>
            </a:pPr>
            <a:r>
              <a:rPr lang="en-US" sz="1800" b="0" i="0" u="none" strike="noStrike" dirty="0">
                <a:solidFill>
                  <a:srgbClr val="222222"/>
                </a:solidFill>
                <a:effectLst/>
                <a:latin typeface="Arial" panose="020B0604020202020204" pitchFamily="34" charset="0"/>
              </a:rPr>
              <a:t>The Monster Study didn’t become nationally infamous until 2001.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hlinkClick r:id=""/>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hlinkClick r:id=""/>
              </a:rPr>
              <a:t>PRIM&amp;R - Research Ethics Timeline (primr.org)</a:t>
            </a:r>
            <a:endParaRPr lang="en-US" dirty="0"/>
          </a:p>
          <a:p>
            <a:endParaRPr lang="en-US" dirty="0"/>
          </a:p>
        </p:txBody>
      </p:sp>
      <p:sp>
        <p:nvSpPr>
          <p:cNvPr id="4" name="Slide Number Placeholder 3"/>
          <p:cNvSpPr>
            <a:spLocks noGrp="1"/>
          </p:cNvSpPr>
          <p:nvPr>
            <p:ph type="sldNum" sz="quarter" idx="5"/>
          </p:nvPr>
        </p:nvSpPr>
        <p:spPr/>
        <p:txBody>
          <a:bodyPr/>
          <a:lstStyle/>
          <a:p>
            <a:fld id="{78FD9D1E-72BB-42C1-976F-B283CA5BEB80}" type="slidenum">
              <a:rPr lang="en-US" smtClean="0"/>
              <a:t>4</a:t>
            </a:fld>
            <a:endParaRPr lang="en-US" dirty="0"/>
          </a:p>
        </p:txBody>
      </p:sp>
    </p:spTree>
    <p:extLst>
      <p:ext uri="{BB962C8B-B14F-4D97-AF65-F5344CB8AC3E}">
        <p14:creationId xmlns:p14="http://schemas.microsoft.com/office/powerpoint/2010/main" val="12861378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https://research.unt.edu/support-units/research-integrity-and-compliance/human-subjects-irb/irb-protocol-submission.html</a:t>
            </a:r>
          </a:p>
          <a:p>
            <a:endParaRPr lang="en-US"/>
          </a:p>
          <a:p>
            <a:r>
              <a:rPr lang="en-US"/>
              <a:t>https://research.unt.edu/support-units/research-integrity-and-compliance/human-subjects-irb/human-subjects-research-determinations.html</a:t>
            </a:r>
          </a:p>
          <a:p>
            <a:endParaRPr lang="en-US"/>
          </a:p>
          <a:p>
            <a:endParaRPr lang="en-US"/>
          </a:p>
        </p:txBody>
      </p:sp>
      <p:sp>
        <p:nvSpPr>
          <p:cNvPr id="4" name="Slide Number Placeholder 3"/>
          <p:cNvSpPr>
            <a:spLocks noGrp="1"/>
          </p:cNvSpPr>
          <p:nvPr>
            <p:ph type="sldNum" sz="quarter" idx="5"/>
          </p:nvPr>
        </p:nvSpPr>
        <p:spPr/>
        <p:txBody>
          <a:bodyPr/>
          <a:lstStyle/>
          <a:p>
            <a:fld id="{703C32A1-9978-485F-88E4-E53620C25E0C}" type="slidenum">
              <a:rPr lang="en-US" smtClean="0"/>
              <a:t>6</a:t>
            </a:fld>
            <a:endParaRPr lang="en-US"/>
          </a:p>
        </p:txBody>
      </p:sp>
    </p:spTree>
    <p:extLst>
      <p:ext uri="{BB962C8B-B14F-4D97-AF65-F5344CB8AC3E}">
        <p14:creationId xmlns:p14="http://schemas.microsoft.com/office/powerpoint/2010/main" val="15114214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https://www.hhs.gov/ohrp/regulations-and-policy/regulations/45-cfr-46/index.html</a:t>
            </a:r>
          </a:p>
        </p:txBody>
      </p:sp>
      <p:sp>
        <p:nvSpPr>
          <p:cNvPr id="4" name="Slide Number Placeholder 3"/>
          <p:cNvSpPr>
            <a:spLocks noGrp="1"/>
          </p:cNvSpPr>
          <p:nvPr>
            <p:ph type="sldNum" sz="quarter" idx="5"/>
          </p:nvPr>
        </p:nvSpPr>
        <p:spPr/>
        <p:txBody>
          <a:bodyPr/>
          <a:lstStyle/>
          <a:p>
            <a:fld id="{703C32A1-9978-485F-88E4-E53620C25E0C}" type="slidenum">
              <a:rPr lang="en-US" smtClean="0"/>
              <a:t>7</a:t>
            </a:fld>
            <a:endParaRPr lang="en-US"/>
          </a:p>
        </p:txBody>
      </p:sp>
    </p:spTree>
    <p:extLst>
      <p:ext uri="{BB962C8B-B14F-4D97-AF65-F5344CB8AC3E}">
        <p14:creationId xmlns:p14="http://schemas.microsoft.com/office/powerpoint/2010/main" val="35993071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https://research.unt.edu/support-units/research-integrity-and-compliance/human-subjects-irb/irb-protocol-submission.html</a:t>
            </a:r>
          </a:p>
          <a:p>
            <a:endParaRPr lang="en-US"/>
          </a:p>
        </p:txBody>
      </p:sp>
      <p:sp>
        <p:nvSpPr>
          <p:cNvPr id="4" name="Slide Number Placeholder 3"/>
          <p:cNvSpPr>
            <a:spLocks noGrp="1"/>
          </p:cNvSpPr>
          <p:nvPr>
            <p:ph type="sldNum" sz="quarter" idx="5"/>
          </p:nvPr>
        </p:nvSpPr>
        <p:spPr/>
        <p:txBody>
          <a:bodyPr/>
          <a:lstStyle/>
          <a:p>
            <a:fld id="{703C32A1-9978-485F-88E4-E53620C25E0C}" type="slidenum">
              <a:rPr lang="en-US" smtClean="0"/>
              <a:t>8</a:t>
            </a:fld>
            <a:endParaRPr lang="en-US"/>
          </a:p>
        </p:txBody>
      </p:sp>
    </p:spTree>
    <p:extLst>
      <p:ext uri="{BB962C8B-B14F-4D97-AF65-F5344CB8AC3E}">
        <p14:creationId xmlns:p14="http://schemas.microsoft.com/office/powerpoint/2010/main" val="6011130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https://research.unt.edu/support-units/research-integrity-and-compliance/human-subjects-irb/irb-protocol-submission.html</a:t>
            </a:r>
          </a:p>
          <a:p>
            <a:endParaRPr lang="en-US"/>
          </a:p>
        </p:txBody>
      </p:sp>
      <p:sp>
        <p:nvSpPr>
          <p:cNvPr id="4" name="Slide Number Placeholder 3"/>
          <p:cNvSpPr>
            <a:spLocks noGrp="1"/>
          </p:cNvSpPr>
          <p:nvPr>
            <p:ph type="sldNum" sz="quarter" idx="5"/>
          </p:nvPr>
        </p:nvSpPr>
        <p:spPr/>
        <p:txBody>
          <a:bodyPr/>
          <a:lstStyle/>
          <a:p>
            <a:fld id="{703C32A1-9978-485F-88E4-E53620C25E0C}" type="slidenum">
              <a:rPr lang="en-US" smtClean="0"/>
              <a:t>10</a:t>
            </a:fld>
            <a:endParaRPr lang="en-US"/>
          </a:p>
        </p:txBody>
      </p:sp>
    </p:spTree>
    <p:extLst>
      <p:ext uri="{BB962C8B-B14F-4D97-AF65-F5344CB8AC3E}">
        <p14:creationId xmlns:p14="http://schemas.microsoft.com/office/powerpoint/2010/main" val="3101041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https://www.hhs.gov/ohrp/regulations-and-policy/regulations/45-cfr-46/index.html</a:t>
            </a:r>
          </a:p>
          <a:p>
            <a:endParaRPr lang="en-US"/>
          </a:p>
        </p:txBody>
      </p:sp>
      <p:sp>
        <p:nvSpPr>
          <p:cNvPr id="4" name="Slide Number Placeholder 3"/>
          <p:cNvSpPr>
            <a:spLocks noGrp="1"/>
          </p:cNvSpPr>
          <p:nvPr>
            <p:ph type="sldNum" sz="quarter" idx="5"/>
          </p:nvPr>
        </p:nvSpPr>
        <p:spPr/>
        <p:txBody>
          <a:bodyPr/>
          <a:lstStyle/>
          <a:p>
            <a:fld id="{703C32A1-9978-485F-88E4-E53620C25E0C}" type="slidenum">
              <a:rPr lang="en-US" smtClean="0"/>
              <a:t>11</a:t>
            </a:fld>
            <a:endParaRPr lang="en-US"/>
          </a:p>
        </p:txBody>
      </p:sp>
    </p:spTree>
    <p:extLst>
      <p:ext uri="{BB962C8B-B14F-4D97-AF65-F5344CB8AC3E}">
        <p14:creationId xmlns:p14="http://schemas.microsoft.com/office/powerpoint/2010/main" val="7774253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86C4D4-DAE8-0C2D-24E0-279FCEDCB6C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559F7AB-CE01-5CEB-99C5-54529FAB588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7E0B367-F469-A869-B8E6-F9FF03BBB14F}"/>
              </a:ext>
            </a:extLst>
          </p:cNvPr>
          <p:cNvSpPr>
            <a:spLocks noGrp="1"/>
          </p:cNvSpPr>
          <p:nvPr>
            <p:ph type="body" idx="1"/>
          </p:nvPr>
        </p:nvSpPr>
        <p:spPr/>
        <p:txBody>
          <a:bodyPr/>
          <a:lstStyle/>
          <a:p>
            <a:r>
              <a:rPr lang="en-US"/>
              <a:t>Speaker: Hannah</a:t>
            </a:r>
          </a:p>
        </p:txBody>
      </p:sp>
      <p:sp>
        <p:nvSpPr>
          <p:cNvPr id="4" name="Slide Number Placeholder 3">
            <a:extLst>
              <a:ext uri="{FF2B5EF4-FFF2-40B4-BE49-F238E27FC236}">
                <a16:creationId xmlns:a16="http://schemas.microsoft.com/office/drawing/2014/main" id="{1D48504B-7091-102D-1DDF-E6A6F4D00E5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3B173B-F9AE-4CD2-AF4D-FCB2C164401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936736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EE50A8-0402-4AC1-A5B3-684D9FD3FE2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817179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https://www.researchmatch.org/</a:t>
            </a:r>
          </a:p>
        </p:txBody>
      </p:sp>
      <p:sp>
        <p:nvSpPr>
          <p:cNvPr id="4" name="Slide Number Placeholder 3"/>
          <p:cNvSpPr>
            <a:spLocks noGrp="1"/>
          </p:cNvSpPr>
          <p:nvPr>
            <p:ph type="sldNum" sz="quarter" idx="5"/>
          </p:nvPr>
        </p:nvSpPr>
        <p:spPr/>
        <p:txBody>
          <a:bodyPr/>
          <a:lstStyle/>
          <a:p>
            <a:fld id="{703C32A1-9978-485F-88E4-E53620C25E0C}" type="slidenum">
              <a:rPr lang="en-US" smtClean="0"/>
              <a:t>23</a:t>
            </a:fld>
            <a:endParaRPr lang="en-US"/>
          </a:p>
        </p:txBody>
      </p:sp>
    </p:spTree>
    <p:extLst>
      <p:ext uri="{BB962C8B-B14F-4D97-AF65-F5344CB8AC3E}">
        <p14:creationId xmlns:p14="http://schemas.microsoft.com/office/powerpoint/2010/main" val="26364382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https://research.unt.edu/support-units/research-integrity-and-compliance/human-subjects-irb/irb-forms-and-templates.html</a:t>
            </a:r>
          </a:p>
        </p:txBody>
      </p:sp>
      <p:sp>
        <p:nvSpPr>
          <p:cNvPr id="4" name="Slide Number Placeholder 3"/>
          <p:cNvSpPr>
            <a:spLocks noGrp="1"/>
          </p:cNvSpPr>
          <p:nvPr>
            <p:ph type="sldNum" sz="quarter" idx="5"/>
          </p:nvPr>
        </p:nvSpPr>
        <p:spPr/>
        <p:txBody>
          <a:bodyPr/>
          <a:lstStyle/>
          <a:p>
            <a:fld id="{703C32A1-9978-485F-88E4-E53620C25E0C}" type="slidenum">
              <a:rPr lang="en-US" smtClean="0"/>
              <a:t>24</a:t>
            </a:fld>
            <a:endParaRPr lang="en-US"/>
          </a:p>
        </p:txBody>
      </p:sp>
    </p:spTree>
    <p:extLst>
      <p:ext uri="{BB962C8B-B14F-4D97-AF65-F5344CB8AC3E}">
        <p14:creationId xmlns:p14="http://schemas.microsoft.com/office/powerpoint/2010/main" val="18791277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https://research.unt.edu/support-units/research-integrity-and-compliance/human-subjects-irb/irb-forms-and-templates.html</a:t>
            </a:r>
          </a:p>
        </p:txBody>
      </p:sp>
      <p:sp>
        <p:nvSpPr>
          <p:cNvPr id="4" name="Slide Number Placeholder 3"/>
          <p:cNvSpPr>
            <a:spLocks noGrp="1"/>
          </p:cNvSpPr>
          <p:nvPr>
            <p:ph type="sldNum" sz="quarter" idx="5"/>
          </p:nvPr>
        </p:nvSpPr>
        <p:spPr/>
        <p:txBody>
          <a:bodyPr/>
          <a:lstStyle/>
          <a:p>
            <a:fld id="{703C32A1-9978-485F-88E4-E53620C25E0C}" type="slidenum">
              <a:rPr lang="en-US" smtClean="0"/>
              <a:t>27</a:t>
            </a:fld>
            <a:endParaRPr lang="en-US"/>
          </a:p>
        </p:txBody>
      </p:sp>
    </p:spTree>
    <p:extLst>
      <p:ext uri="{BB962C8B-B14F-4D97-AF65-F5344CB8AC3E}">
        <p14:creationId xmlns:p14="http://schemas.microsoft.com/office/powerpoint/2010/main" val="10317463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03C32A1-9978-485F-88E4-E53620C25E0C}" type="slidenum">
              <a:rPr lang="en-US" smtClean="0"/>
              <a:t>30</a:t>
            </a:fld>
            <a:endParaRPr lang="en-US"/>
          </a:p>
        </p:txBody>
      </p:sp>
    </p:spTree>
    <p:extLst>
      <p:ext uri="{BB962C8B-B14F-4D97-AF65-F5344CB8AC3E}">
        <p14:creationId xmlns:p14="http://schemas.microsoft.com/office/powerpoint/2010/main" val="39549521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2/11/2026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2/11/2026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2/11/2026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2/11/2026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CFCF745-E9F7-4F44-B150-9BE9A065240C}"/>
              </a:ext>
            </a:extLst>
          </p:cNvPr>
          <p:cNvSpPr/>
          <p:nvPr userDrawn="1"/>
        </p:nvSpPr>
        <p:spPr>
          <a:xfrm>
            <a:off x="0" y="0"/>
            <a:ext cx="18288000" cy="10287000"/>
          </a:xfrm>
          <a:prstGeom prst="rect">
            <a:avLst/>
          </a:prstGeom>
          <a:gradFill flip="none" rotWithShape="1">
            <a:gsLst>
              <a:gs pos="0">
                <a:srgbClr val="00A44E"/>
              </a:gs>
              <a:gs pos="100000">
                <a:srgbClr val="004A24"/>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7" name="Text Placeholder 5">
            <a:extLst>
              <a:ext uri="{FF2B5EF4-FFF2-40B4-BE49-F238E27FC236}">
                <a16:creationId xmlns:a16="http://schemas.microsoft.com/office/drawing/2014/main" id="{2E4D44C0-017C-3841-BD1F-CE2FF8A3D875}"/>
              </a:ext>
            </a:extLst>
          </p:cNvPr>
          <p:cNvSpPr>
            <a:spLocks noGrp="1"/>
          </p:cNvSpPr>
          <p:nvPr>
            <p:ph type="body" sz="quarter" idx="10" hasCustomPrompt="1"/>
          </p:nvPr>
        </p:nvSpPr>
        <p:spPr>
          <a:xfrm>
            <a:off x="5867402" y="6549872"/>
            <a:ext cx="6461762" cy="658652"/>
          </a:xfrm>
          <a:prstGeom prst="rect">
            <a:avLst/>
          </a:prstGeom>
        </p:spPr>
        <p:txBody>
          <a:bodyPr/>
          <a:lstStyle>
            <a:lvl1pPr marL="0" indent="0" algn="ctr">
              <a:buFontTx/>
              <a:buNone/>
              <a:defRPr lang="en-US" dirty="0" smtClean="0">
                <a:solidFill>
                  <a:schemeClr val="bg1"/>
                </a:solidFill>
              </a:defRPr>
            </a:lvl1pPr>
          </a:lstStyle>
          <a:p>
            <a:pPr lvl="0">
              <a:spcBef>
                <a:spcPts val="2400"/>
              </a:spcBef>
            </a:pPr>
            <a:r>
              <a:rPr lang="en-US" sz="4200"/>
              <a:t>Research Integrity &amp; Compliance</a:t>
            </a:r>
            <a:endParaRPr lang="en-US" b="0" i="0" u="none" strike="noStrike">
              <a:solidFill>
                <a:srgbClr val="000000"/>
              </a:solidFill>
              <a:effectLst/>
              <a:latin typeface="Segoe UI"/>
            </a:endParaRPr>
          </a:p>
        </p:txBody>
      </p:sp>
      <p:sp>
        <p:nvSpPr>
          <p:cNvPr id="9" name="Oval 8">
            <a:extLst>
              <a:ext uri="{FF2B5EF4-FFF2-40B4-BE49-F238E27FC236}">
                <a16:creationId xmlns:a16="http://schemas.microsoft.com/office/drawing/2014/main" id="{72D4B084-DE85-E34D-A895-A6386A95797F}"/>
              </a:ext>
            </a:extLst>
          </p:cNvPr>
          <p:cNvSpPr/>
          <p:nvPr userDrawn="1"/>
        </p:nvSpPr>
        <p:spPr>
          <a:xfrm>
            <a:off x="6663268" y="1179449"/>
            <a:ext cx="4855772" cy="485577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pic>
        <p:nvPicPr>
          <p:cNvPr id="10" name="Picture 9">
            <a:extLst>
              <a:ext uri="{FF2B5EF4-FFF2-40B4-BE49-F238E27FC236}">
                <a16:creationId xmlns:a16="http://schemas.microsoft.com/office/drawing/2014/main" id="{2A3C82F4-E0E4-4F49-B8AD-9D59D0DE7300}"/>
              </a:ext>
            </a:extLst>
          </p:cNvPr>
          <p:cNvPicPr>
            <a:picLocks noChangeAspect="1"/>
          </p:cNvPicPr>
          <p:nvPr userDrawn="1"/>
        </p:nvPicPr>
        <p:blipFill>
          <a:blip r:embed="rId2"/>
          <a:stretch>
            <a:fillRect/>
          </a:stretch>
        </p:blipFill>
        <p:spPr>
          <a:xfrm>
            <a:off x="7032264" y="2657078"/>
            <a:ext cx="4117776" cy="1900511"/>
          </a:xfrm>
          <a:prstGeom prst="rect">
            <a:avLst/>
          </a:prstGeom>
        </p:spPr>
      </p:pic>
    </p:spTree>
    <p:extLst>
      <p:ext uri="{BB962C8B-B14F-4D97-AF65-F5344CB8AC3E}">
        <p14:creationId xmlns:p14="http://schemas.microsoft.com/office/powerpoint/2010/main" val="13270649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563AB88-0523-B744-94F0-33695B959270}"/>
              </a:ext>
            </a:extLst>
          </p:cNvPr>
          <p:cNvPicPr>
            <a:picLocks noChangeAspect="1"/>
          </p:cNvPicPr>
          <p:nvPr userDrawn="1"/>
        </p:nvPicPr>
        <p:blipFill>
          <a:blip r:embed="rId2"/>
          <a:stretch>
            <a:fillRect/>
          </a:stretch>
        </p:blipFill>
        <p:spPr>
          <a:xfrm>
            <a:off x="15526513" y="329185"/>
            <a:ext cx="2435231" cy="1123952"/>
          </a:xfrm>
          <a:prstGeom prst="rect">
            <a:avLst/>
          </a:prstGeom>
        </p:spPr>
      </p:pic>
    </p:spTree>
    <p:extLst>
      <p:ext uri="{BB962C8B-B14F-4D97-AF65-F5344CB8AC3E}">
        <p14:creationId xmlns:p14="http://schemas.microsoft.com/office/powerpoint/2010/main" val="13673465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188911622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210E7C09-85A1-C347-BD36-1D230C772538}"/>
              </a:ext>
            </a:extLst>
          </p:cNvPr>
          <p:cNvSpPr>
            <a:spLocks noGrp="1"/>
          </p:cNvSpPr>
          <p:nvPr>
            <p:ph type="body" sz="quarter" idx="10" hasCustomPrompt="1"/>
          </p:nvPr>
        </p:nvSpPr>
        <p:spPr>
          <a:xfrm>
            <a:off x="5867399" y="6549869"/>
            <a:ext cx="6461762" cy="658652"/>
          </a:xfrm>
          <a:prstGeom prst="rect">
            <a:avLst/>
          </a:prstGeom>
        </p:spPr>
        <p:txBody>
          <a:bodyPr/>
          <a:lstStyle>
            <a:lvl1pPr marL="0" indent="0" algn="ctr">
              <a:buFontTx/>
              <a:buNone/>
              <a:defRPr lang="en-US" sz="4200" b="0" i="0" u="none" strike="noStrike" baseline="0" smtClean="0">
                <a:effectLst/>
                <a:latin typeface="Calibri Regular"/>
              </a:defRPr>
            </a:lvl1pPr>
          </a:lstStyle>
          <a:p>
            <a:pPr lvl="0">
              <a:spcBef>
                <a:spcPts val="2400"/>
              </a:spcBef>
            </a:pPr>
            <a:r>
              <a:rPr lang="en-US" b="0" i="0" u="none" strike="noStrike" dirty="0">
                <a:solidFill>
                  <a:srgbClr val="000000"/>
                </a:solidFill>
                <a:effectLst/>
                <a:latin typeface="Segoe UI"/>
              </a:rPr>
              <a:t>Slide Title Here</a:t>
            </a:r>
          </a:p>
        </p:txBody>
      </p:sp>
      <p:sp>
        <p:nvSpPr>
          <p:cNvPr id="10" name="Text Placeholder 9">
            <a:extLst>
              <a:ext uri="{FF2B5EF4-FFF2-40B4-BE49-F238E27FC236}">
                <a16:creationId xmlns:a16="http://schemas.microsoft.com/office/drawing/2014/main" id="{B68784AB-3752-A44B-9D82-F3D2CCF84DDE}"/>
              </a:ext>
            </a:extLst>
          </p:cNvPr>
          <p:cNvSpPr>
            <a:spLocks noGrp="1"/>
          </p:cNvSpPr>
          <p:nvPr>
            <p:ph type="body" sz="quarter" idx="11" hasCustomPrompt="1"/>
          </p:nvPr>
        </p:nvSpPr>
        <p:spPr>
          <a:xfrm>
            <a:off x="5867401" y="7512845"/>
            <a:ext cx="6462713" cy="2483643"/>
          </a:xfrm>
          <a:prstGeom prst="rect">
            <a:avLst/>
          </a:prstGeom>
        </p:spPr>
        <p:txBody>
          <a:bodyPr/>
          <a:lstStyle>
            <a:lvl1pPr marL="0" marR="0" indent="0" algn="ctr" defTabSz="1371600" rtl="0" eaLnBrk="1" fontAlgn="auto" latinLnBrk="0" hangingPunct="1">
              <a:lnSpc>
                <a:spcPct val="90000"/>
              </a:lnSpc>
              <a:spcBef>
                <a:spcPts val="1500"/>
              </a:spcBef>
              <a:spcAft>
                <a:spcPts val="0"/>
              </a:spcAft>
              <a:buClrTx/>
              <a:buSzTx/>
              <a:buFontTx/>
              <a:buNone/>
              <a:tabLst/>
              <a:defRPr lang="en-US" sz="2100" b="0" i="0" u="none" strike="noStrike" baseline="0" smtClean="0">
                <a:solidFill>
                  <a:schemeClr val="tx1"/>
                </a:solidFill>
                <a:effectLst/>
                <a:latin typeface="+mn-lt"/>
                <a:cs typeface="Calibri" panose="020F0502020204030204" pitchFamily="34" charset="0"/>
              </a:defRPr>
            </a:lvl1pPr>
          </a:lstStyle>
          <a:p>
            <a:pPr marL="0" marR="0" lvl="0" indent="0" algn="ctr" defTabSz="1371600" rtl="0" eaLnBrk="1" fontAlgn="auto" latinLnBrk="0" hangingPunct="1">
              <a:lnSpc>
                <a:spcPct val="90000"/>
              </a:lnSpc>
              <a:spcBef>
                <a:spcPts val="1500"/>
              </a:spcBef>
              <a:spcAft>
                <a:spcPts val="0"/>
              </a:spcAft>
              <a:buClrTx/>
              <a:buSzTx/>
              <a:buFontTx/>
              <a:buNone/>
              <a:tabLst/>
              <a:defRPr/>
            </a:pPr>
            <a:r>
              <a:rPr lang="en-US" sz="2100" dirty="0" err="1"/>
              <a:t>Mauris</a:t>
            </a:r>
            <a:r>
              <a:rPr lang="en-US" sz="2100" dirty="0"/>
              <a:t> </a:t>
            </a:r>
            <a:r>
              <a:rPr lang="en-US" sz="2100" dirty="0" err="1"/>
              <a:t>accumsan</a:t>
            </a:r>
            <a:r>
              <a:rPr lang="en-US" sz="2100" dirty="0"/>
              <a:t> </a:t>
            </a:r>
            <a:r>
              <a:rPr lang="en-US" sz="2100" dirty="0" err="1"/>
              <a:t>purus</a:t>
            </a:r>
            <a:r>
              <a:rPr lang="en-US" sz="2100" dirty="0"/>
              <a:t> in </a:t>
            </a:r>
            <a:r>
              <a:rPr lang="en-US" sz="2100" dirty="0" err="1"/>
              <a:t>quam</a:t>
            </a:r>
            <a:r>
              <a:rPr lang="en-US" sz="2100" dirty="0"/>
              <a:t> </a:t>
            </a:r>
            <a:r>
              <a:rPr lang="en-US" sz="2100" dirty="0" err="1"/>
              <a:t>lobortis</a:t>
            </a:r>
            <a:r>
              <a:rPr lang="en-US" sz="2100" dirty="0"/>
              <a:t> pharetra. </a:t>
            </a:r>
            <a:r>
              <a:rPr lang="en-US" sz="2100" dirty="0" err="1"/>
              <a:t>Proin</a:t>
            </a:r>
            <a:r>
              <a:rPr lang="en-US" sz="2100" dirty="0"/>
              <a:t> sit </a:t>
            </a:r>
            <a:r>
              <a:rPr lang="en-US" sz="2100" dirty="0" err="1"/>
              <a:t>amet</a:t>
            </a:r>
            <a:r>
              <a:rPr lang="en-US" sz="2100" dirty="0"/>
              <a:t> </a:t>
            </a:r>
            <a:r>
              <a:rPr lang="en-US" sz="2100" dirty="0" err="1"/>
              <a:t>elementum</a:t>
            </a:r>
            <a:r>
              <a:rPr lang="en-US" sz="2100" dirty="0"/>
              <a:t> </a:t>
            </a:r>
            <a:r>
              <a:rPr lang="en-US" sz="2100" dirty="0" err="1"/>
              <a:t>turpis</a:t>
            </a:r>
            <a:r>
              <a:rPr lang="en-US" sz="2100" dirty="0"/>
              <a:t>. </a:t>
            </a:r>
            <a:r>
              <a:rPr lang="en-US" sz="2100" dirty="0" err="1"/>
              <a:t>Vivamus</a:t>
            </a:r>
            <a:r>
              <a:rPr lang="en-US" sz="2100" dirty="0"/>
              <a:t> </a:t>
            </a:r>
            <a:r>
              <a:rPr lang="en-US" sz="2100" dirty="0" err="1"/>
              <a:t>sodales</a:t>
            </a:r>
            <a:r>
              <a:rPr lang="en-US" sz="2100" dirty="0"/>
              <a:t> magna id pulvinar </a:t>
            </a:r>
            <a:r>
              <a:rPr lang="en-US" sz="2100" dirty="0" err="1"/>
              <a:t>pretium</a:t>
            </a:r>
            <a:r>
              <a:rPr lang="en-US" sz="2100" dirty="0"/>
              <a:t>. </a:t>
            </a:r>
            <a:r>
              <a:rPr lang="en-US" sz="2100" dirty="0" err="1"/>
              <a:t>Phasellus</a:t>
            </a:r>
            <a:r>
              <a:rPr lang="en-US" sz="2100" dirty="0"/>
              <a:t> porta ipsum </a:t>
            </a:r>
            <a:r>
              <a:rPr lang="en-US" sz="2100" dirty="0" err="1"/>
              <a:t>nec</a:t>
            </a:r>
            <a:r>
              <a:rPr lang="en-US" sz="2100" dirty="0"/>
              <a:t> </a:t>
            </a:r>
            <a:r>
              <a:rPr lang="en-US" sz="2100" dirty="0" err="1"/>
              <a:t>euismod</a:t>
            </a:r>
            <a:r>
              <a:rPr lang="en-US" sz="2100" dirty="0"/>
              <a:t> </a:t>
            </a:r>
            <a:r>
              <a:rPr lang="en-US" sz="2100" dirty="0" err="1"/>
              <a:t>tincidunt</a:t>
            </a:r>
            <a:r>
              <a:rPr lang="en-US" sz="2100" dirty="0"/>
              <a:t>. </a:t>
            </a:r>
            <a:r>
              <a:rPr lang="en-US" sz="2100" dirty="0" err="1"/>
              <a:t>Aliquam</a:t>
            </a:r>
            <a:r>
              <a:rPr lang="en-US" sz="2100" dirty="0"/>
              <a:t> </a:t>
            </a:r>
            <a:r>
              <a:rPr lang="en-US" sz="2100" dirty="0" err="1"/>
              <a:t>ultrices</a:t>
            </a:r>
            <a:r>
              <a:rPr lang="en-US" sz="2100" dirty="0"/>
              <a:t>, </a:t>
            </a:r>
            <a:r>
              <a:rPr lang="en-US" sz="2100" dirty="0" err="1"/>
              <a:t>justo</a:t>
            </a:r>
            <a:r>
              <a:rPr lang="en-US" sz="2100" dirty="0"/>
              <a:t> </a:t>
            </a:r>
            <a:r>
              <a:rPr lang="en-US" sz="2100" dirty="0" err="1"/>
              <a:t>quis</a:t>
            </a:r>
            <a:r>
              <a:rPr lang="en-US" sz="2100" dirty="0"/>
              <a:t> semper</a:t>
            </a:r>
            <a:endParaRPr lang="en-US" dirty="0">
              <a:solidFill>
                <a:srgbClr val="000000"/>
              </a:solidFill>
              <a:effectLst/>
              <a:latin typeface="Helvetica" pitchFamily="2" charset="0"/>
            </a:endParaRPr>
          </a:p>
        </p:txBody>
      </p:sp>
      <p:sp>
        <p:nvSpPr>
          <p:cNvPr id="5" name="Oval 4">
            <a:extLst>
              <a:ext uri="{FF2B5EF4-FFF2-40B4-BE49-F238E27FC236}">
                <a16:creationId xmlns:a16="http://schemas.microsoft.com/office/drawing/2014/main" id="{A3C1BF43-167B-404A-8DED-4E203311E0FD}"/>
              </a:ext>
            </a:extLst>
          </p:cNvPr>
          <p:cNvSpPr/>
          <p:nvPr userDrawn="1"/>
        </p:nvSpPr>
        <p:spPr>
          <a:xfrm>
            <a:off x="6670393" y="1145863"/>
            <a:ext cx="4855772" cy="4855772"/>
          </a:xfrm>
          <a:prstGeom prst="ellipse">
            <a:avLst/>
          </a:prstGeom>
          <a:solidFill>
            <a:srgbClr val="0085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pic>
        <p:nvPicPr>
          <p:cNvPr id="7" name="Picture 6">
            <a:extLst>
              <a:ext uri="{FF2B5EF4-FFF2-40B4-BE49-F238E27FC236}">
                <a16:creationId xmlns:a16="http://schemas.microsoft.com/office/drawing/2014/main" id="{0E6958F9-1290-544E-A4D9-C155090F0538}"/>
              </a:ext>
            </a:extLst>
          </p:cNvPr>
          <p:cNvPicPr>
            <a:picLocks noChangeAspect="1"/>
          </p:cNvPicPr>
          <p:nvPr userDrawn="1"/>
        </p:nvPicPr>
        <p:blipFill>
          <a:blip r:embed="rId2"/>
          <a:stretch>
            <a:fillRect/>
          </a:stretch>
        </p:blipFill>
        <p:spPr>
          <a:xfrm>
            <a:off x="7034019" y="2621012"/>
            <a:ext cx="4128516" cy="1905470"/>
          </a:xfrm>
          <a:prstGeom prst="rect">
            <a:avLst/>
          </a:prstGeom>
        </p:spPr>
      </p:pic>
    </p:spTree>
    <p:extLst>
      <p:ext uri="{BB962C8B-B14F-4D97-AF65-F5344CB8AC3E}">
        <p14:creationId xmlns:p14="http://schemas.microsoft.com/office/powerpoint/2010/main" val="281498890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E59F1FB-5E2C-514C-8EE1-7A1EB1EF3DF9}"/>
              </a:ext>
            </a:extLst>
          </p:cNvPr>
          <p:cNvSpPr/>
          <p:nvPr userDrawn="1"/>
        </p:nvSpPr>
        <p:spPr>
          <a:xfrm>
            <a:off x="0" y="0"/>
            <a:ext cx="18288000" cy="10287000"/>
          </a:xfrm>
          <a:prstGeom prst="rect">
            <a:avLst/>
          </a:prstGeom>
          <a:gradFill flip="none" rotWithShape="1">
            <a:gsLst>
              <a:gs pos="0">
                <a:srgbClr val="00A44E"/>
              </a:gs>
              <a:gs pos="100000">
                <a:srgbClr val="004A24"/>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dirty="0"/>
          </a:p>
        </p:txBody>
      </p:sp>
      <p:sp>
        <p:nvSpPr>
          <p:cNvPr id="8" name="Text Placeholder 5">
            <a:extLst>
              <a:ext uri="{FF2B5EF4-FFF2-40B4-BE49-F238E27FC236}">
                <a16:creationId xmlns:a16="http://schemas.microsoft.com/office/drawing/2014/main" id="{D2C30F20-235F-174D-B487-D6643917E8A9}"/>
              </a:ext>
            </a:extLst>
          </p:cNvPr>
          <p:cNvSpPr>
            <a:spLocks noGrp="1"/>
          </p:cNvSpPr>
          <p:nvPr>
            <p:ph type="body" sz="quarter" idx="10" hasCustomPrompt="1"/>
          </p:nvPr>
        </p:nvSpPr>
        <p:spPr>
          <a:xfrm>
            <a:off x="5867399" y="6549869"/>
            <a:ext cx="6461762" cy="658652"/>
          </a:xfrm>
          <a:prstGeom prst="rect">
            <a:avLst/>
          </a:prstGeom>
        </p:spPr>
        <p:txBody>
          <a:bodyPr/>
          <a:lstStyle>
            <a:lvl1pPr marL="0" indent="0" algn="ctr">
              <a:buFontTx/>
              <a:buNone/>
              <a:defRPr lang="en-US" dirty="0" smtClean="0">
                <a:solidFill>
                  <a:schemeClr val="bg1"/>
                </a:solidFill>
              </a:defRPr>
            </a:lvl1pPr>
          </a:lstStyle>
          <a:p>
            <a:pPr lvl="0">
              <a:spcBef>
                <a:spcPts val="2400"/>
              </a:spcBef>
            </a:pPr>
            <a:r>
              <a:rPr lang="en-US" sz="4200" dirty="0"/>
              <a:t>Slide Title Here</a:t>
            </a:r>
            <a:endParaRPr lang="en-US" b="0" i="0" u="none" strike="noStrike" dirty="0">
              <a:solidFill>
                <a:srgbClr val="000000"/>
              </a:solidFill>
              <a:effectLst/>
              <a:latin typeface="Segoe UI"/>
            </a:endParaRPr>
          </a:p>
        </p:txBody>
      </p:sp>
      <p:sp>
        <p:nvSpPr>
          <p:cNvPr id="9" name="Text Placeholder 9">
            <a:extLst>
              <a:ext uri="{FF2B5EF4-FFF2-40B4-BE49-F238E27FC236}">
                <a16:creationId xmlns:a16="http://schemas.microsoft.com/office/drawing/2014/main" id="{0D4B792E-BBD3-EA46-9052-2846A6BC14B1}"/>
              </a:ext>
            </a:extLst>
          </p:cNvPr>
          <p:cNvSpPr>
            <a:spLocks noGrp="1"/>
          </p:cNvSpPr>
          <p:nvPr>
            <p:ph type="body" sz="quarter" idx="11" hasCustomPrompt="1"/>
          </p:nvPr>
        </p:nvSpPr>
        <p:spPr>
          <a:xfrm>
            <a:off x="5867401" y="7512845"/>
            <a:ext cx="6462713" cy="2483643"/>
          </a:xfrm>
          <a:prstGeom prst="rect">
            <a:avLst/>
          </a:prstGeom>
        </p:spPr>
        <p:txBody>
          <a:bodyPr/>
          <a:lstStyle>
            <a:lvl1pPr marL="0" marR="0" indent="0" algn="ctr" defTabSz="1371600" rtl="0" eaLnBrk="1" fontAlgn="auto" latinLnBrk="0" hangingPunct="1">
              <a:lnSpc>
                <a:spcPct val="90000"/>
              </a:lnSpc>
              <a:spcBef>
                <a:spcPts val="1500"/>
              </a:spcBef>
              <a:spcAft>
                <a:spcPts val="0"/>
              </a:spcAft>
              <a:buClrTx/>
              <a:buSzTx/>
              <a:buFontTx/>
              <a:buNone/>
              <a:tabLst/>
              <a:defRPr lang="en-US" sz="2100" b="0" i="0" u="none" strike="noStrike" baseline="0" smtClean="0">
                <a:solidFill>
                  <a:schemeClr val="bg1"/>
                </a:solidFill>
                <a:effectLst/>
                <a:latin typeface="+mn-lt"/>
                <a:cs typeface="Calibri" panose="020F0502020204030204" pitchFamily="34" charset="0"/>
              </a:defRPr>
            </a:lvl1pPr>
          </a:lstStyle>
          <a:p>
            <a:pPr marL="0" marR="0" lvl="0" indent="0" algn="ctr" defTabSz="1371600" rtl="0" eaLnBrk="1" fontAlgn="auto" latinLnBrk="0" hangingPunct="1">
              <a:lnSpc>
                <a:spcPct val="90000"/>
              </a:lnSpc>
              <a:spcBef>
                <a:spcPts val="1500"/>
              </a:spcBef>
              <a:spcAft>
                <a:spcPts val="0"/>
              </a:spcAft>
              <a:buClrTx/>
              <a:buSzTx/>
              <a:buFontTx/>
              <a:buNone/>
              <a:tabLst/>
              <a:defRPr/>
            </a:pPr>
            <a:r>
              <a:rPr lang="en-US" sz="2100" dirty="0" err="1"/>
              <a:t>Mauris</a:t>
            </a:r>
            <a:r>
              <a:rPr lang="en-US" sz="2100" dirty="0"/>
              <a:t> </a:t>
            </a:r>
            <a:r>
              <a:rPr lang="en-US" sz="2100" dirty="0" err="1"/>
              <a:t>accumsan</a:t>
            </a:r>
            <a:r>
              <a:rPr lang="en-US" sz="2100" dirty="0"/>
              <a:t> </a:t>
            </a:r>
            <a:r>
              <a:rPr lang="en-US" sz="2100" dirty="0" err="1"/>
              <a:t>purus</a:t>
            </a:r>
            <a:r>
              <a:rPr lang="en-US" sz="2100" dirty="0"/>
              <a:t> in </a:t>
            </a:r>
            <a:r>
              <a:rPr lang="en-US" sz="2100" dirty="0" err="1"/>
              <a:t>quam</a:t>
            </a:r>
            <a:r>
              <a:rPr lang="en-US" sz="2100" dirty="0"/>
              <a:t> </a:t>
            </a:r>
            <a:r>
              <a:rPr lang="en-US" sz="2100" dirty="0" err="1"/>
              <a:t>lobortis</a:t>
            </a:r>
            <a:r>
              <a:rPr lang="en-US" sz="2100" dirty="0"/>
              <a:t> pharetra. </a:t>
            </a:r>
            <a:r>
              <a:rPr lang="en-US" sz="2100" dirty="0" err="1"/>
              <a:t>Proin</a:t>
            </a:r>
            <a:r>
              <a:rPr lang="en-US" sz="2100" dirty="0"/>
              <a:t> sit </a:t>
            </a:r>
            <a:r>
              <a:rPr lang="en-US" sz="2100" dirty="0" err="1"/>
              <a:t>amet</a:t>
            </a:r>
            <a:r>
              <a:rPr lang="en-US" sz="2100" dirty="0"/>
              <a:t> </a:t>
            </a:r>
            <a:r>
              <a:rPr lang="en-US" sz="2100" dirty="0" err="1"/>
              <a:t>elementum</a:t>
            </a:r>
            <a:r>
              <a:rPr lang="en-US" sz="2100" dirty="0"/>
              <a:t> </a:t>
            </a:r>
            <a:r>
              <a:rPr lang="en-US" sz="2100" dirty="0" err="1"/>
              <a:t>turpis</a:t>
            </a:r>
            <a:r>
              <a:rPr lang="en-US" sz="2100" dirty="0"/>
              <a:t>. </a:t>
            </a:r>
            <a:r>
              <a:rPr lang="en-US" sz="2100" dirty="0" err="1"/>
              <a:t>Vivamus</a:t>
            </a:r>
            <a:r>
              <a:rPr lang="en-US" sz="2100" dirty="0"/>
              <a:t> </a:t>
            </a:r>
            <a:r>
              <a:rPr lang="en-US" sz="2100" dirty="0" err="1"/>
              <a:t>sodales</a:t>
            </a:r>
            <a:r>
              <a:rPr lang="en-US" sz="2100" dirty="0"/>
              <a:t> magna id pulvinar </a:t>
            </a:r>
            <a:r>
              <a:rPr lang="en-US" sz="2100" dirty="0" err="1"/>
              <a:t>pretium</a:t>
            </a:r>
            <a:r>
              <a:rPr lang="en-US" sz="2100" dirty="0"/>
              <a:t>. </a:t>
            </a:r>
            <a:r>
              <a:rPr lang="en-US" sz="2100" dirty="0" err="1"/>
              <a:t>Phasellus</a:t>
            </a:r>
            <a:r>
              <a:rPr lang="en-US" sz="2100" dirty="0"/>
              <a:t> porta ipsum </a:t>
            </a:r>
            <a:r>
              <a:rPr lang="en-US" sz="2100" dirty="0" err="1"/>
              <a:t>nec</a:t>
            </a:r>
            <a:r>
              <a:rPr lang="en-US" sz="2100" dirty="0"/>
              <a:t> </a:t>
            </a:r>
            <a:r>
              <a:rPr lang="en-US" sz="2100" dirty="0" err="1"/>
              <a:t>euismod</a:t>
            </a:r>
            <a:r>
              <a:rPr lang="en-US" sz="2100" dirty="0"/>
              <a:t> </a:t>
            </a:r>
            <a:r>
              <a:rPr lang="en-US" sz="2100" dirty="0" err="1"/>
              <a:t>tincidunt</a:t>
            </a:r>
            <a:r>
              <a:rPr lang="en-US" sz="2100" dirty="0"/>
              <a:t>. </a:t>
            </a:r>
            <a:r>
              <a:rPr lang="en-US" sz="2100" dirty="0" err="1"/>
              <a:t>Aliquam</a:t>
            </a:r>
            <a:r>
              <a:rPr lang="en-US" sz="2100" dirty="0"/>
              <a:t> </a:t>
            </a:r>
            <a:r>
              <a:rPr lang="en-US" sz="2100" dirty="0" err="1"/>
              <a:t>ultrices</a:t>
            </a:r>
            <a:r>
              <a:rPr lang="en-US" sz="2100" dirty="0"/>
              <a:t>, </a:t>
            </a:r>
            <a:r>
              <a:rPr lang="en-US" sz="2100" dirty="0" err="1"/>
              <a:t>justo</a:t>
            </a:r>
            <a:r>
              <a:rPr lang="en-US" sz="2100" dirty="0"/>
              <a:t> </a:t>
            </a:r>
            <a:r>
              <a:rPr lang="en-US" sz="2100" dirty="0" err="1"/>
              <a:t>quis</a:t>
            </a:r>
            <a:r>
              <a:rPr lang="en-US" sz="2100" dirty="0"/>
              <a:t> semper</a:t>
            </a:r>
            <a:endParaRPr lang="en-US" dirty="0">
              <a:solidFill>
                <a:srgbClr val="000000"/>
              </a:solidFill>
              <a:effectLst/>
              <a:latin typeface="Helvetica" pitchFamily="2" charset="0"/>
            </a:endParaRPr>
          </a:p>
        </p:txBody>
      </p:sp>
      <p:sp>
        <p:nvSpPr>
          <p:cNvPr id="6" name="Oval 5">
            <a:extLst>
              <a:ext uri="{FF2B5EF4-FFF2-40B4-BE49-F238E27FC236}">
                <a16:creationId xmlns:a16="http://schemas.microsoft.com/office/drawing/2014/main" id="{0583217F-EF53-454B-993D-E0F772248784}"/>
              </a:ext>
            </a:extLst>
          </p:cNvPr>
          <p:cNvSpPr/>
          <p:nvPr userDrawn="1"/>
        </p:nvSpPr>
        <p:spPr>
          <a:xfrm>
            <a:off x="6670025" y="1043504"/>
            <a:ext cx="4855772" cy="485577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pic>
        <p:nvPicPr>
          <p:cNvPr id="10" name="Picture 9">
            <a:extLst>
              <a:ext uri="{FF2B5EF4-FFF2-40B4-BE49-F238E27FC236}">
                <a16:creationId xmlns:a16="http://schemas.microsoft.com/office/drawing/2014/main" id="{63ED3F9B-EE06-3047-9AAE-7CF23F171A05}"/>
              </a:ext>
            </a:extLst>
          </p:cNvPr>
          <p:cNvPicPr>
            <a:picLocks noChangeAspect="1"/>
          </p:cNvPicPr>
          <p:nvPr userDrawn="1"/>
        </p:nvPicPr>
        <p:blipFill>
          <a:blip r:embed="rId2"/>
          <a:stretch>
            <a:fillRect/>
          </a:stretch>
        </p:blipFill>
        <p:spPr>
          <a:xfrm>
            <a:off x="7039022" y="2521133"/>
            <a:ext cx="4117776" cy="1900511"/>
          </a:xfrm>
          <a:prstGeom prst="rect">
            <a:avLst/>
          </a:prstGeom>
        </p:spPr>
      </p:pic>
    </p:spTree>
    <p:extLst>
      <p:ext uri="{BB962C8B-B14F-4D97-AF65-F5344CB8AC3E}">
        <p14:creationId xmlns:p14="http://schemas.microsoft.com/office/powerpoint/2010/main" val="184347703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29C5E821-9602-8B43-B24F-C0C7DEF06399}"/>
              </a:ext>
            </a:extLst>
          </p:cNvPr>
          <p:cNvSpPr>
            <a:spLocks noGrp="1"/>
          </p:cNvSpPr>
          <p:nvPr>
            <p:ph type="body" sz="quarter" idx="10" hasCustomPrompt="1"/>
          </p:nvPr>
        </p:nvSpPr>
        <p:spPr>
          <a:xfrm>
            <a:off x="3138488" y="3947639"/>
            <a:ext cx="13001625" cy="1310163"/>
          </a:xfrm>
          <a:prstGeom prst="rect">
            <a:avLst/>
          </a:prstGeom>
        </p:spPr>
        <p:txBody>
          <a:bodyPr/>
          <a:lstStyle>
            <a:lvl1pPr marL="0" indent="0">
              <a:buNone/>
              <a:defRPr sz="9000"/>
            </a:lvl1pPr>
          </a:lstStyle>
          <a:p>
            <a:pPr lvl="0"/>
            <a:r>
              <a:rPr lang="en-US" dirty="0"/>
              <a:t>Very Large Headline Here</a:t>
            </a:r>
          </a:p>
        </p:txBody>
      </p:sp>
      <p:sp>
        <p:nvSpPr>
          <p:cNvPr id="9" name="Text Placeholder 3">
            <a:extLst>
              <a:ext uri="{FF2B5EF4-FFF2-40B4-BE49-F238E27FC236}">
                <a16:creationId xmlns:a16="http://schemas.microsoft.com/office/drawing/2014/main" id="{F6C1644D-226D-1A4D-8637-0158912CDBED}"/>
              </a:ext>
            </a:extLst>
          </p:cNvPr>
          <p:cNvSpPr>
            <a:spLocks noGrp="1"/>
          </p:cNvSpPr>
          <p:nvPr>
            <p:ph type="body" sz="quarter" idx="11" hasCustomPrompt="1"/>
          </p:nvPr>
        </p:nvSpPr>
        <p:spPr>
          <a:xfrm>
            <a:off x="3138488" y="5456398"/>
            <a:ext cx="13001625" cy="3672362"/>
          </a:xfrm>
          <a:prstGeom prst="rect">
            <a:avLst/>
          </a:prstGeom>
        </p:spPr>
        <p:txBody>
          <a:bodyPr/>
          <a:lstStyle>
            <a:lvl1pPr marL="0" indent="0">
              <a:buNone/>
              <a:defRPr sz="2700"/>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dolore magna </a:t>
            </a:r>
            <a:r>
              <a:rPr lang="en-US" dirty="0" err="1"/>
              <a:t>aliqua</a:t>
            </a:r>
            <a:r>
              <a:rPr lang="en-US" dirty="0"/>
              <a:t>. Ut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exercitation </a:t>
            </a:r>
            <a:r>
              <a:rPr lang="en-US" dirty="0" err="1"/>
              <a:t>ullamco</a:t>
            </a:r>
            <a:r>
              <a:rPr lang="en-US" dirty="0"/>
              <a:t> </a:t>
            </a:r>
            <a:r>
              <a:rPr lang="en-US" dirty="0" err="1"/>
              <a:t>laboris</a:t>
            </a:r>
            <a:r>
              <a:rPr lang="en-US" dirty="0"/>
              <a:t> nisi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a:t>
            </a:r>
          </a:p>
        </p:txBody>
      </p:sp>
      <p:pic>
        <p:nvPicPr>
          <p:cNvPr id="5" name="Picture 4" descr="A close up of a sign&#10;&#10;Description automatically generated">
            <a:extLst>
              <a:ext uri="{FF2B5EF4-FFF2-40B4-BE49-F238E27FC236}">
                <a16:creationId xmlns:a16="http://schemas.microsoft.com/office/drawing/2014/main" id="{477DB744-F5DA-4B4B-B306-566B72C09107}"/>
              </a:ext>
            </a:extLst>
          </p:cNvPr>
          <p:cNvPicPr>
            <a:picLocks noChangeAspect="1"/>
          </p:cNvPicPr>
          <p:nvPr userDrawn="1"/>
        </p:nvPicPr>
        <p:blipFill>
          <a:blip r:embed="rId2"/>
          <a:stretch>
            <a:fillRect/>
          </a:stretch>
        </p:blipFill>
        <p:spPr>
          <a:xfrm>
            <a:off x="11999214" y="0"/>
            <a:ext cx="6288786" cy="1371600"/>
          </a:xfrm>
          <a:prstGeom prst="rect">
            <a:avLst/>
          </a:prstGeom>
        </p:spPr>
      </p:pic>
    </p:spTree>
    <p:extLst>
      <p:ext uri="{BB962C8B-B14F-4D97-AF65-F5344CB8AC3E}">
        <p14:creationId xmlns:p14="http://schemas.microsoft.com/office/powerpoint/2010/main" val="143240551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itle and Content">
    <p:bg>
      <p:bgPr>
        <a:solidFill>
          <a:srgbClr val="077B3B"/>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92C9595-0EA3-D84B-B804-E01A3FC5DA6A}"/>
              </a:ext>
            </a:extLst>
          </p:cNvPr>
          <p:cNvPicPr>
            <a:picLocks noChangeAspect="1"/>
          </p:cNvPicPr>
          <p:nvPr userDrawn="1"/>
        </p:nvPicPr>
        <p:blipFill>
          <a:blip r:embed="rId2"/>
          <a:srcRect/>
          <a:stretch/>
        </p:blipFill>
        <p:spPr>
          <a:xfrm>
            <a:off x="12526859" y="0"/>
            <a:ext cx="5761142" cy="1310163"/>
          </a:xfrm>
          <a:prstGeom prst="rect">
            <a:avLst/>
          </a:prstGeom>
        </p:spPr>
      </p:pic>
      <p:sp>
        <p:nvSpPr>
          <p:cNvPr id="5" name="Text Placeholder 3">
            <a:extLst>
              <a:ext uri="{FF2B5EF4-FFF2-40B4-BE49-F238E27FC236}">
                <a16:creationId xmlns:a16="http://schemas.microsoft.com/office/drawing/2014/main" id="{4D028BE1-628E-C845-BC44-E884D945FA28}"/>
              </a:ext>
            </a:extLst>
          </p:cNvPr>
          <p:cNvSpPr>
            <a:spLocks noGrp="1"/>
          </p:cNvSpPr>
          <p:nvPr>
            <p:ph type="body" sz="quarter" idx="10" hasCustomPrompt="1"/>
          </p:nvPr>
        </p:nvSpPr>
        <p:spPr>
          <a:xfrm>
            <a:off x="3138488" y="3947639"/>
            <a:ext cx="13001625" cy="1310163"/>
          </a:xfrm>
          <a:prstGeom prst="rect">
            <a:avLst/>
          </a:prstGeom>
        </p:spPr>
        <p:txBody>
          <a:bodyPr/>
          <a:lstStyle>
            <a:lvl1pPr marL="0" indent="0">
              <a:buNone/>
              <a:defRPr sz="9000">
                <a:solidFill>
                  <a:schemeClr val="bg1"/>
                </a:solidFill>
              </a:defRPr>
            </a:lvl1pPr>
          </a:lstStyle>
          <a:p>
            <a:pPr lvl="0"/>
            <a:r>
              <a:rPr lang="en-US" dirty="0"/>
              <a:t>Very Large Headline Here</a:t>
            </a:r>
          </a:p>
        </p:txBody>
      </p:sp>
      <p:sp>
        <p:nvSpPr>
          <p:cNvPr id="6" name="Text Placeholder 3">
            <a:extLst>
              <a:ext uri="{FF2B5EF4-FFF2-40B4-BE49-F238E27FC236}">
                <a16:creationId xmlns:a16="http://schemas.microsoft.com/office/drawing/2014/main" id="{DF02F72D-84BA-CE4B-9DF3-FC49E4CE2E0E}"/>
              </a:ext>
            </a:extLst>
          </p:cNvPr>
          <p:cNvSpPr>
            <a:spLocks noGrp="1"/>
          </p:cNvSpPr>
          <p:nvPr>
            <p:ph type="body" sz="quarter" idx="11" hasCustomPrompt="1"/>
          </p:nvPr>
        </p:nvSpPr>
        <p:spPr>
          <a:xfrm>
            <a:off x="3138488" y="5456398"/>
            <a:ext cx="13001625" cy="3672362"/>
          </a:xfrm>
          <a:prstGeom prst="rect">
            <a:avLst/>
          </a:prstGeom>
        </p:spPr>
        <p:txBody>
          <a:bodyPr/>
          <a:lstStyle>
            <a:lvl1pPr marL="0" indent="0">
              <a:buNone/>
              <a:defRPr sz="2700">
                <a:solidFill>
                  <a:schemeClr val="bg1"/>
                </a:solidFill>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dolore magna </a:t>
            </a:r>
            <a:r>
              <a:rPr lang="en-US" dirty="0" err="1"/>
              <a:t>aliqua</a:t>
            </a:r>
            <a:r>
              <a:rPr lang="en-US" dirty="0"/>
              <a:t>. Ut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exercitation </a:t>
            </a:r>
            <a:r>
              <a:rPr lang="en-US" dirty="0" err="1"/>
              <a:t>ullamco</a:t>
            </a:r>
            <a:r>
              <a:rPr lang="en-US" dirty="0"/>
              <a:t> </a:t>
            </a:r>
            <a:r>
              <a:rPr lang="en-US" dirty="0" err="1"/>
              <a:t>laboris</a:t>
            </a:r>
            <a:r>
              <a:rPr lang="en-US" dirty="0"/>
              <a:t> nisi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a:t>
            </a:r>
          </a:p>
        </p:txBody>
      </p:sp>
    </p:spTree>
    <p:extLst>
      <p:ext uri="{BB962C8B-B14F-4D97-AF65-F5344CB8AC3E}">
        <p14:creationId xmlns:p14="http://schemas.microsoft.com/office/powerpoint/2010/main" val="225101150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B56D0D23-7F98-C641-88F6-FE6D8AEF7B11}"/>
              </a:ext>
            </a:extLst>
          </p:cNvPr>
          <p:cNvSpPr>
            <a:spLocks noGrp="1"/>
          </p:cNvSpPr>
          <p:nvPr>
            <p:ph type="body" sz="quarter" idx="10" hasCustomPrompt="1"/>
          </p:nvPr>
        </p:nvSpPr>
        <p:spPr>
          <a:xfrm>
            <a:off x="4342925" y="2667477"/>
            <a:ext cx="6264116" cy="532923"/>
          </a:xfrm>
          <a:prstGeom prst="rect">
            <a:avLst/>
          </a:prstGeom>
        </p:spPr>
        <p:txBody>
          <a:bodyPr/>
          <a:lstStyle>
            <a:lvl1pPr marL="0" indent="0">
              <a:buNone/>
              <a:defRPr sz="3000"/>
            </a:lvl1pPr>
            <a:lvl2pPr marL="685800" indent="0">
              <a:buNone/>
              <a:defRPr/>
            </a:lvl2pPr>
            <a:lvl3pPr marL="1371600" indent="0">
              <a:buNone/>
              <a:defRPr/>
            </a:lvl3pPr>
            <a:lvl4pPr marL="2057400" indent="0">
              <a:buNone/>
              <a:defRPr/>
            </a:lvl4pPr>
            <a:lvl5pPr marL="2743200" indent="0">
              <a:buNone/>
              <a:defRPr/>
            </a:lvl5pPr>
          </a:lstStyle>
          <a:p>
            <a:pPr lvl="0"/>
            <a:r>
              <a:rPr lang="en-US" dirty="0"/>
              <a:t>Header Goes Here</a:t>
            </a:r>
          </a:p>
        </p:txBody>
      </p:sp>
      <p:sp>
        <p:nvSpPr>
          <p:cNvPr id="10" name="Text Placeholder 5">
            <a:extLst>
              <a:ext uri="{FF2B5EF4-FFF2-40B4-BE49-F238E27FC236}">
                <a16:creationId xmlns:a16="http://schemas.microsoft.com/office/drawing/2014/main" id="{618F94F7-6A0C-4842-97A6-ACC772E67945}"/>
              </a:ext>
            </a:extLst>
          </p:cNvPr>
          <p:cNvSpPr>
            <a:spLocks noGrp="1"/>
          </p:cNvSpPr>
          <p:nvPr>
            <p:ph type="body" sz="quarter" idx="11" hasCustomPrompt="1"/>
          </p:nvPr>
        </p:nvSpPr>
        <p:spPr>
          <a:xfrm>
            <a:off x="4342925" y="3200400"/>
            <a:ext cx="8519636" cy="1280160"/>
          </a:xfrm>
          <a:prstGeom prst="rect">
            <a:avLst/>
          </a:prstGeom>
        </p:spPr>
        <p:txBody>
          <a:bodyPr/>
          <a:lstStyle>
            <a:lvl1pPr marL="0" indent="0">
              <a:buNone/>
              <a:defRPr sz="1800"/>
            </a:lvl1pPr>
            <a:lvl2pPr marL="685800" indent="0">
              <a:buNone/>
              <a:defRPr/>
            </a:lvl2pPr>
            <a:lvl3pPr marL="1371600" indent="0">
              <a:buNone/>
              <a:defRPr/>
            </a:lvl3pPr>
            <a:lvl4pPr marL="2057400" indent="0">
              <a:buNone/>
              <a:defRPr/>
            </a:lvl4pPr>
            <a:lvl5pPr marL="2743200" indent="0">
              <a:buNone/>
              <a:defRPr/>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dolore magna </a:t>
            </a:r>
            <a:r>
              <a:rPr lang="en-US" dirty="0" err="1"/>
              <a:t>aliqua</a:t>
            </a:r>
            <a:r>
              <a:rPr lang="en-US" dirty="0"/>
              <a:t>. Ut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exercitation </a:t>
            </a:r>
            <a:r>
              <a:rPr lang="en-US" dirty="0" err="1"/>
              <a:t>ullamco</a:t>
            </a:r>
            <a:r>
              <a:rPr lang="en-US" dirty="0"/>
              <a:t> </a:t>
            </a:r>
            <a:r>
              <a:rPr lang="en-US" dirty="0" err="1"/>
              <a:t>laboris</a:t>
            </a:r>
            <a:r>
              <a:rPr lang="en-US" dirty="0"/>
              <a:t> nisi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a:t>
            </a:r>
          </a:p>
        </p:txBody>
      </p:sp>
      <p:pic>
        <p:nvPicPr>
          <p:cNvPr id="15" name="Picture 14">
            <a:extLst>
              <a:ext uri="{FF2B5EF4-FFF2-40B4-BE49-F238E27FC236}">
                <a16:creationId xmlns:a16="http://schemas.microsoft.com/office/drawing/2014/main" id="{7FAA48E5-92BB-6946-953B-AC27C5395327}"/>
              </a:ext>
            </a:extLst>
          </p:cNvPr>
          <p:cNvPicPr>
            <a:picLocks noChangeAspect="1"/>
          </p:cNvPicPr>
          <p:nvPr userDrawn="1"/>
        </p:nvPicPr>
        <p:blipFill rotWithShape="1">
          <a:blip r:embed="rId2"/>
          <a:srcRect r="8282"/>
          <a:stretch/>
        </p:blipFill>
        <p:spPr>
          <a:xfrm>
            <a:off x="14675595" y="1"/>
            <a:ext cx="3612405" cy="2451086"/>
          </a:xfrm>
          <a:prstGeom prst="rect">
            <a:avLst/>
          </a:prstGeom>
        </p:spPr>
      </p:pic>
      <p:sp>
        <p:nvSpPr>
          <p:cNvPr id="17" name="Text Placeholder 16">
            <a:extLst>
              <a:ext uri="{FF2B5EF4-FFF2-40B4-BE49-F238E27FC236}">
                <a16:creationId xmlns:a16="http://schemas.microsoft.com/office/drawing/2014/main" id="{A7C738E9-0CF9-D840-A14B-E1FACA560A98}"/>
              </a:ext>
            </a:extLst>
          </p:cNvPr>
          <p:cNvSpPr>
            <a:spLocks noGrp="1"/>
          </p:cNvSpPr>
          <p:nvPr>
            <p:ph type="body" sz="quarter" idx="16" hasCustomPrompt="1"/>
          </p:nvPr>
        </p:nvSpPr>
        <p:spPr>
          <a:xfrm>
            <a:off x="3031808" y="2384822"/>
            <a:ext cx="1098233" cy="1098233"/>
          </a:xfrm>
          <a:prstGeom prst="ellipse">
            <a:avLst/>
          </a:prstGeom>
          <a:solidFill>
            <a:srgbClr val="00A44E"/>
          </a:solidFill>
        </p:spPr>
        <p:txBody>
          <a:bodyPr anchor="ctr"/>
          <a:lstStyle>
            <a:lvl1pPr marL="0" indent="0" algn="ctr">
              <a:buFontTx/>
              <a:buNone/>
              <a:defRPr b="0" i="0">
                <a:solidFill>
                  <a:schemeClr val="bg1"/>
                </a:solidFill>
                <a:latin typeface="Calibri" panose="020F0502020204030204" pitchFamily="34" charset="0"/>
                <a:cs typeface="Calibri" panose="020F0502020204030204" pitchFamily="34" charset="0"/>
              </a:defRPr>
            </a:lvl1pPr>
          </a:lstStyle>
          <a:p>
            <a:pPr lvl="0"/>
            <a:r>
              <a:rPr lang="en-US" dirty="0"/>
              <a:t>1</a:t>
            </a:r>
          </a:p>
        </p:txBody>
      </p:sp>
      <p:sp>
        <p:nvSpPr>
          <p:cNvPr id="19" name="Text Placeholder 16">
            <a:extLst>
              <a:ext uri="{FF2B5EF4-FFF2-40B4-BE49-F238E27FC236}">
                <a16:creationId xmlns:a16="http://schemas.microsoft.com/office/drawing/2014/main" id="{FEBC0744-1C0D-8A4E-9A74-5B20FDEC0832}"/>
              </a:ext>
            </a:extLst>
          </p:cNvPr>
          <p:cNvSpPr>
            <a:spLocks noGrp="1"/>
          </p:cNvSpPr>
          <p:nvPr>
            <p:ph type="body" sz="quarter" idx="17" hasCustomPrompt="1"/>
          </p:nvPr>
        </p:nvSpPr>
        <p:spPr>
          <a:xfrm>
            <a:off x="3031808" y="5051147"/>
            <a:ext cx="1098233" cy="1098233"/>
          </a:xfrm>
          <a:prstGeom prst="ellipse">
            <a:avLst/>
          </a:prstGeom>
          <a:solidFill>
            <a:srgbClr val="007B3B"/>
          </a:solidFill>
        </p:spPr>
        <p:txBody>
          <a:bodyPr anchor="ctr"/>
          <a:lstStyle>
            <a:lvl1pPr marL="0" indent="0" algn="ctr">
              <a:buFontTx/>
              <a:buNone/>
              <a:defRPr b="0" i="0">
                <a:solidFill>
                  <a:schemeClr val="bg1"/>
                </a:solidFill>
                <a:latin typeface="Calibri" panose="020F0502020204030204" pitchFamily="34" charset="0"/>
                <a:cs typeface="Calibri" panose="020F0502020204030204" pitchFamily="34" charset="0"/>
              </a:defRPr>
            </a:lvl1pPr>
          </a:lstStyle>
          <a:p>
            <a:pPr lvl="0"/>
            <a:r>
              <a:rPr lang="en-US" dirty="0"/>
              <a:t>2</a:t>
            </a:r>
          </a:p>
        </p:txBody>
      </p:sp>
      <p:sp>
        <p:nvSpPr>
          <p:cNvPr id="20" name="Text Placeholder 16">
            <a:extLst>
              <a:ext uri="{FF2B5EF4-FFF2-40B4-BE49-F238E27FC236}">
                <a16:creationId xmlns:a16="http://schemas.microsoft.com/office/drawing/2014/main" id="{F2A377BB-0714-DD4C-80FE-85B366A98F25}"/>
              </a:ext>
            </a:extLst>
          </p:cNvPr>
          <p:cNvSpPr>
            <a:spLocks noGrp="1"/>
          </p:cNvSpPr>
          <p:nvPr>
            <p:ph type="body" sz="quarter" idx="18" hasCustomPrompt="1"/>
          </p:nvPr>
        </p:nvSpPr>
        <p:spPr>
          <a:xfrm>
            <a:off x="3046571" y="7642663"/>
            <a:ext cx="1098233" cy="1098233"/>
          </a:xfrm>
          <a:prstGeom prst="ellipse">
            <a:avLst/>
          </a:prstGeom>
          <a:solidFill>
            <a:srgbClr val="00A44E"/>
          </a:solidFill>
        </p:spPr>
        <p:txBody>
          <a:bodyPr anchor="ctr"/>
          <a:lstStyle>
            <a:lvl1pPr marL="0" indent="0" algn="ctr">
              <a:buFontTx/>
              <a:buNone/>
              <a:defRPr b="0" i="0">
                <a:solidFill>
                  <a:schemeClr val="bg1"/>
                </a:solidFill>
                <a:latin typeface="Calibri" panose="020F0502020204030204" pitchFamily="34" charset="0"/>
                <a:cs typeface="Calibri" panose="020F0502020204030204" pitchFamily="34" charset="0"/>
              </a:defRPr>
            </a:lvl1pPr>
          </a:lstStyle>
          <a:p>
            <a:pPr lvl="0"/>
            <a:r>
              <a:rPr lang="en-US" dirty="0"/>
              <a:t>3</a:t>
            </a:r>
          </a:p>
        </p:txBody>
      </p:sp>
      <p:sp>
        <p:nvSpPr>
          <p:cNvPr id="21" name="Text Placeholder 5">
            <a:extLst>
              <a:ext uri="{FF2B5EF4-FFF2-40B4-BE49-F238E27FC236}">
                <a16:creationId xmlns:a16="http://schemas.microsoft.com/office/drawing/2014/main" id="{00BB2566-BA77-DA4D-8AE9-AB7266B6FDB2}"/>
              </a:ext>
            </a:extLst>
          </p:cNvPr>
          <p:cNvSpPr>
            <a:spLocks noGrp="1"/>
          </p:cNvSpPr>
          <p:nvPr>
            <p:ph type="body" sz="quarter" idx="19" hasCustomPrompt="1"/>
          </p:nvPr>
        </p:nvSpPr>
        <p:spPr>
          <a:xfrm>
            <a:off x="4342925" y="5296656"/>
            <a:ext cx="6264116" cy="532923"/>
          </a:xfrm>
          <a:prstGeom prst="rect">
            <a:avLst/>
          </a:prstGeom>
        </p:spPr>
        <p:txBody>
          <a:bodyPr/>
          <a:lstStyle>
            <a:lvl1pPr marL="0" indent="0">
              <a:buNone/>
              <a:defRPr sz="3000"/>
            </a:lvl1pPr>
            <a:lvl2pPr marL="685800" indent="0">
              <a:buNone/>
              <a:defRPr/>
            </a:lvl2pPr>
            <a:lvl3pPr marL="1371600" indent="0">
              <a:buNone/>
              <a:defRPr/>
            </a:lvl3pPr>
            <a:lvl4pPr marL="2057400" indent="0">
              <a:buNone/>
              <a:defRPr/>
            </a:lvl4pPr>
            <a:lvl5pPr marL="2743200" indent="0">
              <a:buNone/>
              <a:defRPr/>
            </a:lvl5pPr>
          </a:lstStyle>
          <a:p>
            <a:pPr lvl="0"/>
            <a:r>
              <a:rPr lang="en-US" dirty="0"/>
              <a:t>Header Goes Here</a:t>
            </a:r>
          </a:p>
        </p:txBody>
      </p:sp>
      <p:sp>
        <p:nvSpPr>
          <p:cNvPr id="22" name="Text Placeholder 5">
            <a:extLst>
              <a:ext uri="{FF2B5EF4-FFF2-40B4-BE49-F238E27FC236}">
                <a16:creationId xmlns:a16="http://schemas.microsoft.com/office/drawing/2014/main" id="{B58912CC-E0BC-BC43-8A1E-EE3F00B3B169}"/>
              </a:ext>
            </a:extLst>
          </p:cNvPr>
          <p:cNvSpPr>
            <a:spLocks noGrp="1"/>
          </p:cNvSpPr>
          <p:nvPr>
            <p:ph type="body" sz="quarter" idx="20" hasCustomPrompt="1"/>
          </p:nvPr>
        </p:nvSpPr>
        <p:spPr>
          <a:xfrm>
            <a:off x="4342925" y="5829579"/>
            <a:ext cx="8519636" cy="1280160"/>
          </a:xfrm>
          <a:prstGeom prst="rect">
            <a:avLst/>
          </a:prstGeom>
        </p:spPr>
        <p:txBody>
          <a:bodyPr/>
          <a:lstStyle>
            <a:lvl1pPr marL="0" indent="0">
              <a:buNone/>
              <a:defRPr sz="1800"/>
            </a:lvl1pPr>
            <a:lvl2pPr marL="685800" indent="0">
              <a:buNone/>
              <a:defRPr/>
            </a:lvl2pPr>
            <a:lvl3pPr marL="1371600" indent="0">
              <a:buNone/>
              <a:defRPr/>
            </a:lvl3pPr>
            <a:lvl4pPr marL="2057400" indent="0">
              <a:buNone/>
              <a:defRPr/>
            </a:lvl4pPr>
            <a:lvl5pPr marL="2743200" indent="0">
              <a:buNone/>
              <a:defRPr/>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dolore magna </a:t>
            </a:r>
            <a:r>
              <a:rPr lang="en-US" dirty="0" err="1"/>
              <a:t>aliqua</a:t>
            </a:r>
            <a:r>
              <a:rPr lang="en-US" dirty="0"/>
              <a:t>. Ut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exercitation </a:t>
            </a:r>
            <a:r>
              <a:rPr lang="en-US" dirty="0" err="1"/>
              <a:t>ullamco</a:t>
            </a:r>
            <a:r>
              <a:rPr lang="en-US" dirty="0"/>
              <a:t> </a:t>
            </a:r>
            <a:r>
              <a:rPr lang="en-US" dirty="0" err="1"/>
              <a:t>laboris</a:t>
            </a:r>
            <a:r>
              <a:rPr lang="en-US" dirty="0"/>
              <a:t> nisi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a:t>
            </a:r>
          </a:p>
        </p:txBody>
      </p:sp>
      <p:sp>
        <p:nvSpPr>
          <p:cNvPr id="23" name="Text Placeholder 5">
            <a:extLst>
              <a:ext uri="{FF2B5EF4-FFF2-40B4-BE49-F238E27FC236}">
                <a16:creationId xmlns:a16="http://schemas.microsoft.com/office/drawing/2014/main" id="{4BF3DBAD-AE6F-A742-B177-934C84760CFB}"/>
              </a:ext>
            </a:extLst>
          </p:cNvPr>
          <p:cNvSpPr>
            <a:spLocks noGrp="1"/>
          </p:cNvSpPr>
          <p:nvPr>
            <p:ph type="body" sz="quarter" idx="21" hasCustomPrompt="1"/>
          </p:nvPr>
        </p:nvSpPr>
        <p:spPr>
          <a:xfrm>
            <a:off x="4342925" y="7934846"/>
            <a:ext cx="6264116" cy="532923"/>
          </a:xfrm>
          <a:prstGeom prst="rect">
            <a:avLst/>
          </a:prstGeom>
        </p:spPr>
        <p:txBody>
          <a:bodyPr/>
          <a:lstStyle>
            <a:lvl1pPr marL="0" indent="0">
              <a:buNone/>
              <a:defRPr sz="3000"/>
            </a:lvl1pPr>
            <a:lvl2pPr marL="685800" indent="0">
              <a:buNone/>
              <a:defRPr/>
            </a:lvl2pPr>
            <a:lvl3pPr marL="1371600" indent="0">
              <a:buNone/>
              <a:defRPr/>
            </a:lvl3pPr>
            <a:lvl4pPr marL="2057400" indent="0">
              <a:buNone/>
              <a:defRPr/>
            </a:lvl4pPr>
            <a:lvl5pPr marL="2743200" indent="0">
              <a:buNone/>
              <a:defRPr/>
            </a:lvl5pPr>
          </a:lstStyle>
          <a:p>
            <a:pPr lvl="0"/>
            <a:r>
              <a:rPr lang="en-US" dirty="0"/>
              <a:t>Header Goes Here</a:t>
            </a:r>
          </a:p>
        </p:txBody>
      </p:sp>
      <p:sp>
        <p:nvSpPr>
          <p:cNvPr id="24" name="Text Placeholder 5">
            <a:extLst>
              <a:ext uri="{FF2B5EF4-FFF2-40B4-BE49-F238E27FC236}">
                <a16:creationId xmlns:a16="http://schemas.microsoft.com/office/drawing/2014/main" id="{A5F64050-BBE0-6141-A55E-19C9B49423FA}"/>
              </a:ext>
            </a:extLst>
          </p:cNvPr>
          <p:cNvSpPr>
            <a:spLocks noGrp="1"/>
          </p:cNvSpPr>
          <p:nvPr>
            <p:ph type="body" sz="quarter" idx="22" hasCustomPrompt="1"/>
          </p:nvPr>
        </p:nvSpPr>
        <p:spPr>
          <a:xfrm>
            <a:off x="4342925" y="8467769"/>
            <a:ext cx="8519636" cy="1280160"/>
          </a:xfrm>
          <a:prstGeom prst="rect">
            <a:avLst/>
          </a:prstGeom>
        </p:spPr>
        <p:txBody>
          <a:bodyPr/>
          <a:lstStyle>
            <a:lvl1pPr marL="0" indent="0">
              <a:buNone/>
              <a:defRPr sz="1800"/>
            </a:lvl1pPr>
            <a:lvl2pPr marL="685800" indent="0">
              <a:buNone/>
              <a:defRPr/>
            </a:lvl2pPr>
            <a:lvl3pPr marL="1371600" indent="0">
              <a:buNone/>
              <a:defRPr/>
            </a:lvl3pPr>
            <a:lvl4pPr marL="2057400" indent="0">
              <a:buNone/>
              <a:defRPr/>
            </a:lvl4pPr>
            <a:lvl5pPr marL="2743200" indent="0">
              <a:buNone/>
              <a:defRPr/>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dolore magna </a:t>
            </a:r>
            <a:r>
              <a:rPr lang="en-US" dirty="0" err="1"/>
              <a:t>aliqua</a:t>
            </a:r>
            <a:r>
              <a:rPr lang="en-US" dirty="0"/>
              <a:t>. Ut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exercitation </a:t>
            </a:r>
            <a:r>
              <a:rPr lang="en-US" dirty="0" err="1"/>
              <a:t>ullamco</a:t>
            </a:r>
            <a:r>
              <a:rPr lang="en-US" dirty="0"/>
              <a:t> </a:t>
            </a:r>
            <a:r>
              <a:rPr lang="en-US" dirty="0" err="1"/>
              <a:t>laboris</a:t>
            </a:r>
            <a:r>
              <a:rPr lang="en-US" dirty="0"/>
              <a:t> nisi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a:t>
            </a:r>
          </a:p>
        </p:txBody>
      </p:sp>
      <p:sp>
        <p:nvSpPr>
          <p:cNvPr id="25" name="Text Placeholder 5">
            <a:extLst>
              <a:ext uri="{FF2B5EF4-FFF2-40B4-BE49-F238E27FC236}">
                <a16:creationId xmlns:a16="http://schemas.microsoft.com/office/drawing/2014/main" id="{210D1966-0F17-4F47-A1D0-2100A95FD57A}"/>
              </a:ext>
            </a:extLst>
          </p:cNvPr>
          <p:cNvSpPr>
            <a:spLocks noGrp="1"/>
          </p:cNvSpPr>
          <p:nvPr>
            <p:ph type="body" sz="quarter" idx="23" hasCustomPrompt="1"/>
          </p:nvPr>
        </p:nvSpPr>
        <p:spPr>
          <a:xfrm>
            <a:off x="4342925" y="1106528"/>
            <a:ext cx="8961596" cy="631745"/>
          </a:xfrm>
          <a:prstGeom prst="rect">
            <a:avLst/>
          </a:prstGeom>
        </p:spPr>
        <p:txBody>
          <a:bodyPr/>
          <a:lstStyle>
            <a:lvl1pPr marL="0" indent="0">
              <a:buNone/>
              <a:defRPr sz="5400"/>
            </a:lvl1pPr>
            <a:lvl2pPr marL="685800" indent="0">
              <a:buNone/>
              <a:defRPr/>
            </a:lvl2pPr>
            <a:lvl3pPr marL="1371600" indent="0">
              <a:buNone/>
              <a:defRPr/>
            </a:lvl3pPr>
            <a:lvl4pPr marL="2057400" indent="0">
              <a:buNone/>
              <a:defRPr/>
            </a:lvl4pPr>
            <a:lvl5pPr marL="2743200" indent="0">
              <a:buNone/>
              <a:defRPr/>
            </a:lvl5pPr>
          </a:lstStyle>
          <a:p>
            <a:pPr lvl="0"/>
            <a:r>
              <a:rPr lang="en-US" dirty="0"/>
              <a:t>Header Goes Here</a:t>
            </a:r>
          </a:p>
        </p:txBody>
      </p:sp>
    </p:spTree>
    <p:extLst>
      <p:ext uri="{BB962C8B-B14F-4D97-AF65-F5344CB8AC3E}">
        <p14:creationId xmlns:p14="http://schemas.microsoft.com/office/powerpoint/2010/main" val="55476441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25" name="Text Placeholder 5">
            <a:extLst>
              <a:ext uri="{FF2B5EF4-FFF2-40B4-BE49-F238E27FC236}">
                <a16:creationId xmlns:a16="http://schemas.microsoft.com/office/drawing/2014/main" id="{210D1966-0F17-4F47-A1D0-2100A95FD57A}"/>
              </a:ext>
            </a:extLst>
          </p:cNvPr>
          <p:cNvSpPr>
            <a:spLocks noGrp="1"/>
          </p:cNvSpPr>
          <p:nvPr>
            <p:ph type="body" sz="quarter" idx="23" hasCustomPrompt="1"/>
          </p:nvPr>
        </p:nvSpPr>
        <p:spPr>
          <a:xfrm>
            <a:off x="738426" y="2230121"/>
            <a:ext cx="10661094" cy="2627273"/>
          </a:xfrm>
          <a:prstGeom prst="rect">
            <a:avLst/>
          </a:prstGeom>
        </p:spPr>
        <p:txBody>
          <a:bodyPr/>
          <a:lstStyle>
            <a:lvl1pPr marL="0" indent="0">
              <a:buNone/>
              <a:defRPr sz="4200"/>
            </a:lvl1pPr>
            <a:lvl2pPr marL="685800" indent="0">
              <a:buNone/>
              <a:defRPr/>
            </a:lvl2pPr>
            <a:lvl3pPr marL="1371600" indent="0">
              <a:buNone/>
              <a:defRPr/>
            </a:lvl3pPr>
            <a:lvl4pPr marL="2057400" indent="0">
              <a:buNone/>
              <a:defRPr/>
            </a:lvl4pPr>
            <a:lvl5pPr marL="2743200" indent="0">
              <a:buNone/>
              <a:defRPr/>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dolore</a:t>
            </a:r>
          </a:p>
        </p:txBody>
      </p:sp>
      <p:sp>
        <p:nvSpPr>
          <p:cNvPr id="13" name="Text Placeholder 5">
            <a:extLst>
              <a:ext uri="{FF2B5EF4-FFF2-40B4-BE49-F238E27FC236}">
                <a16:creationId xmlns:a16="http://schemas.microsoft.com/office/drawing/2014/main" id="{7DA05E9A-A537-F34A-ABA1-52DBF38C407D}"/>
              </a:ext>
            </a:extLst>
          </p:cNvPr>
          <p:cNvSpPr>
            <a:spLocks noGrp="1"/>
          </p:cNvSpPr>
          <p:nvPr>
            <p:ph type="body" sz="quarter" idx="24" hasCustomPrompt="1"/>
          </p:nvPr>
        </p:nvSpPr>
        <p:spPr>
          <a:xfrm>
            <a:off x="5111512" y="7110693"/>
            <a:ext cx="3262313" cy="532923"/>
          </a:xfrm>
          <a:prstGeom prst="rect">
            <a:avLst/>
          </a:prstGeom>
        </p:spPr>
        <p:txBody>
          <a:bodyPr/>
          <a:lstStyle>
            <a:lvl1pPr marL="0" indent="0">
              <a:buNone/>
              <a:defRPr sz="3000" b="1" i="0">
                <a:latin typeface="Calibri" panose="020F0502020204030204" pitchFamily="34" charset="0"/>
                <a:cs typeface="Calibri" panose="020F0502020204030204" pitchFamily="34" charset="0"/>
              </a:defRPr>
            </a:lvl1pPr>
            <a:lvl2pPr marL="685800" indent="0">
              <a:buNone/>
              <a:defRPr/>
            </a:lvl2pPr>
            <a:lvl3pPr marL="1371600" indent="0">
              <a:buNone/>
              <a:defRPr/>
            </a:lvl3pPr>
            <a:lvl4pPr marL="2057400" indent="0">
              <a:buNone/>
              <a:defRPr/>
            </a:lvl4pPr>
            <a:lvl5pPr marL="2743200" indent="0">
              <a:buNone/>
              <a:defRPr/>
            </a:lvl5pPr>
          </a:lstStyle>
          <a:p>
            <a:pPr lvl="0"/>
            <a:r>
              <a:rPr lang="en-US" dirty="0"/>
              <a:t>Header Goes Here</a:t>
            </a:r>
          </a:p>
        </p:txBody>
      </p:sp>
      <p:sp>
        <p:nvSpPr>
          <p:cNvPr id="14" name="Text Placeholder 5">
            <a:extLst>
              <a:ext uri="{FF2B5EF4-FFF2-40B4-BE49-F238E27FC236}">
                <a16:creationId xmlns:a16="http://schemas.microsoft.com/office/drawing/2014/main" id="{117DC69A-FED7-9149-B451-D971805BAEC7}"/>
              </a:ext>
            </a:extLst>
          </p:cNvPr>
          <p:cNvSpPr>
            <a:spLocks noGrp="1"/>
          </p:cNvSpPr>
          <p:nvPr>
            <p:ph type="body" sz="quarter" idx="25" hasCustomPrompt="1"/>
          </p:nvPr>
        </p:nvSpPr>
        <p:spPr>
          <a:xfrm>
            <a:off x="5111512" y="7643616"/>
            <a:ext cx="3003233" cy="1942344"/>
          </a:xfrm>
          <a:prstGeom prst="rect">
            <a:avLst/>
          </a:prstGeom>
        </p:spPr>
        <p:txBody>
          <a:bodyPr/>
          <a:lstStyle>
            <a:lvl1pPr marL="0" indent="0">
              <a:buNone/>
              <a:defRPr sz="1800"/>
            </a:lvl1pPr>
            <a:lvl2pPr marL="685800" indent="0">
              <a:buNone/>
              <a:defRPr/>
            </a:lvl2pPr>
            <a:lvl3pPr marL="1371600" indent="0">
              <a:buNone/>
              <a:defRPr/>
            </a:lvl3pPr>
            <a:lvl4pPr marL="2057400" indent="0">
              <a:buNone/>
              <a:defRPr/>
            </a:lvl4pPr>
            <a:lvl5pPr marL="2743200" indent="0">
              <a:buNone/>
              <a:defRPr/>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dolore magna </a:t>
            </a:r>
            <a:r>
              <a:rPr lang="en-US" dirty="0" err="1"/>
              <a:t>aliqua</a:t>
            </a:r>
            <a:r>
              <a:rPr lang="en-US" dirty="0"/>
              <a:t>.</a:t>
            </a:r>
          </a:p>
        </p:txBody>
      </p:sp>
      <p:sp>
        <p:nvSpPr>
          <p:cNvPr id="16" name="Text Placeholder 16">
            <a:extLst>
              <a:ext uri="{FF2B5EF4-FFF2-40B4-BE49-F238E27FC236}">
                <a16:creationId xmlns:a16="http://schemas.microsoft.com/office/drawing/2014/main" id="{C375D517-4746-E942-9E60-0A18D5CA6FDD}"/>
              </a:ext>
            </a:extLst>
          </p:cNvPr>
          <p:cNvSpPr>
            <a:spLocks noGrp="1"/>
          </p:cNvSpPr>
          <p:nvPr>
            <p:ph type="body" sz="quarter" idx="26" hasCustomPrompt="1"/>
          </p:nvPr>
        </p:nvSpPr>
        <p:spPr>
          <a:xfrm>
            <a:off x="5111512" y="5781715"/>
            <a:ext cx="1098233" cy="1098233"/>
          </a:xfrm>
          <a:prstGeom prst="ellipse">
            <a:avLst/>
          </a:prstGeom>
          <a:solidFill>
            <a:srgbClr val="00A44E"/>
          </a:solidFill>
        </p:spPr>
        <p:txBody>
          <a:bodyPr anchor="ctr"/>
          <a:lstStyle>
            <a:lvl1pPr marL="0" indent="0" algn="ctr">
              <a:buFontTx/>
              <a:buNone/>
              <a:defRPr b="0" i="0">
                <a:solidFill>
                  <a:schemeClr val="bg1"/>
                </a:solidFill>
                <a:latin typeface="Calibri" panose="020F0502020204030204" pitchFamily="34" charset="0"/>
                <a:cs typeface="Calibri" panose="020F0502020204030204" pitchFamily="34" charset="0"/>
              </a:defRPr>
            </a:lvl1pPr>
          </a:lstStyle>
          <a:p>
            <a:pPr lvl="0"/>
            <a:r>
              <a:rPr lang="en-US" dirty="0"/>
              <a:t>2</a:t>
            </a:r>
          </a:p>
        </p:txBody>
      </p:sp>
      <p:sp>
        <p:nvSpPr>
          <p:cNvPr id="28" name="Text Placeholder 5">
            <a:extLst>
              <a:ext uri="{FF2B5EF4-FFF2-40B4-BE49-F238E27FC236}">
                <a16:creationId xmlns:a16="http://schemas.microsoft.com/office/drawing/2014/main" id="{2385BFDE-CF4D-4F49-8049-ABD9DB742C8E}"/>
              </a:ext>
            </a:extLst>
          </p:cNvPr>
          <p:cNvSpPr>
            <a:spLocks noGrp="1"/>
          </p:cNvSpPr>
          <p:nvPr>
            <p:ph type="body" sz="quarter" idx="30" hasCustomPrompt="1"/>
          </p:nvPr>
        </p:nvSpPr>
        <p:spPr>
          <a:xfrm>
            <a:off x="738427" y="7110693"/>
            <a:ext cx="3262313" cy="532923"/>
          </a:xfrm>
          <a:prstGeom prst="rect">
            <a:avLst/>
          </a:prstGeom>
        </p:spPr>
        <p:txBody>
          <a:bodyPr/>
          <a:lstStyle>
            <a:lvl1pPr marL="0" indent="0">
              <a:buNone/>
              <a:defRPr sz="3000" b="1" i="0">
                <a:latin typeface="Calibri" panose="020F0502020204030204" pitchFamily="34" charset="0"/>
                <a:cs typeface="Calibri" panose="020F0502020204030204" pitchFamily="34" charset="0"/>
              </a:defRPr>
            </a:lvl1pPr>
            <a:lvl2pPr marL="685800" indent="0">
              <a:buNone/>
              <a:defRPr/>
            </a:lvl2pPr>
            <a:lvl3pPr marL="1371600" indent="0">
              <a:buNone/>
              <a:defRPr/>
            </a:lvl3pPr>
            <a:lvl4pPr marL="2057400" indent="0">
              <a:buNone/>
              <a:defRPr/>
            </a:lvl4pPr>
            <a:lvl5pPr marL="2743200" indent="0">
              <a:buNone/>
              <a:defRPr/>
            </a:lvl5pPr>
          </a:lstStyle>
          <a:p>
            <a:pPr lvl="0"/>
            <a:r>
              <a:rPr lang="en-US" dirty="0"/>
              <a:t>Header Goes Here</a:t>
            </a:r>
          </a:p>
        </p:txBody>
      </p:sp>
      <p:sp>
        <p:nvSpPr>
          <p:cNvPr id="29" name="Text Placeholder 5">
            <a:extLst>
              <a:ext uri="{FF2B5EF4-FFF2-40B4-BE49-F238E27FC236}">
                <a16:creationId xmlns:a16="http://schemas.microsoft.com/office/drawing/2014/main" id="{DCFE16C2-82E9-8740-8C87-20DB3E132035}"/>
              </a:ext>
            </a:extLst>
          </p:cNvPr>
          <p:cNvSpPr>
            <a:spLocks noGrp="1"/>
          </p:cNvSpPr>
          <p:nvPr>
            <p:ph type="body" sz="quarter" idx="31" hasCustomPrompt="1"/>
          </p:nvPr>
        </p:nvSpPr>
        <p:spPr>
          <a:xfrm>
            <a:off x="738427" y="7643616"/>
            <a:ext cx="3003233" cy="1942344"/>
          </a:xfrm>
          <a:prstGeom prst="rect">
            <a:avLst/>
          </a:prstGeom>
        </p:spPr>
        <p:txBody>
          <a:bodyPr/>
          <a:lstStyle>
            <a:lvl1pPr marL="0" indent="0">
              <a:buNone/>
              <a:defRPr sz="1800"/>
            </a:lvl1pPr>
            <a:lvl2pPr marL="685800" indent="0">
              <a:buNone/>
              <a:defRPr/>
            </a:lvl2pPr>
            <a:lvl3pPr marL="1371600" indent="0">
              <a:buNone/>
              <a:defRPr/>
            </a:lvl3pPr>
            <a:lvl4pPr marL="2057400" indent="0">
              <a:buNone/>
              <a:defRPr/>
            </a:lvl4pPr>
            <a:lvl5pPr marL="2743200" indent="0">
              <a:buNone/>
              <a:defRPr/>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dolore magna </a:t>
            </a:r>
            <a:r>
              <a:rPr lang="en-US" dirty="0" err="1"/>
              <a:t>aliqua</a:t>
            </a:r>
            <a:r>
              <a:rPr lang="en-US" dirty="0"/>
              <a:t>.</a:t>
            </a:r>
          </a:p>
        </p:txBody>
      </p:sp>
      <p:sp>
        <p:nvSpPr>
          <p:cNvPr id="30" name="Text Placeholder 16">
            <a:extLst>
              <a:ext uri="{FF2B5EF4-FFF2-40B4-BE49-F238E27FC236}">
                <a16:creationId xmlns:a16="http://schemas.microsoft.com/office/drawing/2014/main" id="{0FDC6856-C94B-2044-A250-C8197993944A}"/>
              </a:ext>
            </a:extLst>
          </p:cNvPr>
          <p:cNvSpPr>
            <a:spLocks noGrp="1"/>
          </p:cNvSpPr>
          <p:nvPr>
            <p:ph type="body" sz="quarter" idx="32" hasCustomPrompt="1"/>
          </p:nvPr>
        </p:nvSpPr>
        <p:spPr>
          <a:xfrm>
            <a:off x="738427" y="5781715"/>
            <a:ext cx="1098233" cy="1098233"/>
          </a:xfrm>
          <a:prstGeom prst="ellipse">
            <a:avLst/>
          </a:prstGeom>
          <a:solidFill>
            <a:srgbClr val="00A44E"/>
          </a:solidFill>
        </p:spPr>
        <p:txBody>
          <a:bodyPr anchor="ctr"/>
          <a:lstStyle>
            <a:lvl1pPr marL="0" indent="0" algn="ctr">
              <a:buFontTx/>
              <a:buNone/>
              <a:defRPr b="0" i="0">
                <a:solidFill>
                  <a:schemeClr val="bg1"/>
                </a:solidFill>
                <a:latin typeface="Calibri" panose="020F0502020204030204" pitchFamily="34" charset="0"/>
                <a:cs typeface="Calibri" panose="020F0502020204030204" pitchFamily="34" charset="0"/>
              </a:defRPr>
            </a:lvl1pPr>
          </a:lstStyle>
          <a:p>
            <a:pPr lvl="0"/>
            <a:r>
              <a:rPr lang="en-US" dirty="0"/>
              <a:t>1</a:t>
            </a:r>
          </a:p>
        </p:txBody>
      </p:sp>
      <p:sp>
        <p:nvSpPr>
          <p:cNvPr id="31" name="Text Placeholder 5">
            <a:extLst>
              <a:ext uri="{FF2B5EF4-FFF2-40B4-BE49-F238E27FC236}">
                <a16:creationId xmlns:a16="http://schemas.microsoft.com/office/drawing/2014/main" id="{1B3DAE5D-32C0-1D43-8236-574C048D0FE6}"/>
              </a:ext>
            </a:extLst>
          </p:cNvPr>
          <p:cNvSpPr>
            <a:spLocks noGrp="1"/>
          </p:cNvSpPr>
          <p:nvPr>
            <p:ph type="body" sz="quarter" idx="33" hasCustomPrompt="1"/>
          </p:nvPr>
        </p:nvSpPr>
        <p:spPr>
          <a:xfrm>
            <a:off x="14093983" y="7110693"/>
            <a:ext cx="3262313" cy="532923"/>
          </a:xfrm>
          <a:prstGeom prst="rect">
            <a:avLst/>
          </a:prstGeom>
        </p:spPr>
        <p:txBody>
          <a:bodyPr/>
          <a:lstStyle>
            <a:lvl1pPr marL="0" indent="0">
              <a:buNone/>
              <a:defRPr sz="3000" b="1" i="0">
                <a:latin typeface="Calibri" panose="020F0502020204030204" pitchFamily="34" charset="0"/>
                <a:cs typeface="Calibri" panose="020F0502020204030204" pitchFamily="34" charset="0"/>
              </a:defRPr>
            </a:lvl1pPr>
            <a:lvl2pPr marL="685800" indent="0">
              <a:buNone/>
              <a:defRPr/>
            </a:lvl2pPr>
            <a:lvl3pPr marL="1371600" indent="0">
              <a:buNone/>
              <a:defRPr/>
            </a:lvl3pPr>
            <a:lvl4pPr marL="2057400" indent="0">
              <a:buNone/>
              <a:defRPr/>
            </a:lvl4pPr>
            <a:lvl5pPr marL="2743200" indent="0">
              <a:buNone/>
              <a:defRPr/>
            </a:lvl5pPr>
          </a:lstStyle>
          <a:p>
            <a:pPr lvl="0"/>
            <a:r>
              <a:rPr lang="en-US" dirty="0"/>
              <a:t>Header Goes Here</a:t>
            </a:r>
          </a:p>
        </p:txBody>
      </p:sp>
      <p:sp>
        <p:nvSpPr>
          <p:cNvPr id="32" name="Text Placeholder 5">
            <a:extLst>
              <a:ext uri="{FF2B5EF4-FFF2-40B4-BE49-F238E27FC236}">
                <a16:creationId xmlns:a16="http://schemas.microsoft.com/office/drawing/2014/main" id="{245E4E13-C49D-BF4A-985A-3B95BE7906D1}"/>
              </a:ext>
            </a:extLst>
          </p:cNvPr>
          <p:cNvSpPr>
            <a:spLocks noGrp="1"/>
          </p:cNvSpPr>
          <p:nvPr>
            <p:ph type="body" sz="quarter" idx="34" hasCustomPrompt="1"/>
          </p:nvPr>
        </p:nvSpPr>
        <p:spPr>
          <a:xfrm>
            <a:off x="14093983" y="7643616"/>
            <a:ext cx="3003233" cy="1942344"/>
          </a:xfrm>
          <a:prstGeom prst="rect">
            <a:avLst/>
          </a:prstGeom>
        </p:spPr>
        <p:txBody>
          <a:bodyPr/>
          <a:lstStyle>
            <a:lvl1pPr marL="0" indent="0">
              <a:buNone/>
              <a:defRPr sz="1800"/>
            </a:lvl1pPr>
            <a:lvl2pPr marL="685800" indent="0">
              <a:buNone/>
              <a:defRPr/>
            </a:lvl2pPr>
            <a:lvl3pPr marL="1371600" indent="0">
              <a:buNone/>
              <a:defRPr/>
            </a:lvl3pPr>
            <a:lvl4pPr marL="2057400" indent="0">
              <a:buNone/>
              <a:defRPr/>
            </a:lvl4pPr>
            <a:lvl5pPr marL="2743200" indent="0">
              <a:buNone/>
              <a:defRPr/>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dolore magna </a:t>
            </a:r>
            <a:r>
              <a:rPr lang="en-US" dirty="0" err="1"/>
              <a:t>aliqua</a:t>
            </a:r>
            <a:r>
              <a:rPr lang="en-US" dirty="0"/>
              <a:t>.</a:t>
            </a:r>
          </a:p>
        </p:txBody>
      </p:sp>
      <p:sp>
        <p:nvSpPr>
          <p:cNvPr id="33" name="Text Placeholder 16">
            <a:extLst>
              <a:ext uri="{FF2B5EF4-FFF2-40B4-BE49-F238E27FC236}">
                <a16:creationId xmlns:a16="http://schemas.microsoft.com/office/drawing/2014/main" id="{B4724838-E9BD-BB48-A347-3D9240219B5D}"/>
              </a:ext>
            </a:extLst>
          </p:cNvPr>
          <p:cNvSpPr>
            <a:spLocks noGrp="1"/>
          </p:cNvSpPr>
          <p:nvPr>
            <p:ph type="body" sz="quarter" idx="35" hasCustomPrompt="1"/>
          </p:nvPr>
        </p:nvSpPr>
        <p:spPr>
          <a:xfrm>
            <a:off x="14093983" y="5781715"/>
            <a:ext cx="1098233" cy="1098233"/>
          </a:xfrm>
          <a:prstGeom prst="ellipse">
            <a:avLst/>
          </a:prstGeom>
          <a:solidFill>
            <a:srgbClr val="00A44E"/>
          </a:solidFill>
        </p:spPr>
        <p:txBody>
          <a:bodyPr anchor="ctr"/>
          <a:lstStyle>
            <a:lvl1pPr marL="0" indent="0" algn="ctr">
              <a:buFontTx/>
              <a:buNone/>
              <a:defRPr b="0" i="0">
                <a:solidFill>
                  <a:schemeClr val="bg1"/>
                </a:solidFill>
                <a:latin typeface="Calibri" panose="020F0502020204030204" pitchFamily="34" charset="0"/>
                <a:cs typeface="Calibri" panose="020F0502020204030204" pitchFamily="34" charset="0"/>
              </a:defRPr>
            </a:lvl1pPr>
          </a:lstStyle>
          <a:p>
            <a:pPr lvl="0"/>
            <a:r>
              <a:rPr lang="en-US" dirty="0"/>
              <a:t>4</a:t>
            </a:r>
          </a:p>
        </p:txBody>
      </p:sp>
      <p:sp>
        <p:nvSpPr>
          <p:cNvPr id="34" name="Text Placeholder 5">
            <a:extLst>
              <a:ext uri="{FF2B5EF4-FFF2-40B4-BE49-F238E27FC236}">
                <a16:creationId xmlns:a16="http://schemas.microsoft.com/office/drawing/2014/main" id="{501F45E9-39DB-414E-9EEB-1E6ECD1FA8D4}"/>
              </a:ext>
            </a:extLst>
          </p:cNvPr>
          <p:cNvSpPr>
            <a:spLocks noGrp="1"/>
          </p:cNvSpPr>
          <p:nvPr>
            <p:ph type="body" sz="quarter" idx="36" hasCustomPrompt="1"/>
          </p:nvPr>
        </p:nvSpPr>
        <p:spPr>
          <a:xfrm>
            <a:off x="9636839" y="7110693"/>
            <a:ext cx="3262313" cy="532923"/>
          </a:xfrm>
          <a:prstGeom prst="rect">
            <a:avLst/>
          </a:prstGeom>
        </p:spPr>
        <p:txBody>
          <a:bodyPr/>
          <a:lstStyle>
            <a:lvl1pPr marL="0" indent="0">
              <a:buNone/>
              <a:defRPr sz="3000" b="1" i="0">
                <a:latin typeface="Calibri" panose="020F0502020204030204" pitchFamily="34" charset="0"/>
                <a:cs typeface="Calibri" panose="020F0502020204030204" pitchFamily="34" charset="0"/>
              </a:defRPr>
            </a:lvl1pPr>
            <a:lvl2pPr marL="685800" indent="0">
              <a:buNone/>
              <a:defRPr/>
            </a:lvl2pPr>
            <a:lvl3pPr marL="1371600" indent="0">
              <a:buNone/>
              <a:defRPr/>
            </a:lvl3pPr>
            <a:lvl4pPr marL="2057400" indent="0">
              <a:buNone/>
              <a:defRPr/>
            </a:lvl4pPr>
            <a:lvl5pPr marL="2743200" indent="0">
              <a:buNone/>
              <a:defRPr/>
            </a:lvl5pPr>
          </a:lstStyle>
          <a:p>
            <a:pPr lvl="0"/>
            <a:r>
              <a:rPr lang="en-US" dirty="0"/>
              <a:t>Header Goes Here</a:t>
            </a:r>
          </a:p>
        </p:txBody>
      </p:sp>
      <p:sp>
        <p:nvSpPr>
          <p:cNvPr id="35" name="Text Placeholder 5">
            <a:extLst>
              <a:ext uri="{FF2B5EF4-FFF2-40B4-BE49-F238E27FC236}">
                <a16:creationId xmlns:a16="http://schemas.microsoft.com/office/drawing/2014/main" id="{0A5A593D-C0FD-4E46-82D5-69FF869316B4}"/>
              </a:ext>
            </a:extLst>
          </p:cNvPr>
          <p:cNvSpPr>
            <a:spLocks noGrp="1"/>
          </p:cNvSpPr>
          <p:nvPr>
            <p:ph type="body" sz="quarter" idx="37" hasCustomPrompt="1"/>
          </p:nvPr>
        </p:nvSpPr>
        <p:spPr>
          <a:xfrm>
            <a:off x="9636839" y="7643616"/>
            <a:ext cx="3003233" cy="1942344"/>
          </a:xfrm>
          <a:prstGeom prst="rect">
            <a:avLst/>
          </a:prstGeom>
        </p:spPr>
        <p:txBody>
          <a:bodyPr/>
          <a:lstStyle>
            <a:lvl1pPr marL="0" indent="0">
              <a:buNone/>
              <a:defRPr sz="1800"/>
            </a:lvl1pPr>
            <a:lvl2pPr marL="685800" indent="0">
              <a:buNone/>
              <a:defRPr/>
            </a:lvl2pPr>
            <a:lvl3pPr marL="1371600" indent="0">
              <a:buNone/>
              <a:defRPr/>
            </a:lvl3pPr>
            <a:lvl4pPr marL="2057400" indent="0">
              <a:buNone/>
              <a:defRPr/>
            </a:lvl4pPr>
            <a:lvl5pPr marL="2743200" indent="0">
              <a:buNone/>
              <a:defRPr/>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dolore magna </a:t>
            </a:r>
            <a:r>
              <a:rPr lang="en-US" dirty="0" err="1"/>
              <a:t>aliqua</a:t>
            </a:r>
            <a:r>
              <a:rPr lang="en-US" dirty="0"/>
              <a:t>.</a:t>
            </a:r>
          </a:p>
        </p:txBody>
      </p:sp>
      <p:sp>
        <p:nvSpPr>
          <p:cNvPr id="36" name="Text Placeholder 16">
            <a:extLst>
              <a:ext uri="{FF2B5EF4-FFF2-40B4-BE49-F238E27FC236}">
                <a16:creationId xmlns:a16="http://schemas.microsoft.com/office/drawing/2014/main" id="{25A718CA-3C44-754A-B2CC-F173F1B2E238}"/>
              </a:ext>
            </a:extLst>
          </p:cNvPr>
          <p:cNvSpPr>
            <a:spLocks noGrp="1"/>
          </p:cNvSpPr>
          <p:nvPr>
            <p:ph type="body" sz="quarter" idx="38" hasCustomPrompt="1"/>
          </p:nvPr>
        </p:nvSpPr>
        <p:spPr>
          <a:xfrm>
            <a:off x="9636839" y="5781715"/>
            <a:ext cx="1098233" cy="1098233"/>
          </a:xfrm>
          <a:prstGeom prst="ellipse">
            <a:avLst/>
          </a:prstGeom>
          <a:solidFill>
            <a:srgbClr val="00A44E"/>
          </a:solidFill>
        </p:spPr>
        <p:txBody>
          <a:bodyPr anchor="ctr"/>
          <a:lstStyle>
            <a:lvl1pPr marL="0" indent="0" algn="ctr">
              <a:buFontTx/>
              <a:buNone/>
              <a:defRPr b="0" i="0">
                <a:solidFill>
                  <a:schemeClr val="bg1"/>
                </a:solidFill>
                <a:latin typeface="Calibri" panose="020F0502020204030204" pitchFamily="34" charset="0"/>
                <a:cs typeface="Calibri" panose="020F0502020204030204" pitchFamily="34" charset="0"/>
              </a:defRPr>
            </a:lvl1pPr>
          </a:lstStyle>
          <a:p>
            <a:pPr lvl="0"/>
            <a:r>
              <a:rPr lang="en-US" dirty="0"/>
              <a:t>3</a:t>
            </a:r>
          </a:p>
        </p:txBody>
      </p:sp>
      <p:pic>
        <p:nvPicPr>
          <p:cNvPr id="18" name="Picture 17">
            <a:extLst>
              <a:ext uri="{FF2B5EF4-FFF2-40B4-BE49-F238E27FC236}">
                <a16:creationId xmlns:a16="http://schemas.microsoft.com/office/drawing/2014/main" id="{BD5C5AA7-0F01-4D9E-8DA3-91A261108C8D}"/>
              </a:ext>
            </a:extLst>
          </p:cNvPr>
          <p:cNvPicPr>
            <a:picLocks noChangeAspect="1"/>
          </p:cNvPicPr>
          <p:nvPr userDrawn="1"/>
        </p:nvPicPr>
        <p:blipFill rotWithShape="1">
          <a:blip r:embed="rId2"/>
          <a:srcRect r="8282"/>
          <a:stretch/>
        </p:blipFill>
        <p:spPr>
          <a:xfrm>
            <a:off x="14675595" y="1"/>
            <a:ext cx="3612405" cy="2451086"/>
          </a:xfrm>
          <a:prstGeom prst="rect">
            <a:avLst/>
          </a:prstGeom>
        </p:spPr>
      </p:pic>
    </p:spTree>
    <p:extLst>
      <p:ext uri="{BB962C8B-B14F-4D97-AF65-F5344CB8AC3E}">
        <p14:creationId xmlns:p14="http://schemas.microsoft.com/office/powerpoint/2010/main" val="204566080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2/11/2026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6792872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588D45-323D-1609-33AE-4610B71E9C27}"/>
              </a:ext>
            </a:extLst>
          </p:cNvPr>
          <p:cNvSpPr>
            <a:spLocks noGrp="1"/>
          </p:cNvSpPr>
          <p:nvPr>
            <p:ph type="ctrTitle"/>
          </p:nvPr>
        </p:nvSpPr>
        <p:spPr>
          <a:xfrm>
            <a:off x="2286000" y="1683545"/>
            <a:ext cx="13716000" cy="3581400"/>
          </a:xfrm>
        </p:spPr>
        <p:txBody>
          <a:bodyPr anchor="b"/>
          <a:lstStyle>
            <a:lvl1pPr algn="ctr">
              <a:defRPr sz="9000"/>
            </a:lvl1pPr>
          </a:lstStyle>
          <a:p>
            <a:r>
              <a:rPr lang="en-US"/>
              <a:t>Click to edit Master title style</a:t>
            </a:r>
          </a:p>
        </p:txBody>
      </p:sp>
      <p:sp>
        <p:nvSpPr>
          <p:cNvPr id="3" name="Subtitle 2">
            <a:extLst>
              <a:ext uri="{FF2B5EF4-FFF2-40B4-BE49-F238E27FC236}">
                <a16:creationId xmlns:a16="http://schemas.microsoft.com/office/drawing/2014/main" id="{415E99E6-4B31-3B06-E53A-0B74A015C30E}"/>
              </a:ext>
            </a:extLst>
          </p:cNvPr>
          <p:cNvSpPr>
            <a:spLocks noGrp="1"/>
          </p:cNvSpPr>
          <p:nvPr>
            <p:ph type="subTitle" idx="1"/>
          </p:nvPr>
        </p:nvSpPr>
        <p:spPr>
          <a:xfrm>
            <a:off x="2286000" y="5403057"/>
            <a:ext cx="13716000" cy="2483643"/>
          </a:xfrm>
        </p:spPr>
        <p:txBody>
          <a:bodyPr/>
          <a:lstStyle>
            <a:lvl1pPr marL="0" indent="0" algn="ctr">
              <a:buNone/>
              <a:defRPr sz="3600"/>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en-US"/>
              <a:t>Click to edit Master subtitle style</a:t>
            </a:r>
          </a:p>
        </p:txBody>
      </p:sp>
      <p:sp>
        <p:nvSpPr>
          <p:cNvPr id="4" name="Date Placeholder 3">
            <a:extLst>
              <a:ext uri="{FF2B5EF4-FFF2-40B4-BE49-F238E27FC236}">
                <a16:creationId xmlns:a16="http://schemas.microsoft.com/office/drawing/2014/main" id="{A7522906-99C7-DFF6-1E33-9AFCCBFC1878}"/>
              </a:ext>
            </a:extLst>
          </p:cNvPr>
          <p:cNvSpPr>
            <a:spLocks noGrp="1"/>
          </p:cNvSpPr>
          <p:nvPr>
            <p:ph type="dt" sz="half" idx="10"/>
          </p:nvPr>
        </p:nvSpPr>
        <p:spPr/>
        <p:txBody>
          <a:bodyPr/>
          <a:lstStyle/>
          <a:p>
            <a:fld id="{504044A6-A6DE-439D-B8CB-FF00C5787A87}" type="datetimeFigureOut">
              <a:rPr lang="en-US" smtClean="0"/>
              <a:t>2/11/2026</a:t>
            </a:fld>
            <a:endParaRPr lang="en-US"/>
          </a:p>
        </p:txBody>
      </p:sp>
      <p:sp>
        <p:nvSpPr>
          <p:cNvPr id="5" name="Footer Placeholder 4">
            <a:extLst>
              <a:ext uri="{FF2B5EF4-FFF2-40B4-BE49-F238E27FC236}">
                <a16:creationId xmlns:a16="http://schemas.microsoft.com/office/drawing/2014/main" id="{719D3BF7-5D16-84C5-F644-0A03360606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9C296E1-CF87-CA29-6CFF-CA04CF11AACB}"/>
              </a:ext>
            </a:extLst>
          </p:cNvPr>
          <p:cNvSpPr>
            <a:spLocks noGrp="1"/>
          </p:cNvSpPr>
          <p:nvPr>
            <p:ph type="sldNum" sz="quarter" idx="12"/>
          </p:nvPr>
        </p:nvSpPr>
        <p:spPr/>
        <p:txBody>
          <a:bodyPr/>
          <a:lstStyle/>
          <a:p>
            <a:fld id="{CD26F345-E562-4F19-9131-5152662B4BFC}" type="slidenum">
              <a:rPr lang="en-US" smtClean="0"/>
              <a:t>‹#›</a:t>
            </a:fld>
            <a:endParaRPr lang="en-US"/>
          </a:p>
        </p:txBody>
      </p:sp>
    </p:spTree>
    <p:extLst>
      <p:ext uri="{BB962C8B-B14F-4D97-AF65-F5344CB8AC3E}">
        <p14:creationId xmlns:p14="http://schemas.microsoft.com/office/powerpoint/2010/main" val="309605697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E02ACF-64EE-C9D9-DDD7-7750CE6ABCB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E7B23FE-B8D0-C32B-BC00-D9CB232E45A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171FEB1-1859-C721-B945-178DBDA1A210}"/>
              </a:ext>
            </a:extLst>
          </p:cNvPr>
          <p:cNvSpPr>
            <a:spLocks noGrp="1"/>
          </p:cNvSpPr>
          <p:nvPr>
            <p:ph type="dt" sz="half" idx="10"/>
          </p:nvPr>
        </p:nvSpPr>
        <p:spPr/>
        <p:txBody>
          <a:bodyPr/>
          <a:lstStyle/>
          <a:p>
            <a:fld id="{504044A6-A6DE-439D-B8CB-FF00C5787A87}" type="datetimeFigureOut">
              <a:rPr lang="en-US" smtClean="0"/>
              <a:t>2/11/2026</a:t>
            </a:fld>
            <a:endParaRPr lang="en-US"/>
          </a:p>
        </p:txBody>
      </p:sp>
      <p:sp>
        <p:nvSpPr>
          <p:cNvPr id="5" name="Footer Placeholder 4">
            <a:extLst>
              <a:ext uri="{FF2B5EF4-FFF2-40B4-BE49-F238E27FC236}">
                <a16:creationId xmlns:a16="http://schemas.microsoft.com/office/drawing/2014/main" id="{C51D7B3C-8CD8-1910-98AE-558134B5CE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127775C-9021-2D2A-E5A1-2C134CD3316F}"/>
              </a:ext>
            </a:extLst>
          </p:cNvPr>
          <p:cNvSpPr>
            <a:spLocks noGrp="1"/>
          </p:cNvSpPr>
          <p:nvPr>
            <p:ph type="sldNum" sz="quarter" idx="12"/>
          </p:nvPr>
        </p:nvSpPr>
        <p:spPr/>
        <p:txBody>
          <a:bodyPr/>
          <a:lstStyle/>
          <a:p>
            <a:fld id="{CD26F345-E562-4F19-9131-5152662B4BFC}" type="slidenum">
              <a:rPr lang="en-US" smtClean="0"/>
              <a:t>‹#›</a:t>
            </a:fld>
            <a:endParaRPr lang="en-US"/>
          </a:p>
        </p:txBody>
      </p:sp>
    </p:spTree>
    <p:extLst>
      <p:ext uri="{BB962C8B-B14F-4D97-AF65-F5344CB8AC3E}">
        <p14:creationId xmlns:p14="http://schemas.microsoft.com/office/powerpoint/2010/main" val="17841128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0F93AA-6302-053D-1B3E-26215EE90652}"/>
              </a:ext>
            </a:extLst>
          </p:cNvPr>
          <p:cNvSpPr>
            <a:spLocks noGrp="1"/>
          </p:cNvSpPr>
          <p:nvPr>
            <p:ph type="title"/>
          </p:nvPr>
        </p:nvSpPr>
        <p:spPr>
          <a:xfrm>
            <a:off x="1247775" y="2564608"/>
            <a:ext cx="15773400" cy="4279106"/>
          </a:xfrm>
        </p:spPr>
        <p:txBody>
          <a:bodyPr anchor="b"/>
          <a:lstStyle>
            <a:lvl1pPr>
              <a:defRPr sz="9000"/>
            </a:lvl1pPr>
          </a:lstStyle>
          <a:p>
            <a:r>
              <a:rPr lang="en-US"/>
              <a:t>Click to edit Master title style</a:t>
            </a:r>
          </a:p>
        </p:txBody>
      </p:sp>
      <p:sp>
        <p:nvSpPr>
          <p:cNvPr id="3" name="Text Placeholder 2">
            <a:extLst>
              <a:ext uri="{FF2B5EF4-FFF2-40B4-BE49-F238E27FC236}">
                <a16:creationId xmlns:a16="http://schemas.microsoft.com/office/drawing/2014/main" id="{19B7BB73-F8E3-35DD-CD37-B93B04CA5604}"/>
              </a:ext>
            </a:extLst>
          </p:cNvPr>
          <p:cNvSpPr>
            <a:spLocks noGrp="1"/>
          </p:cNvSpPr>
          <p:nvPr>
            <p:ph type="body" idx="1"/>
          </p:nvPr>
        </p:nvSpPr>
        <p:spPr>
          <a:xfrm>
            <a:off x="1247775" y="6884195"/>
            <a:ext cx="15773400" cy="2250281"/>
          </a:xfrm>
        </p:spPr>
        <p:txBody>
          <a:bodyPr/>
          <a:lstStyle>
            <a:lvl1pPr marL="0" indent="0">
              <a:buNone/>
              <a:defRPr sz="3600">
                <a:solidFill>
                  <a:schemeClr val="tx1">
                    <a:tint val="75000"/>
                  </a:schemeClr>
                </a:solidFill>
              </a:defRPr>
            </a:lvl1pPr>
            <a:lvl2pPr marL="685800" indent="0">
              <a:buNone/>
              <a:defRPr sz="3000">
                <a:solidFill>
                  <a:schemeClr val="tx1">
                    <a:tint val="75000"/>
                  </a:schemeClr>
                </a:solidFill>
              </a:defRPr>
            </a:lvl2pPr>
            <a:lvl3pPr marL="1371600" indent="0">
              <a:buNone/>
              <a:defRPr sz="2700">
                <a:solidFill>
                  <a:schemeClr val="tx1">
                    <a:tint val="75000"/>
                  </a:schemeClr>
                </a:solidFill>
              </a:defRPr>
            </a:lvl3pPr>
            <a:lvl4pPr marL="2057400" indent="0">
              <a:buNone/>
              <a:defRPr sz="2400">
                <a:solidFill>
                  <a:schemeClr val="tx1">
                    <a:tint val="75000"/>
                  </a:schemeClr>
                </a:solidFill>
              </a:defRPr>
            </a:lvl4pPr>
            <a:lvl5pPr marL="2743200" indent="0">
              <a:buNone/>
              <a:defRPr sz="2400">
                <a:solidFill>
                  <a:schemeClr val="tx1">
                    <a:tint val="75000"/>
                  </a:schemeClr>
                </a:solidFill>
              </a:defRPr>
            </a:lvl5pPr>
            <a:lvl6pPr marL="3429000" indent="0">
              <a:buNone/>
              <a:defRPr sz="2400">
                <a:solidFill>
                  <a:schemeClr val="tx1">
                    <a:tint val="75000"/>
                  </a:schemeClr>
                </a:solidFill>
              </a:defRPr>
            </a:lvl6pPr>
            <a:lvl7pPr marL="4114800" indent="0">
              <a:buNone/>
              <a:defRPr sz="2400">
                <a:solidFill>
                  <a:schemeClr val="tx1">
                    <a:tint val="75000"/>
                  </a:schemeClr>
                </a:solidFill>
              </a:defRPr>
            </a:lvl7pPr>
            <a:lvl8pPr marL="4800600" indent="0">
              <a:buNone/>
              <a:defRPr sz="2400">
                <a:solidFill>
                  <a:schemeClr val="tx1">
                    <a:tint val="75000"/>
                  </a:schemeClr>
                </a:solidFill>
              </a:defRPr>
            </a:lvl8pPr>
            <a:lvl9pPr marL="5486400" indent="0">
              <a:buNone/>
              <a:defRPr sz="2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67F8C08-5218-7A4F-0C70-CFD9D829C80F}"/>
              </a:ext>
            </a:extLst>
          </p:cNvPr>
          <p:cNvSpPr>
            <a:spLocks noGrp="1"/>
          </p:cNvSpPr>
          <p:nvPr>
            <p:ph type="dt" sz="half" idx="10"/>
          </p:nvPr>
        </p:nvSpPr>
        <p:spPr/>
        <p:txBody>
          <a:bodyPr/>
          <a:lstStyle/>
          <a:p>
            <a:fld id="{504044A6-A6DE-439D-B8CB-FF00C5787A87}" type="datetimeFigureOut">
              <a:rPr lang="en-US" smtClean="0"/>
              <a:t>2/11/2026</a:t>
            </a:fld>
            <a:endParaRPr lang="en-US"/>
          </a:p>
        </p:txBody>
      </p:sp>
      <p:sp>
        <p:nvSpPr>
          <p:cNvPr id="5" name="Footer Placeholder 4">
            <a:extLst>
              <a:ext uri="{FF2B5EF4-FFF2-40B4-BE49-F238E27FC236}">
                <a16:creationId xmlns:a16="http://schemas.microsoft.com/office/drawing/2014/main" id="{8C7CB807-5118-5AC2-1744-994B5B1D524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4427C33-075C-5D31-0406-3D986312C1C1}"/>
              </a:ext>
            </a:extLst>
          </p:cNvPr>
          <p:cNvSpPr>
            <a:spLocks noGrp="1"/>
          </p:cNvSpPr>
          <p:nvPr>
            <p:ph type="sldNum" sz="quarter" idx="12"/>
          </p:nvPr>
        </p:nvSpPr>
        <p:spPr/>
        <p:txBody>
          <a:bodyPr/>
          <a:lstStyle/>
          <a:p>
            <a:fld id="{CD26F345-E562-4F19-9131-5152662B4BFC}" type="slidenum">
              <a:rPr lang="en-US" smtClean="0"/>
              <a:t>‹#›</a:t>
            </a:fld>
            <a:endParaRPr lang="en-US"/>
          </a:p>
        </p:txBody>
      </p:sp>
    </p:spTree>
    <p:extLst>
      <p:ext uri="{BB962C8B-B14F-4D97-AF65-F5344CB8AC3E}">
        <p14:creationId xmlns:p14="http://schemas.microsoft.com/office/powerpoint/2010/main" val="195012988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028E9E-477F-2D80-1016-EF8F9EB496C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E992ED3-FEF5-D0A4-FA69-4918442B13FE}"/>
              </a:ext>
            </a:extLst>
          </p:cNvPr>
          <p:cNvSpPr>
            <a:spLocks noGrp="1"/>
          </p:cNvSpPr>
          <p:nvPr>
            <p:ph sz="half" idx="1"/>
          </p:nvPr>
        </p:nvSpPr>
        <p:spPr>
          <a:xfrm>
            <a:off x="1257300" y="2738438"/>
            <a:ext cx="7772400" cy="65270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76CA996-6E62-AC27-D940-FDCBA75FF04A}"/>
              </a:ext>
            </a:extLst>
          </p:cNvPr>
          <p:cNvSpPr>
            <a:spLocks noGrp="1"/>
          </p:cNvSpPr>
          <p:nvPr>
            <p:ph sz="half" idx="2"/>
          </p:nvPr>
        </p:nvSpPr>
        <p:spPr>
          <a:xfrm>
            <a:off x="9258300" y="2738438"/>
            <a:ext cx="7772400" cy="65270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B69B276-B736-0127-39EE-D52B5E10668F}"/>
              </a:ext>
            </a:extLst>
          </p:cNvPr>
          <p:cNvSpPr>
            <a:spLocks noGrp="1"/>
          </p:cNvSpPr>
          <p:nvPr>
            <p:ph type="dt" sz="half" idx="10"/>
          </p:nvPr>
        </p:nvSpPr>
        <p:spPr/>
        <p:txBody>
          <a:bodyPr/>
          <a:lstStyle/>
          <a:p>
            <a:fld id="{504044A6-A6DE-439D-B8CB-FF00C5787A87}" type="datetimeFigureOut">
              <a:rPr lang="en-US" smtClean="0"/>
              <a:t>2/11/2026</a:t>
            </a:fld>
            <a:endParaRPr lang="en-US"/>
          </a:p>
        </p:txBody>
      </p:sp>
      <p:sp>
        <p:nvSpPr>
          <p:cNvPr id="6" name="Footer Placeholder 5">
            <a:extLst>
              <a:ext uri="{FF2B5EF4-FFF2-40B4-BE49-F238E27FC236}">
                <a16:creationId xmlns:a16="http://schemas.microsoft.com/office/drawing/2014/main" id="{EE6C84B0-EF77-DBBF-BF82-A0E315A9D63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661B13C-7AA1-DA9E-718C-5987E576F279}"/>
              </a:ext>
            </a:extLst>
          </p:cNvPr>
          <p:cNvSpPr>
            <a:spLocks noGrp="1"/>
          </p:cNvSpPr>
          <p:nvPr>
            <p:ph type="sldNum" sz="quarter" idx="12"/>
          </p:nvPr>
        </p:nvSpPr>
        <p:spPr/>
        <p:txBody>
          <a:bodyPr/>
          <a:lstStyle/>
          <a:p>
            <a:fld id="{CD26F345-E562-4F19-9131-5152662B4BFC}" type="slidenum">
              <a:rPr lang="en-US" smtClean="0"/>
              <a:t>‹#›</a:t>
            </a:fld>
            <a:endParaRPr lang="en-US"/>
          </a:p>
        </p:txBody>
      </p:sp>
    </p:spTree>
    <p:extLst>
      <p:ext uri="{BB962C8B-B14F-4D97-AF65-F5344CB8AC3E}">
        <p14:creationId xmlns:p14="http://schemas.microsoft.com/office/powerpoint/2010/main" val="98666405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8666B2-188A-07FE-9E2C-A3AE6BE1093F}"/>
              </a:ext>
            </a:extLst>
          </p:cNvPr>
          <p:cNvSpPr>
            <a:spLocks noGrp="1"/>
          </p:cNvSpPr>
          <p:nvPr>
            <p:ph type="title"/>
          </p:nvPr>
        </p:nvSpPr>
        <p:spPr>
          <a:xfrm>
            <a:off x="1259682" y="547688"/>
            <a:ext cx="15773400" cy="1988345"/>
          </a:xfrm>
        </p:spPr>
        <p:txBody>
          <a:bodyPr/>
          <a:lstStyle/>
          <a:p>
            <a:r>
              <a:rPr lang="en-US"/>
              <a:t>Click to edit Master title style</a:t>
            </a:r>
          </a:p>
        </p:txBody>
      </p:sp>
      <p:sp>
        <p:nvSpPr>
          <p:cNvPr id="3" name="Text Placeholder 2">
            <a:extLst>
              <a:ext uri="{FF2B5EF4-FFF2-40B4-BE49-F238E27FC236}">
                <a16:creationId xmlns:a16="http://schemas.microsoft.com/office/drawing/2014/main" id="{CEC54F19-F1A9-0FB4-B394-A43DB03A6195}"/>
              </a:ext>
            </a:extLst>
          </p:cNvPr>
          <p:cNvSpPr>
            <a:spLocks noGrp="1"/>
          </p:cNvSpPr>
          <p:nvPr>
            <p:ph type="body" idx="1"/>
          </p:nvPr>
        </p:nvSpPr>
        <p:spPr>
          <a:xfrm>
            <a:off x="1259683" y="2521745"/>
            <a:ext cx="7736681"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4" name="Content Placeholder 3">
            <a:extLst>
              <a:ext uri="{FF2B5EF4-FFF2-40B4-BE49-F238E27FC236}">
                <a16:creationId xmlns:a16="http://schemas.microsoft.com/office/drawing/2014/main" id="{A271A160-A5EB-B24F-0EC4-2F86504775B0}"/>
              </a:ext>
            </a:extLst>
          </p:cNvPr>
          <p:cNvSpPr>
            <a:spLocks noGrp="1"/>
          </p:cNvSpPr>
          <p:nvPr>
            <p:ph sz="half" idx="2"/>
          </p:nvPr>
        </p:nvSpPr>
        <p:spPr>
          <a:xfrm>
            <a:off x="1259683" y="3757613"/>
            <a:ext cx="7736681" cy="55268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D8F1514-9D3C-23B4-81AC-5FFA5F1F1AC4}"/>
              </a:ext>
            </a:extLst>
          </p:cNvPr>
          <p:cNvSpPr>
            <a:spLocks noGrp="1"/>
          </p:cNvSpPr>
          <p:nvPr>
            <p:ph type="body" sz="quarter" idx="3"/>
          </p:nvPr>
        </p:nvSpPr>
        <p:spPr>
          <a:xfrm>
            <a:off x="9258300" y="2521745"/>
            <a:ext cx="7774782"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6" name="Content Placeholder 5">
            <a:extLst>
              <a:ext uri="{FF2B5EF4-FFF2-40B4-BE49-F238E27FC236}">
                <a16:creationId xmlns:a16="http://schemas.microsoft.com/office/drawing/2014/main" id="{A9963B6F-FBA5-099D-4739-2DA94A9FD2D9}"/>
              </a:ext>
            </a:extLst>
          </p:cNvPr>
          <p:cNvSpPr>
            <a:spLocks noGrp="1"/>
          </p:cNvSpPr>
          <p:nvPr>
            <p:ph sz="quarter" idx="4"/>
          </p:nvPr>
        </p:nvSpPr>
        <p:spPr>
          <a:xfrm>
            <a:off x="9258300" y="3757613"/>
            <a:ext cx="7774782" cy="55268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B001716-D608-1E13-5C07-3BAA691B991C}"/>
              </a:ext>
            </a:extLst>
          </p:cNvPr>
          <p:cNvSpPr>
            <a:spLocks noGrp="1"/>
          </p:cNvSpPr>
          <p:nvPr>
            <p:ph type="dt" sz="half" idx="10"/>
          </p:nvPr>
        </p:nvSpPr>
        <p:spPr/>
        <p:txBody>
          <a:bodyPr/>
          <a:lstStyle/>
          <a:p>
            <a:fld id="{504044A6-A6DE-439D-B8CB-FF00C5787A87}" type="datetimeFigureOut">
              <a:rPr lang="en-US" smtClean="0"/>
              <a:t>2/11/2026</a:t>
            </a:fld>
            <a:endParaRPr lang="en-US"/>
          </a:p>
        </p:txBody>
      </p:sp>
      <p:sp>
        <p:nvSpPr>
          <p:cNvPr id="8" name="Footer Placeholder 7">
            <a:extLst>
              <a:ext uri="{FF2B5EF4-FFF2-40B4-BE49-F238E27FC236}">
                <a16:creationId xmlns:a16="http://schemas.microsoft.com/office/drawing/2014/main" id="{74BDA23D-96FC-5D45-4495-4BA20502CF0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8203337-A485-BD5B-F608-40A951E4B305}"/>
              </a:ext>
            </a:extLst>
          </p:cNvPr>
          <p:cNvSpPr>
            <a:spLocks noGrp="1"/>
          </p:cNvSpPr>
          <p:nvPr>
            <p:ph type="sldNum" sz="quarter" idx="12"/>
          </p:nvPr>
        </p:nvSpPr>
        <p:spPr/>
        <p:txBody>
          <a:bodyPr/>
          <a:lstStyle/>
          <a:p>
            <a:fld id="{CD26F345-E562-4F19-9131-5152662B4BFC}" type="slidenum">
              <a:rPr lang="en-US" smtClean="0"/>
              <a:t>‹#›</a:t>
            </a:fld>
            <a:endParaRPr lang="en-US"/>
          </a:p>
        </p:txBody>
      </p:sp>
    </p:spTree>
    <p:extLst>
      <p:ext uri="{BB962C8B-B14F-4D97-AF65-F5344CB8AC3E}">
        <p14:creationId xmlns:p14="http://schemas.microsoft.com/office/powerpoint/2010/main" val="302018156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0390E8-530B-C0D2-6414-28D086F1357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D5F1F27-71EC-DF79-1551-BA5EC559EFFD}"/>
              </a:ext>
            </a:extLst>
          </p:cNvPr>
          <p:cNvSpPr>
            <a:spLocks noGrp="1"/>
          </p:cNvSpPr>
          <p:nvPr>
            <p:ph type="dt" sz="half" idx="10"/>
          </p:nvPr>
        </p:nvSpPr>
        <p:spPr/>
        <p:txBody>
          <a:bodyPr/>
          <a:lstStyle/>
          <a:p>
            <a:fld id="{504044A6-A6DE-439D-B8CB-FF00C5787A87}" type="datetimeFigureOut">
              <a:rPr lang="en-US" smtClean="0"/>
              <a:t>2/11/2026</a:t>
            </a:fld>
            <a:endParaRPr lang="en-US"/>
          </a:p>
        </p:txBody>
      </p:sp>
      <p:sp>
        <p:nvSpPr>
          <p:cNvPr id="4" name="Footer Placeholder 3">
            <a:extLst>
              <a:ext uri="{FF2B5EF4-FFF2-40B4-BE49-F238E27FC236}">
                <a16:creationId xmlns:a16="http://schemas.microsoft.com/office/drawing/2014/main" id="{5C831440-7B98-6FC4-54A4-4ECDA093C4F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333C361-4D0A-72A8-6F40-886BDC316CD5}"/>
              </a:ext>
            </a:extLst>
          </p:cNvPr>
          <p:cNvSpPr>
            <a:spLocks noGrp="1"/>
          </p:cNvSpPr>
          <p:nvPr>
            <p:ph type="sldNum" sz="quarter" idx="12"/>
          </p:nvPr>
        </p:nvSpPr>
        <p:spPr/>
        <p:txBody>
          <a:bodyPr/>
          <a:lstStyle/>
          <a:p>
            <a:fld id="{CD26F345-E562-4F19-9131-5152662B4BFC}" type="slidenum">
              <a:rPr lang="en-US" smtClean="0"/>
              <a:t>‹#›</a:t>
            </a:fld>
            <a:endParaRPr lang="en-US"/>
          </a:p>
        </p:txBody>
      </p:sp>
    </p:spTree>
    <p:extLst>
      <p:ext uri="{BB962C8B-B14F-4D97-AF65-F5344CB8AC3E}">
        <p14:creationId xmlns:p14="http://schemas.microsoft.com/office/powerpoint/2010/main" val="316283161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F93A255-B564-C255-1743-1E0F15705B53}"/>
              </a:ext>
            </a:extLst>
          </p:cNvPr>
          <p:cNvSpPr>
            <a:spLocks noGrp="1"/>
          </p:cNvSpPr>
          <p:nvPr>
            <p:ph type="dt" sz="half" idx="10"/>
          </p:nvPr>
        </p:nvSpPr>
        <p:spPr/>
        <p:txBody>
          <a:bodyPr/>
          <a:lstStyle/>
          <a:p>
            <a:fld id="{504044A6-A6DE-439D-B8CB-FF00C5787A87}" type="datetimeFigureOut">
              <a:rPr lang="en-US" smtClean="0"/>
              <a:t>2/11/2026</a:t>
            </a:fld>
            <a:endParaRPr lang="en-US"/>
          </a:p>
        </p:txBody>
      </p:sp>
      <p:sp>
        <p:nvSpPr>
          <p:cNvPr id="3" name="Footer Placeholder 2">
            <a:extLst>
              <a:ext uri="{FF2B5EF4-FFF2-40B4-BE49-F238E27FC236}">
                <a16:creationId xmlns:a16="http://schemas.microsoft.com/office/drawing/2014/main" id="{687FDF2F-9950-31C8-5126-09382578FA0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23EF49C-3EA6-47CC-74FA-5EB6F1016577}"/>
              </a:ext>
            </a:extLst>
          </p:cNvPr>
          <p:cNvSpPr>
            <a:spLocks noGrp="1"/>
          </p:cNvSpPr>
          <p:nvPr>
            <p:ph type="sldNum" sz="quarter" idx="12"/>
          </p:nvPr>
        </p:nvSpPr>
        <p:spPr/>
        <p:txBody>
          <a:bodyPr/>
          <a:lstStyle/>
          <a:p>
            <a:fld id="{CD26F345-E562-4F19-9131-5152662B4BFC}" type="slidenum">
              <a:rPr lang="en-US" smtClean="0"/>
              <a:t>‹#›</a:t>
            </a:fld>
            <a:endParaRPr lang="en-US"/>
          </a:p>
        </p:txBody>
      </p:sp>
    </p:spTree>
    <p:extLst>
      <p:ext uri="{BB962C8B-B14F-4D97-AF65-F5344CB8AC3E}">
        <p14:creationId xmlns:p14="http://schemas.microsoft.com/office/powerpoint/2010/main" val="386708822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FBDF62-E040-8632-6BEB-B933FAFDFF50}"/>
              </a:ext>
            </a:extLst>
          </p:cNvPr>
          <p:cNvSpPr>
            <a:spLocks noGrp="1"/>
          </p:cNvSpPr>
          <p:nvPr>
            <p:ph type="title"/>
          </p:nvPr>
        </p:nvSpPr>
        <p:spPr>
          <a:xfrm>
            <a:off x="1259683" y="685800"/>
            <a:ext cx="5898356" cy="2400300"/>
          </a:xfrm>
        </p:spPr>
        <p:txBody>
          <a:bodyPr anchor="b"/>
          <a:lstStyle>
            <a:lvl1pPr>
              <a:defRPr sz="4800"/>
            </a:lvl1pPr>
          </a:lstStyle>
          <a:p>
            <a:r>
              <a:rPr lang="en-US"/>
              <a:t>Click to edit Master title style</a:t>
            </a:r>
          </a:p>
        </p:txBody>
      </p:sp>
      <p:sp>
        <p:nvSpPr>
          <p:cNvPr id="3" name="Content Placeholder 2">
            <a:extLst>
              <a:ext uri="{FF2B5EF4-FFF2-40B4-BE49-F238E27FC236}">
                <a16:creationId xmlns:a16="http://schemas.microsoft.com/office/drawing/2014/main" id="{D86B6AB6-01AE-9063-34C0-DDE617EC9D8F}"/>
              </a:ext>
            </a:extLst>
          </p:cNvPr>
          <p:cNvSpPr>
            <a:spLocks noGrp="1"/>
          </p:cNvSpPr>
          <p:nvPr>
            <p:ph idx="1"/>
          </p:nvPr>
        </p:nvSpPr>
        <p:spPr>
          <a:xfrm>
            <a:off x="7774782" y="1481138"/>
            <a:ext cx="9258300" cy="7310438"/>
          </a:xfrm>
        </p:spPr>
        <p:txBody>
          <a:bodyPr/>
          <a:lstStyle>
            <a:lvl1pPr>
              <a:defRPr sz="4800"/>
            </a:lvl1pPr>
            <a:lvl2pPr>
              <a:defRPr sz="4200"/>
            </a:lvl2pPr>
            <a:lvl3pPr>
              <a:defRPr sz="3600"/>
            </a:lvl3pPr>
            <a:lvl4pPr>
              <a:defRPr sz="3000"/>
            </a:lvl4pPr>
            <a:lvl5pPr>
              <a:defRPr sz="3000"/>
            </a:lvl5pPr>
            <a:lvl6pPr>
              <a:defRPr sz="3000"/>
            </a:lvl6pPr>
            <a:lvl7pPr>
              <a:defRPr sz="3000"/>
            </a:lvl7pPr>
            <a:lvl8pPr>
              <a:defRPr sz="3000"/>
            </a:lvl8pPr>
            <a:lvl9pPr>
              <a:defRPr sz="3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544C372-0917-07F2-79C6-48527D6EAC7B}"/>
              </a:ext>
            </a:extLst>
          </p:cNvPr>
          <p:cNvSpPr>
            <a:spLocks noGrp="1"/>
          </p:cNvSpPr>
          <p:nvPr>
            <p:ph type="body" sz="half" idx="2"/>
          </p:nvPr>
        </p:nvSpPr>
        <p:spPr>
          <a:xfrm>
            <a:off x="1259683" y="3086100"/>
            <a:ext cx="5898356" cy="5717382"/>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Click to edit Master text styles</a:t>
            </a:r>
          </a:p>
        </p:txBody>
      </p:sp>
      <p:sp>
        <p:nvSpPr>
          <p:cNvPr id="5" name="Date Placeholder 4">
            <a:extLst>
              <a:ext uri="{FF2B5EF4-FFF2-40B4-BE49-F238E27FC236}">
                <a16:creationId xmlns:a16="http://schemas.microsoft.com/office/drawing/2014/main" id="{E5D6F191-028E-D071-7E00-977A4D307AF6}"/>
              </a:ext>
            </a:extLst>
          </p:cNvPr>
          <p:cNvSpPr>
            <a:spLocks noGrp="1"/>
          </p:cNvSpPr>
          <p:nvPr>
            <p:ph type="dt" sz="half" idx="10"/>
          </p:nvPr>
        </p:nvSpPr>
        <p:spPr/>
        <p:txBody>
          <a:bodyPr/>
          <a:lstStyle/>
          <a:p>
            <a:fld id="{504044A6-A6DE-439D-B8CB-FF00C5787A87}" type="datetimeFigureOut">
              <a:rPr lang="en-US" smtClean="0"/>
              <a:t>2/11/2026</a:t>
            </a:fld>
            <a:endParaRPr lang="en-US"/>
          </a:p>
        </p:txBody>
      </p:sp>
      <p:sp>
        <p:nvSpPr>
          <p:cNvPr id="6" name="Footer Placeholder 5">
            <a:extLst>
              <a:ext uri="{FF2B5EF4-FFF2-40B4-BE49-F238E27FC236}">
                <a16:creationId xmlns:a16="http://schemas.microsoft.com/office/drawing/2014/main" id="{18DBD21C-23A4-ECC9-AC4D-339F9262AC8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D402387-30BD-480E-9AB3-A67492B25309}"/>
              </a:ext>
            </a:extLst>
          </p:cNvPr>
          <p:cNvSpPr>
            <a:spLocks noGrp="1"/>
          </p:cNvSpPr>
          <p:nvPr>
            <p:ph type="sldNum" sz="quarter" idx="12"/>
          </p:nvPr>
        </p:nvSpPr>
        <p:spPr/>
        <p:txBody>
          <a:bodyPr/>
          <a:lstStyle/>
          <a:p>
            <a:fld id="{CD26F345-E562-4F19-9131-5152662B4BFC}" type="slidenum">
              <a:rPr lang="en-US" smtClean="0"/>
              <a:t>‹#›</a:t>
            </a:fld>
            <a:endParaRPr lang="en-US"/>
          </a:p>
        </p:txBody>
      </p:sp>
    </p:spTree>
    <p:extLst>
      <p:ext uri="{BB962C8B-B14F-4D97-AF65-F5344CB8AC3E}">
        <p14:creationId xmlns:p14="http://schemas.microsoft.com/office/powerpoint/2010/main" val="214909524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B08A3E-D528-4E8A-B997-4E3E5DE623DC}"/>
              </a:ext>
            </a:extLst>
          </p:cNvPr>
          <p:cNvSpPr>
            <a:spLocks noGrp="1"/>
          </p:cNvSpPr>
          <p:nvPr>
            <p:ph type="title"/>
          </p:nvPr>
        </p:nvSpPr>
        <p:spPr>
          <a:xfrm>
            <a:off x="1259683" y="685800"/>
            <a:ext cx="5898356" cy="2400300"/>
          </a:xfrm>
        </p:spPr>
        <p:txBody>
          <a:bodyPr anchor="b"/>
          <a:lstStyle>
            <a:lvl1pPr>
              <a:defRPr sz="4800"/>
            </a:lvl1pPr>
          </a:lstStyle>
          <a:p>
            <a:r>
              <a:rPr lang="en-US"/>
              <a:t>Click to edit Master title style</a:t>
            </a:r>
          </a:p>
        </p:txBody>
      </p:sp>
      <p:sp>
        <p:nvSpPr>
          <p:cNvPr id="3" name="Picture Placeholder 2">
            <a:extLst>
              <a:ext uri="{FF2B5EF4-FFF2-40B4-BE49-F238E27FC236}">
                <a16:creationId xmlns:a16="http://schemas.microsoft.com/office/drawing/2014/main" id="{507DBF06-E334-FEB2-11E9-B7F37EEAC119}"/>
              </a:ext>
            </a:extLst>
          </p:cNvPr>
          <p:cNvSpPr>
            <a:spLocks noGrp="1"/>
          </p:cNvSpPr>
          <p:nvPr>
            <p:ph type="pic" idx="1"/>
          </p:nvPr>
        </p:nvSpPr>
        <p:spPr>
          <a:xfrm>
            <a:off x="7774782" y="1481138"/>
            <a:ext cx="9258300" cy="7310438"/>
          </a:xfrm>
        </p:spPr>
        <p:txBody>
          <a:bodyPr/>
          <a:lstStyle>
            <a:lvl1pPr marL="0" indent="0">
              <a:buNone/>
              <a:defRPr sz="4800"/>
            </a:lvl1pPr>
            <a:lvl2pPr marL="685800" indent="0">
              <a:buNone/>
              <a:defRPr sz="4200"/>
            </a:lvl2pPr>
            <a:lvl3pPr marL="1371600" indent="0">
              <a:buNone/>
              <a:defRPr sz="3600"/>
            </a:lvl3pPr>
            <a:lvl4pPr marL="2057400" indent="0">
              <a:buNone/>
              <a:defRPr sz="3000"/>
            </a:lvl4pPr>
            <a:lvl5pPr marL="2743200" indent="0">
              <a:buNone/>
              <a:defRPr sz="3000"/>
            </a:lvl5pPr>
            <a:lvl6pPr marL="3429000" indent="0">
              <a:buNone/>
              <a:defRPr sz="3000"/>
            </a:lvl6pPr>
            <a:lvl7pPr marL="4114800" indent="0">
              <a:buNone/>
              <a:defRPr sz="3000"/>
            </a:lvl7pPr>
            <a:lvl8pPr marL="4800600" indent="0">
              <a:buNone/>
              <a:defRPr sz="3000"/>
            </a:lvl8pPr>
            <a:lvl9pPr marL="5486400" indent="0">
              <a:buNone/>
              <a:defRPr sz="3000"/>
            </a:lvl9pPr>
          </a:lstStyle>
          <a:p>
            <a:endParaRPr lang="en-US"/>
          </a:p>
        </p:txBody>
      </p:sp>
      <p:sp>
        <p:nvSpPr>
          <p:cNvPr id="4" name="Text Placeholder 3">
            <a:extLst>
              <a:ext uri="{FF2B5EF4-FFF2-40B4-BE49-F238E27FC236}">
                <a16:creationId xmlns:a16="http://schemas.microsoft.com/office/drawing/2014/main" id="{B4FF8778-0654-A1C2-836B-5F5982846263}"/>
              </a:ext>
            </a:extLst>
          </p:cNvPr>
          <p:cNvSpPr>
            <a:spLocks noGrp="1"/>
          </p:cNvSpPr>
          <p:nvPr>
            <p:ph type="body" sz="half" idx="2"/>
          </p:nvPr>
        </p:nvSpPr>
        <p:spPr>
          <a:xfrm>
            <a:off x="1259683" y="3086100"/>
            <a:ext cx="5898356" cy="5717382"/>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Click to edit Master text styles</a:t>
            </a:r>
          </a:p>
        </p:txBody>
      </p:sp>
      <p:sp>
        <p:nvSpPr>
          <p:cNvPr id="5" name="Date Placeholder 4">
            <a:extLst>
              <a:ext uri="{FF2B5EF4-FFF2-40B4-BE49-F238E27FC236}">
                <a16:creationId xmlns:a16="http://schemas.microsoft.com/office/drawing/2014/main" id="{C0E9B8A9-7EB2-C699-AD9B-53EF0C100335}"/>
              </a:ext>
            </a:extLst>
          </p:cNvPr>
          <p:cNvSpPr>
            <a:spLocks noGrp="1"/>
          </p:cNvSpPr>
          <p:nvPr>
            <p:ph type="dt" sz="half" idx="10"/>
          </p:nvPr>
        </p:nvSpPr>
        <p:spPr/>
        <p:txBody>
          <a:bodyPr/>
          <a:lstStyle/>
          <a:p>
            <a:fld id="{504044A6-A6DE-439D-B8CB-FF00C5787A87}" type="datetimeFigureOut">
              <a:rPr lang="en-US" smtClean="0"/>
              <a:t>2/11/2026</a:t>
            </a:fld>
            <a:endParaRPr lang="en-US"/>
          </a:p>
        </p:txBody>
      </p:sp>
      <p:sp>
        <p:nvSpPr>
          <p:cNvPr id="6" name="Footer Placeholder 5">
            <a:extLst>
              <a:ext uri="{FF2B5EF4-FFF2-40B4-BE49-F238E27FC236}">
                <a16:creationId xmlns:a16="http://schemas.microsoft.com/office/drawing/2014/main" id="{3D7AF990-E049-64AE-7026-91E648FCDF9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6340A25-E10B-C87B-763C-B749DC2B610E}"/>
              </a:ext>
            </a:extLst>
          </p:cNvPr>
          <p:cNvSpPr>
            <a:spLocks noGrp="1"/>
          </p:cNvSpPr>
          <p:nvPr>
            <p:ph type="sldNum" sz="quarter" idx="12"/>
          </p:nvPr>
        </p:nvSpPr>
        <p:spPr/>
        <p:txBody>
          <a:bodyPr/>
          <a:lstStyle/>
          <a:p>
            <a:fld id="{CD26F345-E562-4F19-9131-5152662B4BFC}" type="slidenum">
              <a:rPr lang="en-US" smtClean="0"/>
              <a:t>‹#›</a:t>
            </a:fld>
            <a:endParaRPr lang="en-US"/>
          </a:p>
        </p:txBody>
      </p:sp>
    </p:spTree>
    <p:extLst>
      <p:ext uri="{BB962C8B-B14F-4D97-AF65-F5344CB8AC3E}">
        <p14:creationId xmlns:p14="http://schemas.microsoft.com/office/powerpoint/2010/main" val="221672469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B0246E-F995-F259-FEAA-BBEF127A96B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D735D96-8611-F7C7-04A3-BDD171D638A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EB92038-E6FA-3F50-1028-BE3E9DA36306}"/>
              </a:ext>
            </a:extLst>
          </p:cNvPr>
          <p:cNvSpPr>
            <a:spLocks noGrp="1"/>
          </p:cNvSpPr>
          <p:nvPr>
            <p:ph type="dt" sz="half" idx="10"/>
          </p:nvPr>
        </p:nvSpPr>
        <p:spPr/>
        <p:txBody>
          <a:bodyPr/>
          <a:lstStyle/>
          <a:p>
            <a:fld id="{504044A6-A6DE-439D-B8CB-FF00C5787A87}" type="datetimeFigureOut">
              <a:rPr lang="en-US" smtClean="0"/>
              <a:t>2/11/2026</a:t>
            </a:fld>
            <a:endParaRPr lang="en-US"/>
          </a:p>
        </p:txBody>
      </p:sp>
      <p:sp>
        <p:nvSpPr>
          <p:cNvPr id="5" name="Footer Placeholder 4">
            <a:extLst>
              <a:ext uri="{FF2B5EF4-FFF2-40B4-BE49-F238E27FC236}">
                <a16:creationId xmlns:a16="http://schemas.microsoft.com/office/drawing/2014/main" id="{D9F2560A-335E-81D8-E590-84211F39B9A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9DF0D9-4791-4EC6-4C6C-FD95597095CA}"/>
              </a:ext>
            </a:extLst>
          </p:cNvPr>
          <p:cNvSpPr>
            <a:spLocks noGrp="1"/>
          </p:cNvSpPr>
          <p:nvPr>
            <p:ph type="sldNum" sz="quarter" idx="12"/>
          </p:nvPr>
        </p:nvSpPr>
        <p:spPr/>
        <p:txBody>
          <a:bodyPr/>
          <a:lstStyle/>
          <a:p>
            <a:fld id="{CD26F345-E562-4F19-9131-5152662B4BFC}" type="slidenum">
              <a:rPr lang="en-US" smtClean="0"/>
              <a:t>‹#›</a:t>
            </a:fld>
            <a:endParaRPr lang="en-US"/>
          </a:p>
        </p:txBody>
      </p:sp>
    </p:spTree>
    <p:extLst>
      <p:ext uri="{BB962C8B-B14F-4D97-AF65-F5344CB8AC3E}">
        <p14:creationId xmlns:p14="http://schemas.microsoft.com/office/powerpoint/2010/main" val="108407504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7AD8A1D-6CB4-BE34-EF89-AF8BAAE4E570}"/>
              </a:ext>
            </a:extLst>
          </p:cNvPr>
          <p:cNvSpPr>
            <a:spLocks noGrp="1"/>
          </p:cNvSpPr>
          <p:nvPr>
            <p:ph type="title" orient="vert"/>
          </p:nvPr>
        </p:nvSpPr>
        <p:spPr>
          <a:xfrm>
            <a:off x="13087350" y="547688"/>
            <a:ext cx="3943350" cy="8717757"/>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FE99148-DECE-AE47-3944-8E668E4A1EBB}"/>
              </a:ext>
            </a:extLst>
          </p:cNvPr>
          <p:cNvSpPr>
            <a:spLocks noGrp="1"/>
          </p:cNvSpPr>
          <p:nvPr>
            <p:ph type="body" orient="vert" idx="1"/>
          </p:nvPr>
        </p:nvSpPr>
        <p:spPr>
          <a:xfrm>
            <a:off x="1257300" y="547688"/>
            <a:ext cx="11601450" cy="871775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94309E0-F480-2527-CF22-095202971608}"/>
              </a:ext>
            </a:extLst>
          </p:cNvPr>
          <p:cNvSpPr>
            <a:spLocks noGrp="1"/>
          </p:cNvSpPr>
          <p:nvPr>
            <p:ph type="dt" sz="half" idx="10"/>
          </p:nvPr>
        </p:nvSpPr>
        <p:spPr/>
        <p:txBody>
          <a:bodyPr/>
          <a:lstStyle/>
          <a:p>
            <a:fld id="{504044A6-A6DE-439D-B8CB-FF00C5787A87}" type="datetimeFigureOut">
              <a:rPr lang="en-US" smtClean="0"/>
              <a:t>2/11/2026</a:t>
            </a:fld>
            <a:endParaRPr lang="en-US"/>
          </a:p>
        </p:txBody>
      </p:sp>
      <p:sp>
        <p:nvSpPr>
          <p:cNvPr id="5" name="Footer Placeholder 4">
            <a:extLst>
              <a:ext uri="{FF2B5EF4-FFF2-40B4-BE49-F238E27FC236}">
                <a16:creationId xmlns:a16="http://schemas.microsoft.com/office/drawing/2014/main" id="{570B303A-F88C-5279-945B-2E7D7846739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83236EE-D7D5-ABFE-9086-28DABA92382F}"/>
              </a:ext>
            </a:extLst>
          </p:cNvPr>
          <p:cNvSpPr>
            <a:spLocks noGrp="1"/>
          </p:cNvSpPr>
          <p:nvPr>
            <p:ph type="sldNum" sz="quarter" idx="12"/>
          </p:nvPr>
        </p:nvSpPr>
        <p:spPr/>
        <p:txBody>
          <a:bodyPr/>
          <a:lstStyle/>
          <a:p>
            <a:fld id="{CD26F345-E562-4F19-9131-5152662B4BFC}" type="slidenum">
              <a:rPr lang="en-US" smtClean="0"/>
              <a:t>‹#›</a:t>
            </a:fld>
            <a:endParaRPr lang="en-US"/>
          </a:p>
        </p:txBody>
      </p:sp>
    </p:spTree>
    <p:extLst>
      <p:ext uri="{BB962C8B-B14F-4D97-AF65-F5344CB8AC3E}">
        <p14:creationId xmlns:p14="http://schemas.microsoft.com/office/powerpoint/2010/main" val="419596119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10511780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11_Custom Layou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89D64C8-ABD5-5949-91CF-69305ABDDB57}"/>
              </a:ext>
            </a:extLst>
          </p:cNvPr>
          <p:cNvSpPr/>
          <p:nvPr userDrawn="1"/>
        </p:nvSpPr>
        <p:spPr>
          <a:xfrm>
            <a:off x="1" y="1778329"/>
            <a:ext cx="9326879" cy="6677360"/>
          </a:xfrm>
          <a:prstGeom prst="rect">
            <a:avLst/>
          </a:prstGeom>
          <a:gradFill flip="none" rotWithShape="1">
            <a:gsLst>
              <a:gs pos="0">
                <a:srgbClr val="00A44E"/>
              </a:gs>
              <a:gs pos="100000">
                <a:srgbClr val="004A24"/>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13" name="Text Placeholder 11">
            <a:extLst>
              <a:ext uri="{FF2B5EF4-FFF2-40B4-BE49-F238E27FC236}">
                <a16:creationId xmlns:a16="http://schemas.microsoft.com/office/drawing/2014/main" id="{4CD1DFC3-1035-BE47-886C-8012505594F0}"/>
              </a:ext>
            </a:extLst>
          </p:cNvPr>
          <p:cNvSpPr>
            <a:spLocks noGrp="1"/>
          </p:cNvSpPr>
          <p:nvPr>
            <p:ph type="body" sz="quarter" idx="11" hasCustomPrompt="1"/>
          </p:nvPr>
        </p:nvSpPr>
        <p:spPr>
          <a:xfrm>
            <a:off x="1181100" y="4710116"/>
            <a:ext cx="6883400" cy="2985294"/>
          </a:xfrm>
          <a:prstGeom prst="rect">
            <a:avLst/>
          </a:prstGeom>
        </p:spPr>
        <p:txBody>
          <a:bodyPr/>
          <a:lstStyle>
            <a:lvl1pPr marL="0" indent="0">
              <a:buNone/>
              <a:defRPr sz="2100">
                <a:solidFill>
                  <a:schemeClr val="bg1"/>
                </a:solidFill>
              </a:defRPr>
            </a:lvl1pPr>
            <a:lvl2pPr marL="685784" indent="0">
              <a:buNone/>
              <a:defRPr sz="2100"/>
            </a:lvl2pPr>
            <a:lvl3pPr marL="1371566" indent="0">
              <a:buNone/>
              <a:defRPr sz="2100"/>
            </a:lvl3pPr>
            <a:lvl4pPr marL="2057349" indent="0">
              <a:buNone/>
              <a:defRPr sz="2100"/>
            </a:lvl4pPr>
            <a:lvl5pPr marL="2743131" indent="0">
              <a:buNone/>
              <a:defRPr sz="21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14" name="Text Placeholder 7">
            <a:extLst>
              <a:ext uri="{FF2B5EF4-FFF2-40B4-BE49-F238E27FC236}">
                <a16:creationId xmlns:a16="http://schemas.microsoft.com/office/drawing/2014/main" id="{D6904BCE-9DF1-E34E-A729-D4C8CFBD4CDC}"/>
              </a:ext>
            </a:extLst>
          </p:cNvPr>
          <p:cNvSpPr>
            <a:spLocks noGrp="1"/>
          </p:cNvSpPr>
          <p:nvPr>
            <p:ph type="body" sz="quarter" idx="12" hasCustomPrompt="1"/>
          </p:nvPr>
        </p:nvSpPr>
        <p:spPr>
          <a:xfrm>
            <a:off x="1181100" y="3051023"/>
            <a:ext cx="6883400" cy="1520981"/>
          </a:xfrm>
          <a:prstGeom prst="rect">
            <a:avLst/>
          </a:prstGeom>
        </p:spPr>
        <p:txBody>
          <a:bodyPr wrap="square"/>
          <a:lstStyle>
            <a:lvl1pPr marL="0" indent="0">
              <a:lnSpc>
                <a:spcPct val="100000"/>
              </a:lnSpc>
              <a:spcBef>
                <a:spcPts val="2400"/>
              </a:spcBef>
              <a:buFontTx/>
              <a:buNone/>
              <a:defRPr baseline="0">
                <a:solidFill>
                  <a:schemeClr val="bg1"/>
                </a:solidFill>
              </a:defRPr>
            </a:lvl1pPr>
          </a:lstStyle>
          <a:p>
            <a:pPr marL="0" indent="0">
              <a:lnSpc>
                <a:spcPct val="100000"/>
              </a:lnSpc>
              <a:spcBef>
                <a:spcPts val="1600"/>
              </a:spcBef>
              <a:buNone/>
            </a:pPr>
            <a:r>
              <a:rPr lang="en-US" err="1"/>
              <a:t>Sed</a:t>
            </a:r>
            <a:r>
              <a:rPr lang="en-US"/>
              <a:t>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a:t>
            </a:r>
            <a:endParaRPr lang="en-US">
              <a:solidFill>
                <a:schemeClr val="bg1"/>
              </a:solidFill>
            </a:endParaRPr>
          </a:p>
        </p:txBody>
      </p:sp>
      <p:pic>
        <p:nvPicPr>
          <p:cNvPr id="4" name="Picture 3">
            <a:extLst>
              <a:ext uri="{FF2B5EF4-FFF2-40B4-BE49-F238E27FC236}">
                <a16:creationId xmlns:a16="http://schemas.microsoft.com/office/drawing/2014/main" id="{F681E190-A8BC-FE4D-93A8-98390163BE9A}"/>
              </a:ext>
            </a:extLst>
          </p:cNvPr>
          <p:cNvPicPr>
            <a:picLocks noChangeAspect="1"/>
          </p:cNvPicPr>
          <p:nvPr userDrawn="1"/>
        </p:nvPicPr>
        <p:blipFill rotWithShape="1">
          <a:blip r:embed="rId2"/>
          <a:srcRect l="22725"/>
          <a:stretch/>
        </p:blipFill>
        <p:spPr>
          <a:xfrm>
            <a:off x="9092154" y="1778328"/>
            <a:ext cx="9195846" cy="6677361"/>
          </a:xfrm>
          <a:prstGeom prst="rect">
            <a:avLst/>
          </a:prstGeom>
        </p:spPr>
      </p:pic>
    </p:spTree>
    <p:extLst>
      <p:ext uri="{BB962C8B-B14F-4D97-AF65-F5344CB8AC3E}">
        <p14:creationId xmlns:p14="http://schemas.microsoft.com/office/powerpoint/2010/main" val="181887436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8_Custom Layout">
    <p:spTree>
      <p:nvGrpSpPr>
        <p:cNvPr id="1" name=""/>
        <p:cNvGrpSpPr/>
        <p:nvPr/>
      </p:nvGrpSpPr>
      <p:grpSpPr>
        <a:xfrm>
          <a:off x="0" y="0"/>
          <a:ext cx="0" cy="0"/>
          <a:chOff x="0" y="0"/>
          <a:chExt cx="0" cy="0"/>
        </a:xfrm>
      </p:grpSpPr>
      <p:pic>
        <p:nvPicPr>
          <p:cNvPr id="21" name="Picture 20">
            <a:extLst>
              <a:ext uri="{FF2B5EF4-FFF2-40B4-BE49-F238E27FC236}">
                <a16:creationId xmlns:a16="http://schemas.microsoft.com/office/drawing/2014/main" id="{28C9FD69-B322-1B45-8014-03A31BD62B15}"/>
              </a:ext>
            </a:extLst>
          </p:cNvPr>
          <p:cNvPicPr>
            <a:picLocks noChangeAspect="1"/>
          </p:cNvPicPr>
          <p:nvPr userDrawn="1"/>
        </p:nvPicPr>
        <p:blipFill>
          <a:blip r:embed="rId2"/>
          <a:stretch>
            <a:fillRect/>
          </a:stretch>
        </p:blipFill>
        <p:spPr>
          <a:xfrm>
            <a:off x="8800544" y="-806646"/>
            <a:ext cx="10928945" cy="5149214"/>
          </a:xfrm>
          <a:prstGeom prst="rect">
            <a:avLst/>
          </a:prstGeom>
        </p:spPr>
      </p:pic>
      <p:sp>
        <p:nvSpPr>
          <p:cNvPr id="7" name="Text Placeholder 5">
            <a:extLst>
              <a:ext uri="{FF2B5EF4-FFF2-40B4-BE49-F238E27FC236}">
                <a16:creationId xmlns:a16="http://schemas.microsoft.com/office/drawing/2014/main" id="{FF27C6D9-84B4-F545-998D-22565A5EBB44}"/>
              </a:ext>
            </a:extLst>
          </p:cNvPr>
          <p:cNvSpPr>
            <a:spLocks noGrp="1"/>
          </p:cNvSpPr>
          <p:nvPr>
            <p:ph type="body" sz="quarter" idx="24" hasCustomPrompt="1"/>
          </p:nvPr>
        </p:nvSpPr>
        <p:spPr>
          <a:xfrm>
            <a:off x="5111513" y="7110693"/>
            <a:ext cx="3262313" cy="532923"/>
          </a:xfrm>
          <a:prstGeom prst="rect">
            <a:avLst/>
          </a:prstGeom>
        </p:spPr>
        <p:txBody>
          <a:bodyPr/>
          <a:lstStyle>
            <a:lvl1pPr marL="0" indent="0">
              <a:buNone/>
              <a:defRPr sz="3000" b="1" i="0">
                <a:latin typeface="Calibri" panose="020F0502020204030204" pitchFamily="34" charset="0"/>
                <a:cs typeface="Calibri" panose="020F0502020204030204" pitchFamily="34" charset="0"/>
              </a:defRPr>
            </a:lvl1pPr>
            <a:lvl2pPr marL="685784" indent="0">
              <a:buNone/>
              <a:defRPr/>
            </a:lvl2pPr>
            <a:lvl3pPr marL="1371566" indent="0">
              <a:buNone/>
              <a:defRPr/>
            </a:lvl3pPr>
            <a:lvl4pPr marL="2057349" indent="0">
              <a:buNone/>
              <a:defRPr/>
            </a:lvl4pPr>
            <a:lvl5pPr marL="2743131" indent="0">
              <a:buNone/>
              <a:defRPr/>
            </a:lvl5pPr>
          </a:lstStyle>
          <a:p>
            <a:pPr lvl="0"/>
            <a:r>
              <a:rPr lang="en-US"/>
              <a:t>Header Goes Here</a:t>
            </a:r>
          </a:p>
        </p:txBody>
      </p:sp>
      <p:sp>
        <p:nvSpPr>
          <p:cNvPr id="8" name="Text Placeholder 5">
            <a:extLst>
              <a:ext uri="{FF2B5EF4-FFF2-40B4-BE49-F238E27FC236}">
                <a16:creationId xmlns:a16="http://schemas.microsoft.com/office/drawing/2014/main" id="{9F5564CA-68B3-2349-BE7E-061329E16CD5}"/>
              </a:ext>
            </a:extLst>
          </p:cNvPr>
          <p:cNvSpPr>
            <a:spLocks noGrp="1"/>
          </p:cNvSpPr>
          <p:nvPr>
            <p:ph type="body" sz="quarter" idx="25" hasCustomPrompt="1"/>
          </p:nvPr>
        </p:nvSpPr>
        <p:spPr>
          <a:xfrm>
            <a:off x="5111513" y="7643616"/>
            <a:ext cx="3003233" cy="1942344"/>
          </a:xfrm>
          <a:prstGeom prst="rect">
            <a:avLst/>
          </a:prstGeom>
        </p:spPr>
        <p:txBody>
          <a:bodyPr/>
          <a:lstStyle>
            <a:lvl1pPr marL="0" indent="0">
              <a:buNone/>
              <a:defRPr sz="1800"/>
            </a:lvl1pPr>
            <a:lvl2pPr marL="685784" indent="0">
              <a:buNone/>
              <a:defRPr/>
            </a:lvl2pPr>
            <a:lvl3pPr marL="1371566" indent="0">
              <a:buNone/>
              <a:defRPr/>
            </a:lvl3pPr>
            <a:lvl4pPr marL="2057349" indent="0">
              <a:buNone/>
              <a:defRPr/>
            </a:lvl4pPr>
            <a:lvl5pPr marL="2743131" indent="0">
              <a:buNone/>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a:t>
            </a:r>
          </a:p>
        </p:txBody>
      </p:sp>
      <p:sp>
        <p:nvSpPr>
          <p:cNvPr id="9" name="Text Placeholder 16">
            <a:extLst>
              <a:ext uri="{FF2B5EF4-FFF2-40B4-BE49-F238E27FC236}">
                <a16:creationId xmlns:a16="http://schemas.microsoft.com/office/drawing/2014/main" id="{6313D732-5EAB-F541-8672-0D95CCB94D27}"/>
              </a:ext>
            </a:extLst>
          </p:cNvPr>
          <p:cNvSpPr>
            <a:spLocks noGrp="1"/>
          </p:cNvSpPr>
          <p:nvPr>
            <p:ph type="body" sz="quarter" idx="26" hasCustomPrompt="1"/>
          </p:nvPr>
        </p:nvSpPr>
        <p:spPr>
          <a:xfrm>
            <a:off x="5111513" y="5781718"/>
            <a:ext cx="1098233" cy="1098233"/>
          </a:xfrm>
          <a:prstGeom prst="ellipse">
            <a:avLst/>
          </a:prstGeom>
          <a:solidFill>
            <a:srgbClr val="00A44E"/>
          </a:solidFill>
        </p:spPr>
        <p:txBody>
          <a:bodyPr anchor="ctr"/>
          <a:lstStyle>
            <a:lvl1pPr marL="0" indent="0" algn="ctr">
              <a:buFontTx/>
              <a:buNone/>
              <a:defRPr b="0" i="0">
                <a:solidFill>
                  <a:schemeClr val="bg1"/>
                </a:solidFill>
                <a:latin typeface="Calibri" panose="020F0502020204030204" pitchFamily="34" charset="0"/>
                <a:cs typeface="Calibri" panose="020F0502020204030204" pitchFamily="34" charset="0"/>
              </a:defRPr>
            </a:lvl1pPr>
          </a:lstStyle>
          <a:p>
            <a:pPr lvl="0"/>
            <a:r>
              <a:rPr lang="en-US"/>
              <a:t>2</a:t>
            </a:r>
          </a:p>
        </p:txBody>
      </p:sp>
      <p:sp>
        <p:nvSpPr>
          <p:cNvPr id="10" name="Text Placeholder 5">
            <a:extLst>
              <a:ext uri="{FF2B5EF4-FFF2-40B4-BE49-F238E27FC236}">
                <a16:creationId xmlns:a16="http://schemas.microsoft.com/office/drawing/2014/main" id="{FB96F8CC-5B93-DF47-83E1-0DA2493596C4}"/>
              </a:ext>
            </a:extLst>
          </p:cNvPr>
          <p:cNvSpPr>
            <a:spLocks noGrp="1"/>
          </p:cNvSpPr>
          <p:nvPr>
            <p:ph type="body" sz="quarter" idx="30" hasCustomPrompt="1"/>
          </p:nvPr>
        </p:nvSpPr>
        <p:spPr>
          <a:xfrm>
            <a:off x="738428" y="7110693"/>
            <a:ext cx="3262313" cy="532923"/>
          </a:xfrm>
          <a:prstGeom prst="rect">
            <a:avLst/>
          </a:prstGeom>
        </p:spPr>
        <p:txBody>
          <a:bodyPr/>
          <a:lstStyle>
            <a:lvl1pPr marL="0" indent="0">
              <a:buNone/>
              <a:defRPr sz="3000" b="1" i="0">
                <a:latin typeface="Calibri" panose="020F0502020204030204" pitchFamily="34" charset="0"/>
                <a:cs typeface="Calibri" panose="020F0502020204030204" pitchFamily="34" charset="0"/>
              </a:defRPr>
            </a:lvl1pPr>
            <a:lvl2pPr marL="685784" indent="0">
              <a:buNone/>
              <a:defRPr/>
            </a:lvl2pPr>
            <a:lvl3pPr marL="1371566" indent="0">
              <a:buNone/>
              <a:defRPr/>
            </a:lvl3pPr>
            <a:lvl4pPr marL="2057349" indent="0">
              <a:buNone/>
              <a:defRPr/>
            </a:lvl4pPr>
            <a:lvl5pPr marL="2743131" indent="0">
              <a:buNone/>
              <a:defRPr/>
            </a:lvl5pPr>
          </a:lstStyle>
          <a:p>
            <a:pPr lvl="0"/>
            <a:r>
              <a:rPr lang="en-US"/>
              <a:t>Header Goes Here</a:t>
            </a:r>
          </a:p>
        </p:txBody>
      </p:sp>
      <p:sp>
        <p:nvSpPr>
          <p:cNvPr id="11" name="Text Placeholder 5">
            <a:extLst>
              <a:ext uri="{FF2B5EF4-FFF2-40B4-BE49-F238E27FC236}">
                <a16:creationId xmlns:a16="http://schemas.microsoft.com/office/drawing/2014/main" id="{8B4D7754-8C4C-964F-BF26-DC65DFD42464}"/>
              </a:ext>
            </a:extLst>
          </p:cNvPr>
          <p:cNvSpPr>
            <a:spLocks noGrp="1"/>
          </p:cNvSpPr>
          <p:nvPr>
            <p:ph type="body" sz="quarter" idx="31" hasCustomPrompt="1"/>
          </p:nvPr>
        </p:nvSpPr>
        <p:spPr>
          <a:xfrm>
            <a:off x="738428" y="7643616"/>
            <a:ext cx="3003233" cy="1942344"/>
          </a:xfrm>
          <a:prstGeom prst="rect">
            <a:avLst/>
          </a:prstGeom>
        </p:spPr>
        <p:txBody>
          <a:bodyPr/>
          <a:lstStyle>
            <a:lvl1pPr marL="0" indent="0">
              <a:buNone/>
              <a:defRPr sz="1800"/>
            </a:lvl1pPr>
            <a:lvl2pPr marL="685784" indent="0">
              <a:buNone/>
              <a:defRPr/>
            </a:lvl2pPr>
            <a:lvl3pPr marL="1371566" indent="0">
              <a:buNone/>
              <a:defRPr/>
            </a:lvl3pPr>
            <a:lvl4pPr marL="2057349" indent="0">
              <a:buNone/>
              <a:defRPr/>
            </a:lvl4pPr>
            <a:lvl5pPr marL="2743131" indent="0">
              <a:buNone/>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a:t>
            </a:r>
          </a:p>
        </p:txBody>
      </p:sp>
      <p:sp>
        <p:nvSpPr>
          <p:cNvPr id="12" name="Text Placeholder 16">
            <a:extLst>
              <a:ext uri="{FF2B5EF4-FFF2-40B4-BE49-F238E27FC236}">
                <a16:creationId xmlns:a16="http://schemas.microsoft.com/office/drawing/2014/main" id="{02084920-0500-074F-8129-47C7CF3E2C4C}"/>
              </a:ext>
            </a:extLst>
          </p:cNvPr>
          <p:cNvSpPr>
            <a:spLocks noGrp="1"/>
          </p:cNvSpPr>
          <p:nvPr>
            <p:ph type="body" sz="quarter" idx="32" hasCustomPrompt="1"/>
          </p:nvPr>
        </p:nvSpPr>
        <p:spPr>
          <a:xfrm>
            <a:off x="738428" y="5781718"/>
            <a:ext cx="1098233" cy="1098233"/>
          </a:xfrm>
          <a:prstGeom prst="ellipse">
            <a:avLst/>
          </a:prstGeom>
          <a:solidFill>
            <a:srgbClr val="00A44E"/>
          </a:solidFill>
        </p:spPr>
        <p:txBody>
          <a:bodyPr anchor="ctr"/>
          <a:lstStyle>
            <a:lvl1pPr marL="0" indent="0" algn="ctr">
              <a:buFontTx/>
              <a:buNone/>
              <a:defRPr b="0" i="0">
                <a:solidFill>
                  <a:schemeClr val="bg1"/>
                </a:solidFill>
                <a:latin typeface="Calibri" panose="020F0502020204030204" pitchFamily="34" charset="0"/>
                <a:cs typeface="Calibri" panose="020F0502020204030204" pitchFamily="34" charset="0"/>
              </a:defRPr>
            </a:lvl1pPr>
          </a:lstStyle>
          <a:p>
            <a:pPr lvl="0"/>
            <a:r>
              <a:rPr lang="en-US"/>
              <a:t>1</a:t>
            </a:r>
          </a:p>
        </p:txBody>
      </p:sp>
      <p:sp>
        <p:nvSpPr>
          <p:cNvPr id="13" name="Text Placeholder 5">
            <a:extLst>
              <a:ext uri="{FF2B5EF4-FFF2-40B4-BE49-F238E27FC236}">
                <a16:creationId xmlns:a16="http://schemas.microsoft.com/office/drawing/2014/main" id="{82B4B8F7-20D3-E64A-AD3D-A00003D6ADD2}"/>
              </a:ext>
            </a:extLst>
          </p:cNvPr>
          <p:cNvSpPr>
            <a:spLocks noGrp="1"/>
          </p:cNvSpPr>
          <p:nvPr>
            <p:ph type="body" sz="quarter" idx="33" hasCustomPrompt="1"/>
          </p:nvPr>
        </p:nvSpPr>
        <p:spPr>
          <a:xfrm>
            <a:off x="14093984" y="7110693"/>
            <a:ext cx="3262313" cy="532923"/>
          </a:xfrm>
          <a:prstGeom prst="rect">
            <a:avLst/>
          </a:prstGeom>
        </p:spPr>
        <p:txBody>
          <a:bodyPr/>
          <a:lstStyle>
            <a:lvl1pPr marL="0" indent="0">
              <a:buNone/>
              <a:defRPr sz="3000" b="1" i="0">
                <a:latin typeface="Calibri" panose="020F0502020204030204" pitchFamily="34" charset="0"/>
                <a:cs typeface="Calibri" panose="020F0502020204030204" pitchFamily="34" charset="0"/>
              </a:defRPr>
            </a:lvl1pPr>
            <a:lvl2pPr marL="685784" indent="0">
              <a:buNone/>
              <a:defRPr/>
            </a:lvl2pPr>
            <a:lvl3pPr marL="1371566" indent="0">
              <a:buNone/>
              <a:defRPr/>
            </a:lvl3pPr>
            <a:lvl4pPr marL="2057349" indent="0">
              <a:buNone/>
              <a:defRPr/>
            </a:lvl4pPr>
            <a:lvl5pPr marL="2743131" indent="0">
              <a:buNone/>
              <a:defRPr/>
            </a:lvl5pPr>
          </a:lstStyle>
          <a:p>
            <a:pPr lvl="0"/>
            <a:r>
              <a:rPr lang="en-US"/>
              <a:t>Header Goes Here</a:t>
            </a:r>
          </a:p>
        </p:txBody>
      </p:sp>
      <p:sp>
        <p:nvSpPr>
          <p:cNvPr id="14" name="Text Placeholder 5">
            <a:extLst>
              <a:ext uri="{FF2B5EF4-FFF2-40B4-BE49-F238E27FC236}">
                <a16:creationId xmlns:a16="http://schemas.microsoft.com/office/drawing/2014/main" id="{D4F942CB-4D4E-8048-B931-E3DFD0F62D7E}"/>
              </a:ext>
            </a:extLst>
          </p:cNvPr>
          <p:cNvSpPr>
            <a:spLocks noGrp="1"/>
          </p:cNvSpPr>
          <p:nvPr>
            <p:ph type="body" sz="quarter" idx="34" hasCustomPrompt="1"/>
          </p:nvPr>
        </p:nvSpPr>
        <p:spPr>
          <a:xfrm>
            <a:off x="14093984" y="7643616"/>
            <a:ext cx="3003233" cy="1942344"/>
          </a:xfrm>
          <a:prstGeom prst="rect">
            <a:avLst/>
          </a:prstGeom>
        </p:spPr>
        <p:txBody>
          <a:bodyPr/>
          <a:lstStyle>
            <a:lvl1pPr marL="0" indent="0">
              <a:buNone/>
              <a:defRPr sz="1800"/>
            </a:lvl1pPr>
            <a:lvl2pPr marL="685784" indent="0">
              <a:buNone/>
              <a:defRPr/>
            </a:lvl2pPr>
            <a:lvl3pPr marL="1371566" indent="0">
              <a:buNone/>
              <a:defRPr/>
            </a:lvl3pPr>
            <a:lvl4pPr marL="2057349" indent="0">
              <a:buNone/>
              <a:defRPr/>
            </a:lvl4pPr>
            <a:lvl5pPr marL="2743131" indent="0">
              <a:buNone/>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a:t>
            </a:r>
          </a:p>
        </p:txBody>
      </p:sp>
      <p:sp>
        <p:nvSpPr>
          <p:cNvPr id="15" name="Text Placeholder 16">
            <a:extLst>
              <a:ext uri="{FF2B5EF4-FFF2-40B4-BE49-F238E27FC236}">
                <a16:creationId xmlns:a16="http://schemas.microsoft.com/office/drawing/2014/main" id="{2A66D41F-D92F-F745-A8C5-B0236421EFC3}"/>
              </a:ext>
            </a:extLst>
          </p:cNvPr>
          <p:cNvSpPr>
            <a:spLocks noGrp="1"/>
          </p:cNvSpPr>
          <p:nvPr>
            <p:ph type="body" sz="quarter" idx="35" hasCustomPrompt="1"/>
          </p:nvPr>
        </p:nvSpPr>
        <p:spPr>
          <a:xfrm>
            <a:off x="14093984" y="5781718"/>
            <a:ext cx="1098233" cy="1098233"/>
          </a:xfrm>
          <a:prstGeom prst="ellipse">
            <a:avLst/>
          </a:prstGeom>
          <a:solidFill>
            <a:srgbClr val="00A44E"/>
          </a:solidFill>
        </p:spPr>
        <p:txBody>
          <a:bodyPr anchor="ctr"/>
          <a:lstStyle>
            <a:lvl1pPr marL="0" indent="0" algn="ctr">
              <a:buFontTx/>
              <a:buNone/>
              <a:defRPr b="0" i="0">
                <a:solidFill>
                  <a:schemeClr val="bg1"/>
                </a:solidFill>
                <a:latin typeface="Calibri" panose="020F0502020204030204" pitchFamily="34" charset="0"/>
                <a:cs typeface="Calibri" panose="020F0502020204030204" pitchFamily="34" charset="0"/>
              </a:defRPr>
            </a:lvl1pPr>
          </a:lstStyle>
          <a:p>
            <a:pPr lvl="0"/>
            <a:r>
              <a:rPr lang="en-US"/>
              <a:t>4</a:t>
            </a:r>
          </a:p>
        </p:txBody>
      </p:sp>
      <p:sp>
        <p:nvSpPr>
          <p:cNvPr id="16" name="Text Placeholder 5">
            <a:extLst>
              <a:ext uri="{FF2B5EF4-FFF2-40B4-BE49-F238E27FC236}">
                <a16:creationId xmlns:a16="http://schemas.microsoft.com/office/drawing/2014/main" id="{2BF05F8B-49CE-BE4D-998B-5D22C8645DC4}"/>
              </a:ext>
            </a:extLst>
          </p:cNvPr>
          <p:cNvSpPr>
            <a:spLocks noGrp="1"/>
          </p:cNvSpPr>
          <p:nvPr>
            <p:ph type="body" sz="quarter" idx="36" hasCustomPrompt="1"/>
          </p:nvPr>
        </p:nvSpPr>
        <p:spPr>
          <a:xfrm>
            <a:off x="9636841" y="7110693"/>
            <a:ext cx="3262313" cy="532923"/>
          </a:xfrm>
          <a:prstGeom prst="rect">
            <a:avLst/>
          </a:prstGeom>
        </p:spPr>
        <p:txBody>
          <a:bodyPr/>
          <a:lstStyle>
            <a:lvl1pPr marL="0" indent="0">
              <a:buNone/>
              <a:defRPr sz="3000" b="1" i="0">
                <a:latin typeface="Calibri" panose="020F0502020204030204" pitchFamily="34" charset="0"/>
                <a:cs typeface="Calibri" panose="020F0502020204030204" pitchFamily="34" charset="0"/>
              </a:defRPr>
            </a:lvl1pPr>
            <a:lvl2pPr marL="685784" indent="0">
              <a:buNone/>
              <a:defRPr/>
            </a:lvl2pPr>
            <a:lvl3pPr marL="1371566" indent="0">
              <a:buNone/>
              <a:defRPr/>
            </a:lvl3pPr>
            <a:lvl4pPr marL="2057349" indent="0">
              <a:buNone/>
              <a:defRPr/>
            </a:lvl4pPr>
            <a:lvl5pPr marL="2743131" indent="0">
              <a:buNone/>
              <a:defRPr/>
            </a:lvl5pPr>
          </a:lstStyle>
          <a:p>
            <a:pPr lvl="0"/>
            <a:r>
              <a:rPr lang="en-US"/>
              <a:t>Header Goes Here</a:t>
            </a:r>
          </a:p>
        </p:txBody>
      </p:sp>
      <p:sp>
        <p:nvSpPr>
          <p:cNvPr id="19" name="Text Placeholder 5">
            <a:extLst>
              <a:ext uri="{FF2B5EF4-FFF2-40B4-BE49-F238E27FC236}">
                <a16:creationId xmlns:a16="http://schemas.microsoft.com/office/drawing/2014/main" id="{1DB2F12B-343A-514B-8FE4-EEF020CF6AF0}"/>
              </a:ext>
            </a:extLst>
          </p:cNvPr>
          <p:cNvSpPr>
            <a:spLocks noGrp="1"/>
          </p:cNvSpPr>
          <p:nvPr>
            <p:ph type="body" sz="quarter" idx="37" hasCustomPrompt="1"/>
          </p:nvPr>
        </p:nvSpPr>
        <p:spPr>
          <a:xfrm>
            <a:off x="9636841" y="7643616"/>
            <a:ext cx="3003233" cy="1942344"/>
          </a:xfrm>
          <a:prstGeom prst="rect">
            <a:avLst/>
          </a:prstGeom>
        </p:spPr>
        <p:txBody>
          <a:bodyPr/>
          <a:lstStyle>
            <a:lvl1pPr marL="0" indent="0">
              <a:buNone/>
              <a:defRPr sz="1800"/>
            </a:lvl1pPr>
            <a:lvl2pPr marL="685784" indent="0">
              <a:buNone/>
              <a:defRPr/>
            </a:lvl2pPr>
            <a:lvl3pPr marL="1371566" indent="0">
              <a:buNone/>
              <a:defRPr/>
            </a:lvl3pPr>
            <a:lvl4pPr marL="2057349" indent="0">
              <a:buNone/>
              <a:defRPr/>
            </a:lvl4pPr>
            <a:lvl5pPr marL="2743131" indent="0">
              <a:buNone/>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a:t>
            </a:r>
          </a:p>
        </p:txBody>
      </p:sp>
      <p:sp>
        <p:nvSpPr>
          <p:cNvPr id="20" name="Text Placeholder 16">
            <a:extLst>
              <a:ext uri="{FF2B5EF4-FFF2-40B4-BE49-F238E27FC236}">
                <a16:creationId xmlns:a16="http://schemas.microsoft.com/office/drawing/2014/main" id="{A58868D6-A40A-8B4C-8413-D00AC628587E}"/>
              </a:ext>
            </a:extLst>
          </p:cNvPr>
          <p:cNvSpPr>
            <a:spLocks noGrp="1"/>
          </p:cNvSpPr>
          <p:nvPr>
            <p:ph type="body" sz="quarter" idx="38" hasCustomPrompt="1"/>
          </p:nvPr>
        </p:nvSpPr>
        <p:spPr>
          <a:xfrm>
            <a:off x="9636841" y="5781718"/>
            <a:ext cx="1098233" cy="1098233"/>
          </a:xfrm>
          <a:prstGeom prst="ellipse">
            <a:avLst/>
          </a:prstGeom>
          <a:solidFill>
            <a:srgbClr val="00A44E"/>
          </a:solidFill>
        </p:spPr>
        <p:txBody>
          <a:bodyPr anchor="ctr"/>
          <a:lstStyle>
            <a:lvl1pPr marL="0" indent="0" algn="ctr">
              <a:buFontTx/>
              <a:buNone/>
              <a:defRPr b="0" i="0">
                <a:solidFill>
                  <a:schemeClr val="bg1"/>
                </a:solidFill>
                <a:latin typeface="Calibri" panose="020F0502020204030204" pitchFamily="34" charset="0"/>
                <a:cs typeface="Calibri" panose="020F0502020204030204" pitchFamily="34" charset="0"/>
              </a:defRPr>
            </a:lvl1pPr>
          </a:lstStyle>
          <a:p>
            <a:pPr lvl="0"/>
            <a:r>
              <a:rPr lang="en-US"/>
              <a:t>3</a:t>
            </a:r>
          </a:p>
        </p:txBody>
      </p:sp>
      <p:sp>
        <p:nvSpPr>
          <p:cNvPr id="5" name="Text Placeholder 5">
            <a:extLst>
              <a:ext uri="{FF2B5EF4-FFF2-40B4-BE49-F238E27FC236}">
                <a16:creationId xmlns:a16="http://schemas.microsoft.com/office/drawing/2014/main" id="{CF566626-CCB9-2A4B-9F95-29460A7DAD6E}"/>
              </a:ext>
            </a:extLst>
          </p:cNvPr>
          <p:cNvSpPr>
            <a:spLocks noGrp="1"/>
          </p:cNvSpPr>
          <p:nvPr>
            <p:ph type="body" sz="quarter" idx="23" hasCustomPrompt="1"/>
          </p:nvPr>
        </p:nvSpPr>
        <p:spPr>
          <a:xfrm>
            <a:off x="738428" y="2230124"/>
            <a:ext cx="10661094" cy="2627273"/>
          </a:xfrm>
          <a:prstGeom prst="rect">
            <a:avLst/>
          </a:prstGeom>
        </p:spPr>
        <p:txBody>
          <a:bodyPr/>
          <a:lstStyle>
            <a:lvl1pPr marL="0" indent="0">
              <a:buNone/>
              <a:defRPr sz="4200"/>
            </a:lvl1pPr>
            <a:lvl2pPr marL="685784" indent="0">
              <a:buNone/>
              <a:defRPr/>
            </a:lvl2pPr>
            <a:lvl3pPr marL="1371566" indent="0">
              <a:buNone/>
              <a:defRPr/>
            </a:lvl3pPr>
            <a:lvl4pPr marL="2057349" indent="0">
              <a:buNone/>
              <a:defRPr/>
            </a:lvl4pPr>
            <a:lvl5pPr marL="2743131" indent="0">
              <a:buNone/>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a:t>
            </a:r>
          </a:p>
        </p:txBody>
      </p:sp>
    </p:spTree>
    <p:extLst>
      <p:ext uri="{BB962C8B-B14F-4D97-AF65-F5344CB8AC3E}">
        <p14:creationId xmlns:p14="http://schemas.microsoft.com/office/powerpoint/2010/main" val="103311689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3" name="Text Placeholder 5">
            <a:extLst>
              <a:ext uri="{FF2B5EF4-FFF2-40B4-BE49-F238E27FC236}">
                <a16:creationId xmlns:a16="http://schemas.microsoft.com/office/drawing/2014/main" id="{51BCDAAB-38AF-824E-B12B-2BF7E0E98F41}"/>
              </a:ext>
            </a:extLst>
          </p:cNvPr>
          <p:cNvSpPr>
            <a:spLocks noGrp="1"/>
          </p:cNvSpPr>
          <p:nvPr>
            <p:ph type="body" sz="quarter" idx="10" hasCustomPrompt="1"/>
          </p:nvPr>
        </p:nvSpPr>
        <p:spPr>
          <a:xfrm>
            <a:off x="5867402" y="6549872"/>
            <a:ext cx="6461762" cy="658652"/>
          </a:xfrm>
          <a:prstGeom prst="rect">
            <a:avLst/>
          </a:prstGeom>
        </p:spPr>
        <p:txBody>
          <a:bodyPr/>
          <a:lstStyle>
            <a:lvl1pPr marL="0" indent="0" algn="ctr">
              <a:buFontTx/>
              <a:buNone/>
              <a:defRPr lang="en-US" sz="4200" b="0" i="0" u="none" strike="noStrike" baseline="0" smtClean="0">
                <a:effectLst/>
                <a:latin typeface="Calibri Regular"/>
              </a:defRPr>
            </a:lvl1pPr>
          </a:lstStyle>
          <a:p>
            <a:pPr lvl="0">
              <a:spcBef>
                <a:spcPts val="2400"/>
              </a:spcBef>
            </a:pPr>
            <a:r>
              <a:rPr lang="en-US" b="0" i="0" u="none" strike="noStrike">
                <a:solidFill>
                  <a:srgbClr val="000000"/>
                </a:solidFill>
                <a:effectLst/>
                <a:latin typeface="Segoe UI"/>
              </a:rPr>
              <a:t>Slide Title Here</a:t>
            </a:r>
          </a:p>
        </p:txBody>
      </p:sp>
      <p:sp>
        <p:nvSpPr>
          <p:cNvPr id="4" name="Text Placeholder 9">
            <a:extLst>
              <a:ext uri="{FF2B5EF4-FFF2-40B4-BE49-F238E27FC236}">
                <a16:creationId xmlns:a16="http://schemas.microsoft.com/office/drawing/2014/main" id="{927739ED-9509-CA44-9611-D1A6DDF5BAD4}"/>
              </a:ext>
            </a:extLst>
          </p:cNvPr>
          <p:cNvSpPr>
            <a:spLocks noGrp="1"/>
          </p:cNvSpPr>
          <p:nvPr>
            <p:ph type="body" sz="quarter" idx="11" hasCustomPrompt="1"/>
          </p:nvPr>
        </p:nvSpPr>
        <p:spPr>
          <a:xfrm>
            <a:off x="5867402" y="7512845"/>
            <a:ext cx="6462713" cy="2483643"/>
          </a:xfrm>
          <a:prstGeom prst="rect">
            <a:avLst/>
          </a:prstGeom>
        </p:spPr>
        <p:txBody>
          <a:bodyPr/>
          <a:lstStyle>
            <a:lvl1pPr marL="0" marR="0" indent="0" algn="ctr" defTabSz="1371566" rtl="0" eaLnBrk="1" fontAlgn="auto" latinLnBrk="0" hangingPunct="1">
              <a:lnSpc>
                <a:spcPct val="90000"/>
              </a:lnSpc>
              <a:spcBef>
                <a:spcPts val="1500"/>
              </a:spcBef>
              <a:spcAft>
                <a:spcPts val="0"/>
              </a:spcAft>
              <a:buClrTx/>
              <a:buSzTx/>
              <a:buFontTx/>
              <a:buNone/>
              <a:tabLst/>
              <a:defRPr lang="en-US" sz="2100" b="0" i="0" u="none" strike="noStrike" baseline="0" smtClean="0">
                <a:solidFill>
                  <a:schemeClr val="tx1"/>
                </a:solidFill>
                <a:effectLst/>
                <a:latin typeface="+mn-lt"/>
                <a:cs typeface="Calibri" panose="020F0502020204030204" pitchFamily="34" charset="0"/>
              </a:defRPr>
            </a:lvl1pPr>
          </a:lstStyle>
          <a:p>
            <a:pPr marL="0" marR="0" lvl="0" indent="0" algn="ctr" defTabSz="1371566" rtl="0" eaLnBrk="1" fontAlgn="auto" latinLnBrk="0" hangingPunct="1">
              <a:lnSpc>
                <a:spcPct val="90000"/>
              </a:lnSpc>
              <a:spcBef>
                <a:spcPts val="1500"/>
              </a:spcBef>
              <a:spcAft>
                <a:spcPts val="0"/>
              </a:spcAft>
              <a:buClrTx/>
              <a:buSzTx/>
              <a:buFontTx/>
              <a:buNone/>
              <a:tabLst/>
              <a:defRPr/>
            </a:pPr>
            <a:r>
              <a:rPr lang="en-US" sz="2100" err="1"/>
              <a:t>Mauris</a:t>
            </a:r>
            <a:r>
              <a:rPr lang="en-US" sz="2100"/>
              <a:t> </a:t>
            </a:r>
            <a:r>
              <a:rPr lang="en-US" sz="2100" err="1"/>
              <a:t>accumsan</a:t>
            </a:r>
            <a:r>
              <a:rPr lang="en-US" sz="2100"/>
              <a:t> </a:t>
            </a:r>
            <a:r>
              <a:rPr lang="en-US" sz="2100" err="1"/>
              <a:t>purus</a:t>
            </a:r>
            <a:r>
              <a:rPr lang="en-US" sz="2100"/>
              <a:t> in </a:t>
            </a:r>
            <a:r>
              <a:rPr lang="en-US" sz="2100" err="1"/>
              <a:t>quam</a:t>
            </a:r>
            <a:r>
              <a:rPr lang="en-US" sz="2100"/>
              <a:t> </a:t>
            </a:r>
            <a:r>
              <a:rPr lang="en-US" sz="2100" err="1"/>
              <a:t>lobortis</a:t>
            </a:r>
            <a:r>
              <a:rPr lang="en-US" sz="2100"/>
              <a:t> pharetra. </a:t>
            </a:r>
            <a:r>
              <a:rPr lang="en-US" sz="2100" err="1"/>
              <a:t>Proin</a:t>
            </a:r>
            <a:r>
              <a:rPr lang="en-US" sz="2100"/>
              <a:t> sit </a:t>
            </a:r>
            <a:r>
              <a:rPr lang="en-US" sz="2100" err="1"/>
              <a:t>amet</a:t>
            </a:r>
            <a:r>
              <a:rPr lang="en-US" sz="2100"/>
              <a:t> </a:t>
            </a:r>
            <a:r>
              <a:rPr lang="en-US" sz="2100" err="1"/>
              <a:t>elementum</a:t>
            </a:r>
            <a:r>
              <a:rPr lang="en-US" sz="2100"/>
              <a:t> </a:t>
            </a:r>
            <a:r>
              <a:rPr lang="en-US" sz="2100" err="1"/>
              <a:t>turpis</a:t>
            </a:r>
            <a:r>
              <a:rPr lang="en-US" sz="2100"/>
              <a:t>. </a:t>
            </a:r>
            <a:r>
              <a:rPr lang="en-US" sz="2100" err="1"/>
              <a:t>Vivamus</a:t>
            </a:r>
            <a:r>
              <a:rPr lang="en-US" sz="2100"/>
              <a:t> </a:t>
            </a:r>
            <a:r>
              <a:rPr lang="en-US" sz="2100" err="1"/>
              <a:t>sodales</a:t>
            </a:r>
            <a:r>
              <a:rPr lang="en-US" sz="2100"/>
              <a:t> magna id pulvinar </a:t>
            </a:r>
            <a:r>
              <a:rPr lang="en-US" sz="2100" err="1"/>
              <a:t>pretium</a:t>
            </a:r>
            <a:r>
              <a:rPr lang="en-US" sz="2100"/>
              <a:t>. </a:t>
            </a:r>
            <a:r>
              <a:rPr lang="en-US" sz="2100" err="1"/>
              <a:t>Phasellus</a:t>
            </a:r>
            <a:r>
              <a:rPr lang="en-US" sz="2100"/>
              <a:t> porta ipsum </a:t>
            </a:r>
            <a:r>
              <a:rPr lang="en-US" sz="2100" err="1"/>
              <a:t>nec</a:t>
            </a:r>
            <a:r>
              <a:rPr lang="en-US" sz="2100"/>
              <a:t> </a:t>
            </a:r>
            <a:r>
              <a:rPr lang="en-US" sz="2100" err="1"/>
              <a:t>euismod</a:t>
            </a:r>
            <a:r>
              <a:rPr lang="en-US" sz="2100"/>
              <a:t> </a:t>
            </a:r>
            <a:r>
              <a:rPr lang="en-US" sz="2100" err="1"/>
              <a:t>tincidunt</a:t>
            </a:r>
            <a:r>
              <a:rPr lang="en-US" sz="2100"/>
              <a:t>. </a:t>
            </a:r>
            <a:r>
              <a:rPr lang="en-US" sz="2100" err="1"/>
              <a:t>Aliquam</a:t>
            </a:r>
            <a:r>
              <a:rPr lang="en-US" sz="2100"/>
              <a:t> </a:t>
            </a:r>
            <a:r>
              <a:rPr lang="en-US" sz="2100" err="1"/>
              <a:t>ultrices</a:t>
            </a:r>
            <a:r>
              <a:rPr lang="en-US" sz="2100"/>
              <a:t>, </a:t>
            </a:r>
            <a:r>
              <a:rPr lang="en-US" sz="2100" err="1"/>
              <a:t>justo</a:t>
            </a:r>
            <a:r>
              <a:rPr lang="en-US" sz="2100"/>
              <a:t> </a:t>
            </a:r>
            <a:r>
              <a:rPr lang="en-US" sz="2100" err="1"/>
              <a:t>quis</a:t>
            </a:r>
            <a:r>
              <a:rPr lang="en-US" sz="2100"/>
              <a:t> semper</a:t>
            </a:r>
            <a:endParaRPr lang="en-US">
              <a:solidFill>
                <a:srgbClr val="000000"/>
              </a:solidFill>
              <a:effectLst/>
              <a:latin typeface="Helvetica" pitchFamily="2" charset="0"/>
            </a:endParaRPr>
          </a:p>
        </p:txBody>
      </p:sp>
      <p:sp>
        <p:nvSpPr>
          <p:cNvPr id="5" name="Oval 4">
            <a:extLst>
              <a:ext uri="{FF2B5EF4-FFF2-40B4-BE49-F238E27FC236}">
                <a16:creationId xmlns:a16="http://schemas.microsoft.com/office/drawing/2014/main" id="{ACC7B471-6831-A44D-AA37-F38B1991740D}"/>
              </a:ext>
            </a:extLst>
          </p:cNvPr>
          <p:cNvSpPr/>
          <p:nvPr userDrawn="1"/>
        </p:nvSpPr>
        <p:spPr>
          <a:xfrm>
            <a:off x="6655484" y="1175680"/>
            <a:ext cx="4855772" cy="4855772"/>
          </a:xfrm>
          <a:prstGeom prst="ellipse">
            <a:avLst/>
          </a:prstGeom>
          <a:solidFill>
            <a:srgbClr val="0085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pic>
        <p:nvPicPr>
          <p:cNvPr id="6" name="Picture 5">
            <a:extLst>
              <a:ext uri="{FF2B5EF4-FFF2-40B4-BE49-F238E27FC236}">
                <a16:creationId xmlns:a16="http://schemas.microsoft.com/office/drawing/2014/main" id="{E38FD806-B772-EB4D-BC11-ABC7E7EA2AB8}"/>
              </a:ext>
            </a:extLst>
          </p:cNvPr>
          <p:cNvPicPr>
            <a:picLocks noChangeAspect="1"/>
          </p:cNvPicPr>
          <p:nvPr userDrawn="1"/>
        </p:nvPicPr>
        <p:blipFill>
          <a:blip r:embed="rId2"/>
          <a:stretch>
            <a:fillRect/>
          </a:stretch>
        </p:blipFill>
        <p:spPr>
          <a:xfrm>
            <a:off x="7019111" y="2650829"/>
            <a:ext cx="4128516" cy="1905470"/>
          </a:xfrm>
          <a:prstGeom prst="rect">
            <a:avLst/>
          </a:prstGeom>
        </p:spPr>
      </p:pic>
    </p:spTree>
    <p:extLst>
      <p:ext uri="{BB962C8B-B14F-4D97-AF65-F5344CB8AC3E}">
        <p14:creationId xmlns:p14="http://schemas.microsoft.com/office/powerpoint/2010/main" val="255327429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29C5E821-9602-8B43-B24F-C0C7DEF06399}"/>
              </a:ext>
            </a:extLst>
          </p:cNvPr>
          <p:cNvSpPr>
            <a:spLocks noGrp="1"/>
          </p:cNvSpPr>
          <p:nvPr>
            <p:ph type="body" sz="quarter" idx="10" hasCustomPrompt="1"/>
          </p:nvPr>
        </p:nvSpPr>
        <p:spPr>
          <a:xfrm>
            <a:off x="3138488" y="3947639"/>
            <a:ext cx="13001625" cy="1310163"/>
          </a:xfrm>
          <a:prstGeom prst="rect">
            <a:avLst/>
          </a:prstGeom>
        </p:spPr>
        <p:txBody>
          <a:bodyPr/>
          <a:lstStyle>
            <a:lvl1pPr marL="0" indent="0">
              <a:buNone/>
              <a:defRPr sz="9000"/>
            </a:lvl1pPr>
          </a:lstStyle>
          <a:p>
            <a:pPr lvl="0"/>
            <a:r>
              <a:rPr lang="en-US"/>
              <a:t>Very Large Headline Here</a:t>
            </a:r>
          </a:p>
        </p:txBody>
      </p:sp>
      <p:sp>
        <p:nvSpPr>
          <p:cNvPr id="9" name="Text Placeholder 3">
            <a:extLst>
              <a:ext uri="{FF2B5EF4-FFF2-40B4-BE49-F238E27FC236}">
                <a16:creationId xmlns:a16="http://schemas.microsoft.com/office/drawing/2014/main" id="{F6C1644D-226D-1A4D-8637-0158912CDBED}"/>
              </a:ext>
            </a:extLst>
          </p:cNvPr>
          <p:cNvSpPr>
            <a:spLocks noGrp="1"/>
          </p:cNvSpPr>
          <p:nvPr>
            <p:ph type="body" sz="quarter" idx="11" hasCustomPrompt="1"/>
          </p:nvPr>
        </p:nvSpPr>
        <p:spPr>
          <a:xfrm>
            <a:off x="3138488" y="5456398"/>
            <a:ext cx="13001625" cy="3672362"/>
          </a:xfrm>
          <a:prstGeom prst="rect">
            <a:avLst/>
          </a:prstGeom>
        </p:spPr>
        <p:txBody>
          <a:bodyPr/>
          <a:lstStyle>
            <a:lvl1pPr marL="0" indent="0">
              <a:buNone/>
              <a:defRPr sz="2700"/>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pic>
        <p:nvPicPr>
          <p:cNvPr id="2" name="Picture 1" descr="A close up of a sign&#10;&#10;Description automatically generated">
            <a:extLst>
              <a:ext uri="{FF2B5EF4-FFF2-40B4-BE49-F238E27FC236}">
                <a16:creationId xmlns:a16="http://schemas.microsoft.com/office/drawing/2014/main" id="{D206263D-D2A5-B2B9-7A72-ED4F5AF26364}"/>
              </a:ext>
            </a:extLst>
          </p:cNvPr>
          <p:cNvPicPr>
            <a:picLocks noChangeAspect="1"/>
          </p:cNvPicPr>
          <p:nvPr userDrawn="1"/>
        </p:nvPicPr>
        <p:blipFill>
          <a:blip r:embed="rId2"/>
          <a:stretch>
            <a:fillRect/>
          </a:stretch>
        </p:blipFill>
        <p:spPr>
          <a:xfrm>
            <a:off x="11999214" y="0"/>
            <a:ext cx="6288786" cy="1371600"/>
          </a:xfrm>
          <a:prstGeom prst="rect">
            <a:avLst/>
          </a:prstGeom>
        </p:spPr>
      </p:pic>
    </p:spTree>
    <p:extLst>
      <p:ext uri="{BB962C8B-B14F-4D97-AF65-F5344CB8AC3E}">
        <p14:creationId xmlns:p14="http://schemas.microsoft.com/office/powerpoint/2010/main" val="10737210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E59F1FB-5E2C-514C-8EE1-7A1EB1EF3DF9}"/>
              </a:ext>
            </a:extLst>
          </p:cNvPr>
          <p:cNvSpPr/>
          <p:nvPr userDrawn="1"/>
        </p:nvSpPr>
        <p:spPr>
          <a:xfrm>
            <a:off x="0" y="0"/>
            <a:ext cx="18288000" cy="10287000"/>
          </a:xfrm>
          <a:prstGeom prst="rect">
            <a:avLst/>
          </a:prstGeom>
          <a:gradFill flip="none" rotWithShape="1">
            <a:gsLst>
              <a:gs pos="0">
                <a:srgbClr val="00A44E"/>
              </a:gs>
              <a:gs pos="100000">
                <a:srgbClr val="004A24"/>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8" name="Text Placeholder 5">
            <a:extLst>
              <a:ext uri="{FF2B5EF4-FFF2-40B4-BE49-F238E27FC236}">
                <a16:creationId xmlns:a16="http://schemas.microsoft.com/office/drawing/2014/main" id="{D2C30F20-235F-174D-B487-D6643917E8A9}"/>
              </a:ext>
            </a:extLst>
          </p:cNvPr>
          <p:cNvSpPr>
            <a:spLocks noGrp="1"/>
          </p:cNvSpPr>
          <p:nvPr>
            <p:ph type="body" sz="quarter" idx="10" hasCustomPrompt="1"/>
          </p:nvPr>
        </p:nvSpPr>
        <p:spPr>
          <a:xfrm>
            <a:off x="5867399" y="6549869"/>
            <a:ext cx="6461762" cy="658652"/>
          </a:xfrm>
          <a:prstGeom prst="rect">
            <a:avLst/>
          </a:prstGeom>
        </p:spPr>
        <p:txBody>
          <a:bodyPr/>
          <a:lstStyle>
            <a:lvl1pPr marL="0" indent="0" algn="ctr">
              <a:buFontTx/>
              <a:buNone/>
              <a:defRPr lang="en-US" dirty="0" smtClean="0">
                <a:solidFill>
                  <a:schemeClr val="bg1"/>
                </a:solidFill>
              </a:defRPr>
            </a:lvl1pPr>
          </a:lstStyle>
          <a:p>
            <a:pPr lvl="0">
              <a:spcBef>
                <a:spcPts val="2400"/>
              </a:spcBef>
            </a:pPr>
            <a:r>
              <a:rPr lang="en-US" sz="4200"/>
              <a:t>Slide Title Here</a:t>
            </a:r>
            <a:endParaRPr lang="en-US" b="0" i="0" u="none" strike="noStrike">
              <a:solidFill>
                <a:srgbClr val="000000"/>
              </a:solidFill>
              <a:effectLst/>
              <a:latin typeface="Segoe UI"/>
            </a:endParaRPr>
          </a:p>
        </p:txBody>
      </p:sp>
      <p:sp>
        <p:nvSpPr>
          <p:cNvPr id="9" name="Text Placeholder 9">
            <a:extLst>
              <a:ext uri="{FF2B5EF4-FFF2-40B4-BE49-F238E27FC236}">
                <a16:creationId xmlns:a16="http://schemas.microsoft.com/office/drawing/2014/main" id="{0D4B792E-BBD3-EA46-9052-2846A6BC14B1}"/>
              </a:ext>
            </a:extLst>
          </p:cNvPr>
          <p:cNvSpPr>
            <a:spLocks noGrp="1"/>
          </p:cNvSpPr>
          <p:nvPr>
            <p:ph type="body" sz="quarter" idx="11" hasCustomPrompt="1"/>
          </p:nvPr>
        </p:nvSpPr>
        <p:spPr>
          <a:xfrm>
            <a:off x="5867401" y="7512845"/>
            <a:ext cx="6462713" cy="2483643"/>
          </a:xfrm>
          <a:prstGeom prst="rect">
            <a:avLst/>
          </a:prstGeom>
        </p:spPr>
        <p:txBody>
          <a:bodyPr/>
          <a:lstStyle>
            <a:lvl1pPr marL="0" marR="0" indent="0" algn="ctr" defTabSz="1371600" rtl="0" eaLnBrk="1" fontAlgn="auto" latinLnBrk="0" hangingPunct="1">
              <a:lnSpc>
                <a:spcPct val="90000"/>
              </a:lnSpc>
              <a:spcBef>
                <a:spcPts val="1500"/>
              </a:spcBef>
              <a:spcAft>
                <a:spcPts val="0"/>
              </a:spcAft>
              <a:buClrTx/>
              <a:buSzTx/>
              <a:buFontTx/>
              <a:buNone/>
              <a:tabLst/>
              <a:defRPr lang="en-US" sz="2100" b="0" i="0" u="none" strike="noStrike" baseline="0" smtClean="0">
                <a:solidFill>
                  <a:schemeClr val="bg1"/>
                </a:solidFill>
                <a:effectLst/>
                <a:latin typeface="+mn-lt"/>
                <a:cs typeface="Calibri" panose="020F0502020204030204" pitchFamily="34" charset="0"/>
              </a:defRPr>
            </a:lvl1pPr>
          </a:lstStyle>
          <a:p>
            <a:pPr marL="0" marR="0" lvl="0" indent="0" algn="ctr" defTabSz="1371600" rtl="0" eaLnBrk="1" fontAlgn="auto" latinLnBrk="0" hangingPunct="1">
              <a:lnSpc>
                <a:spcPct val="90000"/>
              </a:lnSpc>
              <a:spcBef>
                <a:spcPts val="1500"/>
              </a:spcBef>
              <a:spcAft>
                <a:spcPts val="0"/>
              </a:spcAft>
              <a:buClrTx/>
              <a:buSzTx/>
              <a:buFontTx/>
              <a:buNone/>
              <a:tabLst/>
              <a:defRPr/>
            </a:pPr>
            <a:r>
              <a:rPr lang="en-US" sz="2100" err="1"/>
              <a:t>Mauris</a:t>
            </a:r>
            <a:r>
              <a:rPr lang="en-US" sz="2100"/>
              <a:t> </a:t>
            </a:r>
            <a:r>
              <a:rPr lang="en-US" sz="2100" err="1"/>
              <a:t>accumsan</a:t>
            </a:r>
            <a:r>
              <a:rPr lang="en-US" sz="2100"/>
              <a:t> </a:t>
            </a:r>
            <a:r>
              <a:rPr lang="en-US" sz="2100" err="1"/>
              <a:t>purus</a:t>
            </a:r>
            <a:r>
              <a:rPr lang="en-US" sz="2100"/>
              <a:t> in </a:t>
            </a:r>
            <a:r>
              <a:rPr lang="en-US" sz="2100" err="1"/>
              <a:t>quam</a:t>
            </a:r>
            <a:r>
              <a:rPr lang="en-US" sz="2100"/>
              <a:t> </a:t>
            </a:r>
            <a:r>
              <a:rPr lang="en-US" sz="2100" err="1"/>
              <a:t>lobortis</a:t>
            </a:r>
            <a:r>
              <a:rPr lang="en-US" sz="2100"/>
              <a:t> pharetra. </a:t>
            </a:r>
            <a:r>
              <a:rPr lang="en-US" sz="2100" err="1"/>
              <a:t>Proin</a:t>
            </a:r>
            <a:r>
              <a:rPr lang="en-US" sz="2100"/>
              <a:t> sit </a:t>
            </a:r>
            <a:r>
              <a:rPr lang="en-US" sz="2100" err="1"/>
              <a:t>amet</a:t>
            </a:r>
            <a:r>
              <a:rPr lang="en-US" sz="2100"/>
              <a:t> </a:t>
            </a:r>
            <a:r>
              <a:rPr lang="en-US" sz="2100" err="1"/>
              <a:t>elementum</a:t>
            </a:r>
            <a:r>
              <a:rPr lang="en-US" sz="2100"/>
              <a:t> </a:t>
            </a:r>
            <a:r>
              <a:rPr lang="en-US" sz="2100" err="1"/>
              <a:t>turpis</a:t>
            </a:r>
            <a:r>
              <a:rPr lang="en-US" sz="2100"/>
              <a:t>. </a:t>
            </a:r>
            <a:r>
              <a:rPr lang="en-US" sz="2100" err="1"/>
              <a:t>Vivamus</a:t>
            </a:r>
            <a:r>
              <a:rPr lang="en-US" sz="2100"/>
              <a:t> </a:t>
            </a:r>
            <a:r>
              <a:rPr lang="en-US" sz="2100" err="1"/>
              <a:t>sodales</a:t>
            </a:r>
            <a:r>
              <a:rPr lang="en-US" sz="2100"/>
              <a:t> magna id pulvinar </a:t>
            </a:r>
            <a:r>
              <a:rPr lang="en-US" sz="2100" err="1"/>
              <a:t>pretium</a:t>
            </a:r>
            <a:r>
              <a:rPr lang="en-US" sz="2100"/>
              <a:t>. </a:t>
            </a:r>
            <a:r>
              <a:rPr lang="en-US" sz="2100" err="1"/>
              <a:t>Phasellus</a:t>
            </a:r>
            <a:r>
              <a:rPr lang="en-US" sz="2100"/>
              <a:t> porta ipsum </a:t>
            </a:r>
            <a:r>
              <a:rPr lang="en-US" sz="2100" err="1"/>
              <a:t>nec</a:t>
            </a:r>
            <a:r>
              <a:rPr lang="en-US" sz="2100"/>
              <a:t> </a:t>
            </a:r>
            <a:r>
              <a:rPr lang="en-US" sz="2100" err="1"/>
              <a:t>euismod</a:t>
            </a:r>
            <a:r>
              <a:rPr lang="en-US" sz="2100"/>
              <a:t> </a:t>
            </a:r>
            <a:r>
              <a:rPr lang="en-US" sz="2100" err="1"/>
              <a:t>tincidunt</a:t>
            </a:r>
            <a:r>
              <a:rPr lang="en-US" sz="2100"/>
              <a:t>. </a:t>
            </a:r>
            <a:r>
              <a:rPr lang="en-US" sz="2100" err="1"/>
              <a:t>Aliquam</a:t>
            </a:r>
            <a:r>
              <a:rPr lang="en-US" sz="2100"/>
              <a:t> </a:t>
            </a:r>
            <a:r>
              <a:rPr lang="en-US" sz="2100" err="1"/>
              <a:t>ultrices</a:t>
            </a:r>
            <a:r>
              <a:rPr lang="en-US" sz="2100"/>
              <a:t>, </a:t>
            </a:r>
            <a:r>
              <a:rPr lang="en-US" sz="2100" err="1"/>
              <a:t>justo</a:t>
            </a:r>
            <a:r>
              <a:rPr lang="en-US" sz="2100"/>
              <a:t> </a:t>
            </a:r>
            <a:r>
              <a:rPr lang="en-US" sz="2100" err="1"/>
              <a:t>quis</a:t>
            </a:r>
            <a:r>
              <a:rPr lang="en-US" sz="2100"/>
              <a:t> semper</a:t>
            </a:r>
            <a:endParaRPr lang="en-US">
              <a:solidFill>
                <a:srgbClr val="000000"/>
              </a:solidFill>
              <a:effectLst/>
              <a:latin typeface="Helvetica" pitchFamily="2" charset="0"/>
            </a:endParaRPr>
          </a:p>
        </p:txBody>
      </p:sp>
      <p:sp>
        <p:nvSpPr>
          <p:cNvPr id="6" name="Oval 5">
            <a:extLst>
              <a:ext uri="{FF2B5EF4-FFF2-40B4-BE49-F238E27FC236}">
                <a16:creationId xmlns:a16="http://schemas.microsoft.com/office/drawing/2014/main" id="{0583217F-EF53-454B-993D-E0F772248784}"/>
              </a:ext>
            </a:extLst>
          </p:cNvPr>
          <p:cNvSpPr/>
          <p:nvPr userDrawn="1"/>
        </p:nvSpPr>
        <p:spPr>
          <a:xfrm>
            <a:off x="6670025" y="1043504"/>
            <a:ext cx="4855772" cy="485577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pic>
        <p:nvPicPr>
          <p:cNvPr id="10" name="Picture 9">
            <a:extLst>
              <a:ext uri="{FF2B5EF4-FFF2-40B4-BE49-F238E27FC236}">
                <a16:creationId xmlns:a16="http://schemas.microsoft.com/office/drawing/2014/main" id="{63ED3F9B-EE06-3047-9AAE-7CF23F171A05}"/>
              </a:ext>
            </a:extLst>
          </p:cNvPr>
          <p:cNvPicPr>
            <a:picLocks noChangeAspect="1"/>
          </p:cNvPicPr>
          <p:nvPr userDrawn="1"/>
        </p:nvPicPr>
        <p:blipFill>
          <a:blip r:embed="rId2"/>
          <a:stretch>
            <a:fillRect/>
          </a:stretch>
        </p:blipFill>
        <p:spPr>
          <a:xfrm>
            <a:off x="7039022" y="2521133"/>
            <a:ext cx="4117776" cy="1900511"/>
          </a:xfrm>
          <a:prstGeom prst="rect">
            <a:avLst/>
          </a:prstGeom>
        </p:spPr>
      </p:pic>
    </p:spTree>
    <p:extLst>
      <p:ext uri="{BB962C8B-B14F-4D97-AF65-F5344CB8AC3E}">
        <p14:creationId xmlns:p14="http://schemas.microsoft.com/office/powerpoint/2010/main" val="18621154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5" Type="http://schemas.openxmlformats.org/officeDocument/2006/relationships/slideLayout" Target="../slideLayouts/slideLayout18.xml"/><Relationship Id="rId4" Type="http://schemas.openxmlformats.org/officeDocument/2006/relationships/slideLayout" Target="../slideLayouts/slideLayout17.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9.xml"/><Relationship Id="rId13" Type="http://schemas.openxmlformats.org/officeDocument/2006/relationships/slideLayout" Target="../slideLayouts/slideLayout34.xml"/><Relationship Id="rId18" Type="http://schemas.openxmlformats.org/officeDocument/2006/relationships/theme" Target="../theme/theme3.xml"/><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slideLayout" Target="../slideLayouts/slideLayout33.xml"/><Relationship Id="rId17" Type="http://schemas.openxmlformats.org/officeDocument/2006/relationships/slideLayout" Target="../slideLayouts/slideLayout38.xml"/><Relationship Id="rId2" Type="http://schemas.openxmlformats.org/officeDocument/2006/relationships/slideLayout" Target="../slideLayouts/slideLayout23.xml"/><Relationship Id="rId16" Type="http://schemas.openxmlformats.org/officeDocument/2006/relationships/slideLayout" Target="../slideLayouts/slideLayout37.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5" Type="http://schemas.openxmlformats.org/officeDocument/2006/relationships/slideLayout" Target="../slideLayouts/slideLayout36.xml"/><Relationship Id="rId10" Type="http://schemas.openxmlformats.org/officeDocument/2006/relationships/slideLayout" Target="../slideLayouts/slideLayout31.xml"/><Relationship Id="rId19" Type="http://schemas.openxmlformats.org/officeDocument/2006/relationships/image" Target="../media/image3.jpg"/><Relationship Id="rId4" Type="http://schemas.openxmlformats.org/officeDocument/2006/relationships/slideLayout" Target="../slideLayouts/slideLayout25.xml"/><Relationship Id="rId9" Type="http://schemas.openxmlformats.org/officeDocument/2006/relationships/slideLayout" Target="../slideLayouts/slideLayout30.xml"/><Relationship Id="rId14" Type="http://schemas.openxmlformats.org/officeDocument/2006/relationships/slideLayout" Target="../slideLayouts/slideLayout3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2/11/2026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9" r:id="rId12"/>
    <p:sldLayoutId id="2147483670"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5131009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Lst>
  <p:txStyles>
    <p:title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80F3F42-8564-28AD-1414-CDDFB8A30F67}"/>
              </a:ext>
            </a:extLst>
          </p:cNvPr>
          <p:cNvSpPr>
            <a:spLocks noGrp="1"/>
          </p:cNvSpPr>
          <p:nvPr>
            <p:ph type="title"/>
          </p:nvPr>
        </p:nvSpPr>
        <p:spPr>
          <a:xfrm>
            <a:off x="1257300" y="547688"/>
            <a:ext cx="15773400" cy="1988345"/>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FD238A7-A1D5-F25F-0AF3-2165F96A52BE}"/>
              </a:ext>
            </a:extLst>
          </p:cNvPr>
          <p:cNvSpPr>
            <a:spLocks noGrp="1"/>
          </p:cNvSpPr>
          <p:nvPr>
            <p:ph type="body" idx="1"/>
          </p:nvPr>
        </p:nvSpPr>
        <p:spPr>
          <a:xfrm>
            <a:off x="1257300" y="2738438"/>
            <a:ext cx="15773400" cy="652700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C1E76FA-40C0-D333-CBBA-1B682B3F3E2A}"/>
              </a:ext>
            </a:extLst>
          </p:cNvPr>
          <p:cNvSpPr>
            <a:spLocks noGrp="1"/>
          </p:cNvSpPr>
          <p:nvPr>
            <p:ph type="dt" sz="half" idx="2"/>
          </p:nvPr>
        </p:nvSpPr>
        <p:spPr>
          <a:xfrm>
            <a:off x="1257300" y="9534526"/>
            <a:ext cx="4114800" cy="547688"/>
          </a:xfrm>
          <a:prstGeom prst="rect">
            <a:avLst/>
          </a:prstGeom>
        </p:spPr>
        <p:txBody>
          <a:bodyPr vert="horz" lIns="91440" tIns="45720" rIns="91440" bIns="45720" rtlCol="0" anchor="ctr"/>
          <a:lstStyle>
            <a:lvl1pPr algn="l">
              <a:defRPr sz="1800">
                <a:solidFill>
                  <a:schemeClr val="tx1">
                    <a:tint val="75000"/>
                  </a:schemeClr>
                </a:solidFill>
              </a:defRPr>
            </a:lvl1pPr>
          </a:lstStyle>
          <a:p>
            <a:fld id="{504044A6-A6DE-439D-B8CB-FF00C5787A87}" type="datetimeFigureOut">
              <a:rPr lang="en-US" smtClean="0"/>
              <a:t>2/11/2026</a:t>
            </a:fld>
            <a:endParaRPr lang="en-US"/>
          </a:p>
        </p:txBody>
      </p:sp>
      <p:sp>
        <p:nvSpPr>
          <p:cNvPr id="5" name="Footer Placeholder 4">
            <a:extLst>
              <a:ext uri="{FF2B5EF4-FFF2-40B4-BE49-F238E27FC236}">
                <a16:creationId xmlns:a16="http://schemas.microsoft.com/office/drawing/2014/main" id="{4FD816FC-2A3A-B2D2-E527-414D7FA17D75}"/>
              </a:ext>
            </a:extLst>
          </p:cNvPr>
          <p:cNvSpPr>
            <a:spLocks noGrp="1"/>
          </p:cNvSpPr>
          <p:nvPr>
            <p:ph type="ftr" sz="quarter" idx="3"/>
          </p:nvPr>
        </p:nvSpPr>
        <p:spPr>
          <a:xfrm>
            <a:off x="6057900" y="9534526"/>
            <a:ext cx="6172200" cy="547688"/>
          </a:xfrm>
          <a:prstGeom prst="rect">
            <a:avLst/>
          </a:prstGeom>
        </p:spPr>
        <p:txBody>
          <a:bodyPr vert="horz" lIns="91440" tIns="45720" rIns="91440" bIns="45720" rtlCol="0" anchor="ctr"/>
          <a:lstStyle>
            <a:lvl1pPr algn="ctr">
              <a:defRPr sz="18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54C9E94-1492-EF2D-4425-AE19C48334F7}"/>
              </a:ext>
            </a:extLst>
          </p:cNvPr>
          <p:cNvSpPr>
            <a:spLocks noGrp="1"/>
          </p:cNvSpPr>
          <p:nvPr>
            <p:ph type="sldNum" sz="quarter" idx="4"/>
          </p:nvPr>
        </p:nvSpPr>
        <p:spPr>
          <a:xfrm>
            <a:off x="12915900" y="9534526"/>
            <a:ext cx="4114800" cy="547688"/>
          </a:xfrm>
          <a:prstGeom prst="rect">
            <a:avLst/>
          </a:prstGeom>
        </p:spPr>
        <p:txBody>
          <a:bodyPr vert="horz" lIns="91440" tIns="45720" rIns="91440" bIns="45720" rtlCol="0" anchor="ctr"/>
          <a:lstStyle>
            <a:lvl1pPr algn="r">
              <a:defRPr sz="1800">
                <a:solidFill>
                  <a:schemeClr val="tx1">
                    <a:tint val="75000"/>
                  </a:schemeClr>
                </a:solidFill>
              </a:defRPr>
            </a:lvl1pPr>
          </a:lstStyle>
          <a:p>
            <a:fld id="{CD26F345-E562-4F19-9131-5152662B4BFC}" type="slidenum">
              <a:rPr lang="en-US" smtClean="0"/>
              <a:t>‹#›</a:t>
            </a:fld>
            <a:endParaRPr lang="en-US"/>
          </a:p>
        </p:txBody>
      </p:sp>
      <p:pic>
        <p:nvPicPr>
          <p:cNvPr id="7" name="Picture 6" descr="A close up of a sign">
            <a:extLst>
              <a:ext uri="{FF2B5EF4-FFF2-40B4-BE49-F238E27FC236}">
                <a16:creationId xmlns:a16="http://schemas.microsoft.com/office/drawing/2014/main" id="{4A179292-D4B8-E99E-0394-D6BB96FC7B34}"/>
              </a:ext>
            </a:extLst>
          </p:cNvPr>
          <p:cNvPicPr>
            <a:picLocks noChangeAspect="1"/>
          </p:cNvPicPr>
          <p:nvPr userDrawn="1"/>
        </p:nvPicPr>
        <p:blipFill>
          <a:blip r:embed="rId19"/>
          <a:stretch>
            <a:fillRect/>
          </a:stretch>
        </p:blipFill>
        <p:spPr>
          <a:xfrm>
            <a:off x="11999214" y="0"/>
            <a:ext cx="6288786" cy="1371600"/>
          </a:xfrm>
          <a:prstGeom prst="rect">
            <a:avLst/>
          </a:prstGeom>
        </p:spPr>
      </p:pic>
    </p:spTree>
    <p:extLst>
      <p:ext uri="{BB962C8B-B14F-4D97-AF65-F5344CB8AC3E}">
        <p14:creationId xmlns:p14="http://schemas.microsoft.com/office/powerpoint/2010/main" val="89508003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Lst>
  <p:txStyles>
    <p:title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18.svg"/><Relationship Id="rId18" Type="http://schemas.openxmlformats.org/officeDocument/2006/relationships/image" Target="../media/image23.png"/><Relationship Id="rId26" Type="http://schemas.openxmlformats.org/officeDocument/2006/relationships/image" Target="../media/image31.png"/><Relationship Id="rId3" Type="http://schemas.openxmlformats.org/officeDocument/2006/relationships/image" Target="../media/image8.jpeg"/><Relationship Id="rId21" Type="http://schemas.openxmlformats.org/officeDocument/2006/relationships/image" Target="../media/image26.svg"/><Relationship Id="rId7" Type="http://schemas.openxmlformats.org/officeDocument/2006/relationships/image" Target="../media/image12.svg"/><Relationship Id="rId12" Type="http://schemas.openxmlformats.org/officeDocument/2006/relationships/image" Target="../media/image17.png"/><Relationship Id="rId17" Type="http://schemas.openxmlformats.org/officeDocument/2006/relationships/image" Target="../media/image22.jpeg"/><Relationship Id="rId25" Type="http://schemas.openxmlformats.org/officeDocument/2006/relationships/image" Target="../media/image30.svg"/><Relationship Id="rId2" Type="http://schemas.openxmlformats.org/officeDocument/2006/relationships/notesSlide" Target="../notesSlides/notesSlide1.xml"/><Relationship Id="rId16" Type="http://schemas.openxmlformats.org/officeDocument/2006/relationships/image" Target="../media/image21.svg"/><Relationship Id="rId20" Type="http://schemas.openxmlformats.org/officeDocument/2006/relationships/image" Target="../media/image25.png"/><Relationship Id="rId1" Type="http://schemas.openxmlformats.org/officeDocument/2006/relationships/slideLayout" Target="../slideLayouts/slideLayout7.xml"/><Relationship Id="rId6" Type="http://schemas.openxmlformats.org/officeDocument/2006/relationships/image" Target="../media/image11.png"/><Relationship Id="rId11" Type="http://schemas.openxmlformats.org/officeDocument/2006/relationships/image" Target="../media/image16.svg"/><Relationship Id="rId24" Type="http://schemas.openxmlformats.org/officeDocument/2006/relationships/image" Target="../media/image29.png"/><Relationship Id="rId5" Type="http://schemas.openxmlformats.org/officeDocument/2006/relationships/image" Target="../media/image10.svg"/><Relationship Id="rId15" Type="http://schemas.openxmlformats.org/officeDocument/2006/relationships/image" Target="../media/image20.png"/><Relationship Id="rId23" Type="http://schemas.openxmlformats.org/officeDocument/2006/relationships/image" Target="../media/image28.svg"/><Relationship Id="rId10" Type="http://schemas.openxmlformats.org/officeDocument/2006/relationships/image" Target="../media/image15.png"/><Relationship Id="rId19" Type="http://schemas.openxmlformats.org/officeDocument/2006/relationships/image" Target="../media/image24.svg"/><Relationship Id="rId4" Type="http://schemas.openxmlformats.org/officeDocument/2006/relationships/image" Target="../media/image9.png"/><Relationship Id="rId9" Type="http://schemas.openxmlformats.org/officeDocument/2006/relationships/image" Target="../media/image14.svg"/><Relationship Id="rId14" Type="http://schemas.openxmlformats.org/officeDocument/2006/relationships/image" Target="../media/image19.jpeg"/><Relationship Id="rId22" Type="http://schemas.openxmlformats.org/officeDocument/2006/relationships/image" Target="../media/image27.png"/><Relationship Id="rId27" Type="http://schemas.openxmlformats.org/officeDocument/2006/relationships/image" Target="../media/image32.svg"/></Relationships>
</file>

<file path=ppt/slides/_rels/slide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1.xml"/></Relationships>
</file>

<file path=ppt/slides/_rels/slide3.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33.png"/><Relationship Id="rId4" Type="http://schemas.openxmlformats.org/officeDocument/2006/relationships/image" Target="../media/image36.png"/></Relationships>
</file>

<file path=ppt/slides/_rels/slide4.xml.rels><?xml version="1.0" encoding="UTF-8" standalone="yes"?>
<Relationships xmlns="http://schemas.openxmlformats.org/package/2006/relationships"><Relationship Id="rId3" Type="http://schemas.openxmlformats.org/officeDocument/2006/relationships/hyperlink" Target="https://primr.org/resources/research-ethics-timeline" TargetMode="External"/><Relationship Id="rId2" Type="http://schemas.openxmlformats.org/officeDocument/2006/relationships/notesSlide" Target="../notesSlides/notesSlide3.xml"/><Relationship Id="rId1" Type="http://schemas.openxmlformats.org/officeDocument/2006/relationships/slideLayout" Target="../slideLayouts/slideLayout13.xml"/><Relationship Id="rId4" Type="http://schemas.openxmlformats.org/officeDocument/2006/relationships/image" Target="../media/image3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hyperlink" Target="https://research.unt.edu/cayuse-access-access-change-request" TargetMode="External"/><Relationship Id="rId7" Type="http://schemas.openxmlformats.org/officeDocument/2006/relationships/image" Target="../media/image41.svg"/><Relationship Id="rId12" Type="http://schemas.openxmlformats.org/officeDocument/2006/relationships/image" Target="../media/image33.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40.png"/><Relationship Id="rId11" Type="http://schemas.openxmlformats.org/officeDocument/2006/relationships/image" Target="../media/image45.png"/><Relationship Id="rId5" Type="http://schemas.openxmlformats.org/officeDocument/2006/relationships/image" Target="../media/image39.svg"/><Relationship Id="rId10" Type="http://schemas.openxmlformats.org/officeDocument/2006/relationships/image" Target="../media/image44.png"/><Relationship Id="rId4" Type="http://schemas.openxmlformats.org/officeDocument/2006/relationships/image" Target="../media/image38.png"/><Relationship Id="rId9" Type="http://schemas.openxmlformats.org/officeDocument/2006/relationships/image" Target="../media/image43.svg"/></Relationships>
</file>

<file path=ppt/slides/_rels/slide7.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46.jpeg"/><Relationship Id="rId7" Type="http://schemas.openxmlformats.org/officeDocument/2006/relationships/image" Target="../media/image33.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hyperlink" Target="https://nam04.safelinks.protection.outlook.com/?url=https%3A%2F%2Fcreativecommons.org%2Flicenses%2Fby-nd-nc%2F2.0%2Fjp%2F%3Fref%3Dopenverse%26atype%3Drich&amp;data=04%7C01%7CDaniel.Bassett%40unt.edu%7C7f31bdfc2dee406e94a408d9db8b52d4%7C70de199207c6480fa318a1afcba03983%7C0%7C0%7C637782213692671695%7CUnknown%7CTWFpbGZsb3d8eyJWIjoiMC4wLjAwMDAiLCJQIjoiV2luMzIiLCJBTiI6Ik1haWwiLCJXVCI6Mn0%3D%7C3000&amp;sdata=QZ%2BsCVLI9tUQHq2ei5gVIpz6kvhttMAxIRLfDLg%2BaAU%3D&amp;reserved=0" TargetMode="External"/><Relationship Id="rId5" Type="http://schemas.openxmlformats.org/officeDocument/2006/relationships/hyperlink" Target="https://nam04.safelinks.protection.outlook.com/?url=https%3A%2F%2Fwww.flickr.com%2Fphotos%2F55452199%40N07&amp;data=04%7C01%7CDaniel.Bassett%40unt.edu%7C7f31bdfc2dee406e94a408d9db8b52d4%7C70de199207c6480fa318a1afcba03983%7C0%7C0%7C637782213692671695%7CUnknown%7CTWFpbGZsb3d8eyJWIjoiMC4wLjAwMDAiLCJQIjoiV2luMzIiLCJBTiI6Ik1haWwiLCJXVCI6Mn0%3D%7C3000&amp;sdata=oE2y3rk30C8tAJcc59a9zDRMKdnuYJacRBd2eZHEwHQ%3D&amp;reserved=0" TargetMode="External"/><Relationship Id="rId4" Type="http://schemas.openxmlformats.org/officeDocument/2006/relationships/hyperlink" Target="https://nam04.safelinks.protection.outlook.com/?url=https%3A%2F%2Fwww.flickr.com%2Fphotos%2F55452199%40N07%2F20189988408&amp;data=04%7C01%7CDaniel.Bassett%40unt.edu%7C7f31bdfc2dee406e94a408d9db8b52d4%7C70de199207c6480fa318a1afcba03983%7C0%7C0%7C637782213692671695%7CUnknown%7CTWFpbGZsb3d8eyJWIjoiMC4wLjAwMDAiLCJQIjoiV2luMzIiLCJBTiI6Ik1haWwiLCJXVCI6Mn0%3D%7C3000&amp;sdata=1nww35J9Hijr%2FA8082VDY%2BpcHjCJeuOq8KI8%2BKEwAyU%3D&amp;reserved=0" TargetMode="External"/></Relationships>
</file>

<file path=ppt/slides/_rels/slide8.xml.rels><?xml version="1.0" encoding="UTF-8" standalone="yes"?>
<Relationships xmlns="http://schemas.openxmlformats.org/package/2006/relationships"><Relationship Id="rId8" Type="http://schemas.openxmlformats.org/officeDocument/2006/relationships/image" Target="../media/image40.png"/><Relationship Id="rId13" Type="http://schemas.openxmlformats.org/officeDocument/2006/relationships/image" Target="../media/image50.svg"/><Relationship Id="rId3" Type="http://schemas.openxmlformats.org/officeDocument/2006/relationships/slideLayout" Target="../slideLayouts/slideLayout7.xml"/><Relationship Id="rId7" Type="http://schemas.openxmlformats.org/officeDocument/2006/relationships/image" Target="../media/image39.svg"/><Relationship Id="rId12" Type="http://schemas.openxmlformats.org/officeDocument/2006/relationships/image" Target="../media/image49.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38.png"/><Relationship Id="rId11" Type="http://schemas.openxmlformats.org/officeDocument/2006/relationships/image" Target="../media/image43.svg"/><Relationship Id="rId5" Type="http://schemas.openxmlformats.org/officeDocument/2006/relationships/image" Target="../media/image48.jpeg"/><Relationship Id="rId15" Type="http://schemas.openxmlformats.org/officeDocument/2006/relationships/image" Target="../media/image33.png"/><Relationship Id="rId10" Type="http://schemas.openxmlformats.org/officeDocument/2006/relationships/image" Target="../media/image42.png"/><Relationship Id="rId4" Type="http://schemas.openxmlformats.org/officeDocument/2006/relationships/notesSlide" Target="../notesSlides/notesSlide6.xml"/><Relationship Id="rId9" Type="http://schemas.openxmlformats.org/officeDocument/2006/relationships/image" Target="../media/image41.svg"/><Relationship Id="rId14" Type="http://schemas.openxmlformats.org/officeDocument/2006/relationships/image" Target="../media/image51.png"/></Relationships>
</file>

<file path=ppt/slides/_rels/slide9.xml.rels><?xml version="1.0" encoding="UTF-8" standalone="yes"?>
<Relationships xmlns="http://schemas.openxmlformats.org/package/2006/relationships"><Relationship Id="rId3" Type="http://schemas.openxmlformats.org/officeDocument/2006/relationships/hyperlink" Target="http://theswirlworld.com/2013/04/06/15-things-to-give-up/" TargetMode="External"/><Relationship Id="rId2" Type="http://schemas.openxmlformats.org/officeDocument/2006/relationships/image" Target="../media/image52.jpeg"/><Relationship Id="rId1" Type="http://schemas.openxmlformats.org/officeDocument/2006/relationships/slideLayout" Target="../slideLayouts/slideLayout7.xml"/><Relationship Id="rId5" Type="http://schemas.openxmlformats.org/officeDocument/2006/relationships/image" Target="../media/image33.png"/><Relationship Id="rId4" Type="http://schemas.openxmlformats.org/officeDocument/2006/relationships/hyperlink" Target="https://creativecommons.org/licenses/by-nd/3.0/" TargetMode="External"/></Relationships>
</file>

<file path=ppt/slides/_rels/slide10.xml.rels><?xml version="1.0" encoding="UTF-8" standalone="yes"?>
<Relationships xmlns="http://schemas.openxmlformats.org/package/2006/relationships"><Relationship Id="rId8" Type="http://schemas.openxmlformats.org/officeDocument/2006/relationships/image" Target="../media/image58.svg"/><Relationship Id="rId3" Type="http://schemas.openxmlformats.org/officeDocument/2006/relationships/image" Target="../media/image53.png"/><Relationship Id="rId7" Type="http://schemas.openxmlformats.org/officeDocument/2006/relationships/image" Target="../media/image57.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56.svg"/><Relationship Id="rId5" Type="http://schemas.openxmlformats.org/officeDocument/2006/relationships/image" Target="../media/image55.png"/><Relationship Id="rId10" Type="http://schemas.openxmlformats.org/officeDocument/2006/relationships/image" Target="../media/image33.png"/><Relationship Id="rId4" Type="http://schemas.openxmlformats.org/officeDocument/2006/relationships/image" Target="../media/image54.svg"/><Relationship Id="rId9" Type="http://schemas.openxmlformats.org/officeDocument/2006/relationships/image" Target="../media/image59.png"/></Relationships>
</file>

<file path=ppt/slides/_rels/slide11.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33.png"/><Relationship Id="rId5" Type="http://schemas.openxmlformats.org/officeDocument/2006/relationships/image" Target="../media/image62.png"/><Relationship Id="rId4" Type="http://schemas.openxmlformats.org/officeDocument/2006/relationships/image" Target="../media/image61.png"/></Relationships>
</file>

<file path=ppt/slides/_rels/slide12.xml.rels><?xml version="1.0" encoding="UTF-8" standalone="yes"?>
<Relationships xmlns="http://schemas.openxmlformats.org/package/2006/relationships"><Relationship Id="rId3" Type="http://schemas.openxmlformats.org/officeDocument/2006/relationships/image" Target="../media/image64.svg"/><Relationship Id="rId2" Type="http://schemas.openxmlformats.org/officeDocument/2006/relationships/image" Target="../media/image63.png"/><Relationship Id="rId1" Type="http://schemas.openxmlformats.org/officeDocument/2006/relationships/slideLayout" Target="../slideLayouts/slideLayout7.xml"/><Relationship Id="rId6" Type="http://schemas.openxmlformats.org/officeDocument/2006/relationships/image" Target="../media/image30.svg"/><Relationship Id="rId5" Type="http://schemas.openxmlformats.org/officeDocument/2006/relationships/image" Target="../media/image29.png"/><Relationship Id="rId4" Type="http://schemas.openxmlformats.org/officeDocument/2006/relationships/image" Target="../media/image65.png"/></Relationships>
</file>

<file path=ppt/slides/_rels/slide1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8.xml"/></Relationships>
</file>

<file path=ppt/slides/_rels/slide15.xml.rels><?xml version="1.0" encoding="UTF-8" standalone="yes"?>
<Relationships xmlns="http://schemas.openxmlformats.org/package/2006/relationships"><Relationship Id="rId3" Type="http://schemas.openxmlformats.org/officeDocument/2006/relationships/image" Target="../media/image66.png"/><Relationship Id="rId7" Type="http://schemas.openxmlformats.org/officeDocument/2006/relationships/hyperlink" Target="https://creativecommons.org/licenses/by-nd/3.0/" TargetMode="External"/><Relationship Id="rId2" Type="http://schemas.openxmlformats.org/officeDocument/2006/relationships/notesSlide" Target="../notesSlides/notesSlide10.xml"/><Relationship Id="rId1" Type="http://schemas.openxmlformats.org/officeDocument/2006/relationships/slideLayout" Target="../slideLayouts/slideLayout34.xml"/><Relationship Id="rId6" Type="http://schemas.openxmlformats.org/officeDocument/2006/relationships/hyperlink" Target="http://theswirlworld.com/2013/04/06/15-things-to-give-up/" TargetMode="External"/><Relationship Id="rId5" Type="http://schemas.microsoft.com/office/2007/relationships/hdphoto" Target="../media/hdphoto1.wdp"/><Relationship Id="rId4" Type="http://schemas.openxmlformats.org/officeDocument/2006/relationships/image" Target="../media/image67.png"/></Relationships>
</file>

<file path=ppt/slides/_rels/slide1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68.png"/><Relationship Id="rId1" Type="http://schemas.openxmlformats.org/officeDocument/2006/relationships/slideLayout" Target="../slideLayouts/slideLayout34.xml"/><Relationship Id="rId5" Type="http://schemas.openxmlformats.org/officeDocument/2006/relationships/image" Target="../media/image69.png"/><Relationship Id="rId4" Type="http://schemas.openxmlformats.org/officeDocument/2006/relationships/hyperlink" Target="mailto:ORIC@unt.edu"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20.xml.rels><?xml version="1.0" encoding="UTF-8" standalone="yes"?>
<Relationships xmlns="http://schemas.openxmlformats.org/package/2006/relationships"><Relationship Id="rId8" Type="http://schemas.openxmlformats.org/officeDocument/2006/relationships/image" Target="../media/image76.png"/><Relationship Id="rId3" Type="http://schemas.openxmlformats.org/officeDocument/2006/relationships/image" Target="../media/image71.svg"/><Relationship Id="rId7" Type="http://schemas.openxmlformats.org/officeDocument/2006/relationships/image" Target="../media/image75.svg"/><Relationship Id="rId2" Type="http://schemas.openxmlformats.org/officeDocument/2006/relationships/image" Target="../media/image70.png"/><Relationship Id="rId1" Type="http://schemas.openxmlformats.org/officeDocument/2006/relationships/slideLayout" Target="../slideLayouts/slideLayout7.xml"/><Relationship Id="rId6" Type="http://schemas.openxmlformats.org/officeDocument/2006/relationships/image" Target="../media/image74.png"/><Relationship Id="rId5" Type="http://schemas.openxmlformats.org/officeDocument/2006/relationships/image" Target="../media/image73.svg"/><Relationship Id="rId10" Type="http://schemas.openxmlformats.org/officeDocument/2006/relationships/image" Target="../media/image33.png"/><Relationship Id="rId4" Type="http://schemas.openxmlformats.org/officeDocument/2006/relationships/image" Target="../media/image72.png"/><Relationship Id="rId9" Type="http://schemas.openxmlformats.org/officeDocument/2006/relationships/image" Target="../media/image77.svg"/></Relationships>
</file>

<file path=ppt/slides/_rels/slide21.xml.rels><?xml version="1.0" encoding="UTF-8" standalone="yes"?>
<Relationships xmlns="http://schemas.openxmlformats.org/package/2006/relationships"><Relationship Id="rId8" Type="http://schemas.openxmlformats.org/officeDocument/2006/relationships/image" Target="../media/image84.png"/><Relationship Id="rId3" Type="http://schemas.openxmlformats.org/officeDocument/2006/relationships/image" Target="../media/image79.png"/><Relationship Id="rId7" Type="http://schemas.openxmlformats.org/officeDocument/2006/relationships/image" Target="../media/image83.png"/><Relationship Id="rId2" Type="http://schemas.openxmlformats.org/officeDocument/2006/relationships/image" Target="../media/image78.png"/><Relationship Id="rId1" Type="http://schemas.openxmlformats.org/officeDocument/2006/relationships/slideLayout" Target="../slideLayouts/slideLayout7.xml"/><Relationship Id="rId6" Type="http://schemas.openxmlformats.org/officeDocument/2006/relationships/image" Target="../media/image82.png"/><Relationship Id="rId5" Type="http://schemas.openxmlformats.org/officeDocument/2006/relationships/image" Target="../media/image81.png"/><Relationship Id="rId4" Type="http://schemas.openxmlformats.org/officeDocument/2006/relationships/image" Target="../media/image80.png"/><Relationship Id="rId9" Type="http://schemas.openxmlformats.org/officeDocument/2006/relationships/image" Target="../media/image33.png"/></Relationships>
</file>

<file path=ppt/slides/_rels/slide22.xml.rels><?xml version="1.0" encoding="UTF-8" standalone="yes"?>
<Relationships xmlns="http://schemas.openxmlformats.org/package/2006/relationships"><Relationship Id="rId3" Type="http://schemas.openxmlformats.org/officeDocument/2006/relationships/hyperlink" Target="https://www.pngall.com/no-entry-symbol-png/" TargetMode="External"/><Relationship Id="rId2" Type="http://schemas.openxmlformats.org/officeDocument/2006/relationships/image" Target="../media/image85.png"/><Relationship Id="rId1" Type="http://schemas.openxmlformats.org/officeDocument/2006/relationships/slideLayout" Target="../slideLayouts/slideLayout7.xml"/><Relationship Id="rId5" Type="http://schemas.openxmlformats.org/officeDocument/2006/relationships/image" Target="../media/image33.png"/><Relationship Id="rId4" Type="http://schemas.openxmlformats.org/officeDocument/2006/relationships/hyperlink" Target="https://creativecommons.org/licenses/by-nc/3.0/"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33.png"/><Relationship Id="rId4" Type="http://schemas.openxmlformats.org/officeDocument/2006/relationships/image" Target="../media/image87.png"/></Relationships>
</file>

<file path=ppt/slides/_rels/slide24.xml.rels><?xml version="1.0" encoding="UTF-8" standalone="yes"?>
<Relationships xmlns="http://schemas.openxmlformats.org/package/2006/relationships"><Relationship Id="rId3" Type="http://schemas.openxmlformats.org/officeDocument/2006/relationships/image" Target="../media/image88.png"/><Relationship Id="rId7" Type="http://schemas.openxmlformats.org/officeDocument/2006/relationships/image" Target="../media/image92.sv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91.png"/><Relationship Id="rId5" Type="http://schemas.openxmlformats.org/officeDocument/2006/relationships/image" Target="../media/image90.png"/><Relationship Id="rId4" Type="http://schemas.openxmlformats.org/officeDocument/2006/relationships/image" Target="../media/image89.svg"/></Relationships>
</file>

<file path=ppt/slides/_rels/slide25.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94.svg"/><Relationship Id="rId7" Type="http://schemas.openxmlformats.org/officeDocument/2006/relationships/image" Target="../media/image98.svg"/><Relationship Id="rId2" Type="http://schemas.openxmlformats.org/officeDocument/2006/relationships/image" Target="../media/image93.png"/><Relationship Id="rId1" Type="http://schemas.openxmlformats.org/officeDocument/2006/relationships/slideLayout" Target="../slideLayouts/slideLayout7.xml"/><Relationship Id="rId6" Type="http://schemas.openxmlformats.org/officeDocument/2006/relationships/image" Target="../media/image97.png"/><Relationship Id="rId5" Type="http://schemas.openxmlformats.org/officeDocument/2006/relationships/image" Target="../media/image96.svg"/><Relationship Id="rId4" Type="http://schemas.openxmlformats.org/officeDocument/2006/relationships/image" Target="../media/image95.png"/></Relationships>
</file>

<file path=ppt/slides/_rels/slide26.xml.rels><?xml version="1.0" encoding="UTF-8" standalone="yes"?>
<Relationships xmlns="http://schemas.openxmlformats.org/package/2006/relationships"><Relationship Id="rId3" Type="http://schemas.openxmlformats.org/officeDocument/2006/relationships/image" Target="../media/image100.svg"/><Relationship Id="rId2" Type="http://schemas.openxmlformats.org/officeDocument/2006/relationships/image" Target="../media/image99.png"/><Relationship Id="rId1" Type="http://schemas.openxmlformats.org/officeDocument/2006/relationships/slideLayout" Target="../slideLayouts/slideLayout7.xml"/><Relationship Id="rId4" Type="http://schemas.openxmlformats.org/officeDocument/2006/relationships/image" Target="../media/image33.png"/></Relationships>
</file>

<file path=ppt/slides/_rels/slide27.xml.rels><?xml version="1.0" encoding="UTF-8" standalone="yes"?>
<Relationships xmlns="http://schemas.openxmlformats.org/package/2006/relationships"><Relationship Id="rId3" Type="http://schemas.openxmlformats.org/officeDocument/2006/relationships/image" Target="../media/image101.jpeg"/><Relationship Id="rId7" Type="http://schemas.openxmlformats.org/officeDocument/2006/relationships/image" Target="../media/image90.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33.png"/><Relationship Id="rId5" Type="http://schemas.openxmlformats.org/officeDocument/2006/relationships/hyperlink" Target="https://creativecommons.org/licenses/by/2.0/?ref=openverse" TargetMode="External"/><Relationship Id="rId4" Type="http://schemas.openxmlformats.org/officeDocument/2006/relationships/hyperlink" Target="https://www.flickr.com/people/54591706@N02" TargetMode="External"/></Relationships>
</file>

<file path=ppt/slides/_rels/slide28.xml.rels><?xml version="1.0" encoding="UTF-8" standalone="yes"?>
<Relationships xmlns="http://schemas.openxmlformats.org/package/2006/relationships"><Relationship Id="rId8" Type="http://schemas.openxmlformats.org/officeDocument/2006/relationships/image" Target="../media/image108.svg"/><Relationship Id="rId13" Type="http://schemas.openxmlformats.org/officeDocument/2006/relationships/image" Target="../media/image113.png"/><Relationship Id="rId3" Type="http://schemas.openxmlformats.org/officeDocument/2006/relationships/image" Target="../media/image103.png"/><Relationship Id="rId7" Type="http://schemas.openxmlformats.org/officeDocument/2006/relationships/image" Target="../media/image107.png"/><Relationship Id="rId12" Type="http://schemas.openxmlformats.org/officeDocument/2006/relationships/image" Target="../media/image112.svg"/><Relationship Id="rId2" Type="http://schemas.openxmlformats.org/officeDocument/2006/relationships/image" Target="../media/image102.png"/><Relationship Id="rId1" Type="http://schemas.openxmlformats.org/officeDocument/2006/relationships/slideLayout" Target="../slideLayouts/slideLayout7.xml"/><Relationship Id="rId6" Type="http://schemas.openxmlformats.org/officeDocument/2006/relationships/image" Target="../media/image106.svg"/><Relationship Id="rId11" Type="http://schemas.openxmlformats.org/officeDocument/2006/relationships/image" Target="../media/image111.png"/><Relationship Id="rId5" Type="http://schemas.openxmlformats.org/officeDocument/2006/relationships/image" Target="../media/image105.png"/><Relationship Id="rId15" Type="http://schemas.openxmlformats.org/officeDocument/2006/relationships/image" Target="../media/image33.png"/><Relationship Id="rId10" Type="http://schemas.openxmlformats.org/officeDocument/2006/relationships/image" Target="../media/image110.svg"/><Relationship Id="rId4" Type="http://schemas.openxmlformats.org/officeDocument/2006/relationships/image" Target="../media/image104.svg"/><Relationship Id="rId9" Type="http://schemas.openxmlformats.org/officeDocument/2006/relationships/image" Target="../media/image109.png"/><Relationship Id="rId14" Type="http://schemas.openxmlformats.org/officeDocument/2006/relationships/image" Target="../media/image114.svg"/></Relationships>
</file>

<file path=ppt/slides/_rels/slide29.xml.rels><?xml version="1.0" encoding="UTF-8" standalone="yes"?>
<Relationships xmlns="http://schemas.openxmlformats.org/package/2006/relationships"><Relationship Id="rId3" Type="http://schemas.openxmlformats.org/officeDocument/2006/relationships/image" Target="../media/image116.svg"/><Relationship Id="rId2" Type="http://schemas.openxmlformats.org/officeDocument/2006/relationships/image" Target="../media/image115.png"/><Relationship Id="rId1" Type="http://schemas.openxmlformats.org/officeDocument/2006/relationships/slideLayout" Target="../slideLayouts/slideLayout7.xml"/><Relationship Id="rId6" Type="http://schemas.openxmlformats.org/officeDocument/2006/relationships/image" Target="../media/image92.svg"/><Relationship Id="rId5" Type="http://schemas.openxmlformats.org/officeDocument/2006/relationships/image" Target="../media/image91.png"/><Relationship Id="rId4" Type="http://schemas.openxmlformats.org/officeDocument/2006/relationships/image" Target="../media/image117.jpeg"/></Relationships>
</file>

<file path=ppt/slides/_rels/slide3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image" Target="../media/image118.jpeg"/><Relationship Id="rId1" Type="http://schemas.openxmlformats.org/officeDocument/2006/relationships/slideLayout" Target="../slideLayouts/slideLayout7.xml"/><Relationship Id="rId5" Type="http://schemas.openxmlformats.org/officeDocument/2006/relationships/hyperlink" Target="mailto:oric@unt.edu" TargetMode="External"/><Relationship Id="rId4" Type="http://schemas.openxmlformats.org/officeDocument/2006/relationships/image" Target="../media/image120.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US"/>
          </a:p>
        </p:txBody>
      </p:sp>
      <p:grpSp>
        <p:nvGrpSpPr>
          <p:cNvPr id="3" name="Group 3"/>
          <p:cNvGrpSpPr/>
          <p:nvPr/>
        </p:nvGrpSpPr>
        <p:grpSpPr>
          <a:xfrm>
            <a:off x="9554503" y="5450167"/>
            <a:ext cx="11712292" cy="9739632"/>
            <a:chOff x="0" y="0"/>
            <a:chExt cx="676659" cy="562692"/>
          </a:xfrm>
        </p:grpSpPr>
        <p:sp>
          <p:nvSpPr>
            <p:cNvPr id="4" name="Freeform 4"/>
            <p:cNvSpPr/>
            <p:nvPr/>
          </p:nvSpPr>
          <p:spPr>
            <a:xfrm>
              <a:off x="0" y="0"/>
              <a:ext cx="676659" cy="562692"/>
            </a:xfrm>
            <a:custGeom>
              <a:avLst/>
              <a:gdLst/>
              <a:ahLst/>
              <a:cxnLst/>
              <a:rect l="l" t="t" r="r" b="b"/>
              <a:pathLst>
                <a:path w="676659" h="562692">
                  <a:moveTo>
                    <a:pt x="676659" y="281346"/>
                  </a:moveTo>
                  <a:lnTo>
                    <a:pt x="473459" y="562692"/>
                  </a:lnTo>
                  <a:lnTo>
                    <a:pt x="203200" y="562692"/>
                  </a:lnTo>
                  <a:lnTo>
                    <a:pt x="0" y="281346"/>
                  </a:lnTo>
                  <a:lnTo>
                    <a:pt x="203200" y="0"/>
                  </a:lnTo>
                  <a:lnTo>
                    <a:pt x="473459" y="0"/>
                  </a:lnTo>
                  <a:lnTo>
                    <a:pt x="676659" y="281346"/>
                  </a:lnTo>
                  <a:close/>
                </a:path>
              </a:pathLst>
            </a:custGeom>
            <a:solidFill>
              <a:srgbClr val="006A31"/>
            </a:solidFill>
          </p:spPr>
          <p:txBody>
            <a:bodyPr/>
            <a:lstStyle/>
            <a:p>
              <a:endParaRPr lang="en-US"/>
            </a:p>
          </p:txBody>
        </p:sp>
        <p:sp>
          <p:nvSpPr>
            <p:cNvPr id="5" name="TextBox 5"/>
            <p:cNvSpPr txBox="1"/>
            <p:nvPr/>
          </p:nvSpPr>
          <p:spPr>
            <a:xfrm>
              <a:off x="114300" y="-57150"/>
              <a:ext cx="448059" cy="619842"/>
            </a:xfrm>
            <a:prstGeom prst="rect">
              <a:avLst/>
            </a:prstGeom>
          </p:spPr>
          <p:txBody>
            <a:bodyPr lIns="50800" tIns="50800" rIns="50800" bIns="50800" rtlCol="0" anchor="ctr"/>
            <a:lstStyle/>
            <a:p>
              <a:pPr algn="ctr">
                <a:lnSpc>
                  <a:spcPts val="3499"/>
                </a:lnSpc>
              </a:pPr>
              <a:endParaRPr/>
            </a:p>
          </p:txBody>
        </p:sp>
      </p:grpSp>
      <p:grpSp>
        <p:nvGrpSpPr>
          <p:cNvPr id="6" name="Group 6"/>
          <p:cNvGrpSpPr/>
          <p:nvPr/>
        </p:nvGrpSpPr>
        <p:grpSpPr>
          <a:xfrm>
            <a:off x="8217453" y="-993826"/>
            <a:ext cx="20867030" cy="10516055"/>
            <a:chOff x="0" y="0"/>
            <a:chExt cx="561152" cy="282796"/>
          </a:xfrm>
        </p:grpSpPr>
        <p:sp>
          <p:nvSpPr>
            <p:cNvPr id="7" name="Freeform 7"/>
            <p:cNvSpPr/>
            <p:nvPr/>
          </p:nvSpPr>
          <p:spPr>
            <a:xfrm>
              <a:off x="0" y="0"/>
              <a:ext cx="561152" cy="282796"/>
            </a:xfrm>
            <a:custGeom>
              <a:avLst/>
              <a:gdLst/>
              <a:ahLst/>
              <a:cxnLst/>
              <a:rect l="l" t="t" r="r" b="b"/>
              <a:pathLst>
                <a:path w="561152" h="282796">
                  <a:moveTo>
                    <a:pt x="203200" y="282796"/>
                  </a:moveTo>
                  <a:lnTo>
                    <a:pt x="357952" y="282796"/>
                  </a:lnTo>
                  <a:lnTo>
                    <a:pt x="561152" y="0"/>
                  </a:lnTo>
                  <a:lnTo>
                    <a:pt x="0" y="0"/>
                  </a:lnTo>
                  <a:lnTo>
                    <a:pt x="203200" y="282796"/>
                  </a:lnTo>
                  <a:close/>
                </a:path>
              </a:pathLst>
            </a:custGeom>
            <a:solidFill>
              <a:srgbClr val="006A31"/>
            </a:solidFill>
            <a:ln cap="sq">
              <a:noFill/>
              <a:prstDash val="solid"/>
              <a:miter/>
            </a:ln>
          </p:spPr>
          <p:txBody>
            <a:bodyPr/>
            <a:lstStyle/>
            <a:p>
              <a:endParaRPr lang="en-US"/>
            </a:p>
          </p:txBody>
        </p:sp>
        <p:sp>
          <p:nvSpPr>
            <p:cNvPr id="8" name="TextBox 8"/>
            <p:cNvSpPr txBox="1"/>
            <p:nvPr/>
          </p:nvSpPr>
          <p:spPr>
            <a:xfrm>
              <a:off x="127000" y="-57150"/>
              <a:ext cx="307152" cy="339946"/>
            </a:xfrm>
            <a:prstGeom prst="rect">
              <a:avLst/>
            </a:prstGeom>
          </p:spPr>
          <p:txBody>
            <a:bodyPr lIns="50800" tIns="50800" rIns="50800" bIns="50800" rtlCol="0" anchor="ctr"/>
            <a:lstStyle/>
            <a:p>
              <a:pPr algn="ctr">
                <a:lnSpc>
                  <a:spcPts val="3499"/>
                </a:lnSpc>
              </a:pPr>
              <a:endParaRPr/>
            </a:p>
          </p:txBody>
        </p:sp>
      </p:grpSp>
      <p:sp>
        <p:nvSpPr>
          <p:cNvPr id="9" name="Freeform 9"/>
          <p:cNvSpPr/>
          <p:nvPr/>
        </p:nvSpPr>
        <p:spPr>
          <a:xfrm rot="5400000">
            <a:off x="16166910" y="1151200"/>
            <a:ext cx="2270840" cy="899810"/>
          </a:xfrm>
          <a:custGeom>
            <a:avLst/>
            <a:gdLst/>
            <a:ahLst/>
            <a:cxnLst/>
            <a:rect l="l" t="t" r="r" b="b"/>
            <a:pathLst>
              <a:path w="2270840" h="899810">
                <a:moveTo>
                  <a:pt x="0" y="0"/>
                </a:moveTo>
                <a:lnTo>
                  <a:pt x="2270840" y="0"/>
                </a:lnTo>
                <a:lnTo>
                  <a:pt x="2270840" y="899811"/>
                </a:lnTo>
                <a:lnTo>
                  <a:pt x="0" y="899811"/>
                </a:lnTo>
                <a:lnTo>
                  <a:pt x="0" y="0"/>
                </a:lnTo>
                <a:close/>
              </a:path>
            </a:pathLst>
          </a:custGeom>
          <a:blipFill>
            <a:blip r:embed="rId4">
              <a:extLst>
                <a:ext uri="{96DAC541-7B7A-43D3-8B79-37D633B846F1}">
                  <asvg:svgBlip xmlns:asvg="http://schemas.microsoft.com/office/drawing/2016/SVG/main" r:embed="rId5"/>
                </a:ext>
              </a:extLst>
            </a:blip>
            <a:stretch>
              <a:fillRect t="-20273" r="-21421"/>
            </a:stretch>
          </a:blipFill>
        </p:spPr>
        <p:txBody>
          <a:bodyPr/>
          <a:lstStyle/>
          <a:p>
            <a:endParaRPr lang="en-US"/>
          </a:p>
        </p:txBody>
      </p:sp>
      <p:sp>
        <p:nvSpPr>
          <p:cNvPr id="10" name="Freeform 10"/>
          <p:cNvSpPr/>
          <p:nvPr/>
        </p:nvSpPr>
        <p:spPr>
          <a:xfrm>
            <a:off x="5433256" y="7599371"/>
            <a:ext cx="885980" cy="536756"/>
          </a:xfrm>
          <a:custGeom>
            <a:avLst/>
            <a:gdLst/>
            <a:ahLst/>
            <a:cxnLst/>
            <a:rect l="l" t="t" r="r" b="b"/>
            <a:pathLst>
              <a:path w="885980" h="536756">
                <a:moveTo>
                  <a:pt x="0" y="0"/>
                </a:moveTo>
                <a:lnTo>
                  <a:pt x="885980" y="0"/>
                </a:lnTo>
                <a:lnTo>
                  <a:pt x="885980" y="536756"/>
                </a:lnTo>
                <a:lnTo>
                  <a:pt x="0" y="536756"/>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1" name="Freeform 11"/>
          <p:cNvSpPr/>
          <p:nvPr/>
        </p:nvSpPr>
        <p:spPr>
          <a:xfrm>
            <a:off x="1145755" y="6312320"/>
            <a:ext cx="885980" cy="536756"/>
          </a:xfrm>
          <a:custGeom>
            <a:avLst/>
            <a:gdLst/>
            <a:ahLst/>
            <a:cxnLst/>
            <a:rect l="l" t="t" r="r" b="b"/>
            <a:pathLst>
              <a:path w="885980" h="536756">
                <a:moveTo>
                  <a:pt x="0" y="0"/>
                </a:moveTo>
                <a:lnTo>
                  <a:pt x="885980" y="0"/>
                </a:lnTo>
                <a:lnTo>
                  <a:pt x="885980" y="536756"/>
                </a:lnTo>
                <a:lnTo>
                  <a:pt x="0" y="536756"/>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grpSp>
        <p:nvGrpSpPr>
          <p:cNvPr id="12" name="Group 12"/>
          <p:cNvGrpSpPr/>
          <p:nvPr/>
        </p:nvGrpSpPr>
        <p:grpSpPr>
          <a:xfrm>
            <a:off x="1244600" y="6325041"/>
            <a:ext cx="4953000" cy="1771244"/>
            <a:chOff x="0" y="-27479"/>
            <a:chExt cx="1304494" cy="466501"/>
          </a:xfrm>
        </p:grpSpPr>
        <p:sp>
          <p:nvSpPr>
            <p:cNvPr id="13" name="Freeform 13"/>
            <p:cNvSpPr/>
            <p:nvPr/>
          </p:nvSpPr>
          <p:spPr>
            <a:xfrm>
              <a:off x="0" y="0"/>
              <a:ext cx="1304494" cy="409351"/>
            </a:xfrm>
            <a:custGeom>
              <a:avLst/>
              <a:gdLst/>
              <a:ahLst/>
              <a:cxnLst/>
              <a:rect l="l" t="t" r="r" b="b"/>
              <a:pathLst>
                <a:path w="1304494" h="409351">
                  <a:moveTo>
                    <a:pt x="0" y="0"/>
                  </a:moveTo>
                  <a:lnTo>
                    <a:pt x="1304494" y="0"/>
                  </a:lnTo>
                  <a:lnTo>
                    <a:pt x="1304494" y="409351"/>
                  </a:lnTo>
                  <a:lnTo>
                    <a:pt x="0" y="409351"/>
                  </a:lnTo>
                  <a:close/>
                </a:path>
              </a:pathLst>
            </a:custGeom>
            <a:solidFill>
              <a:srgbClr val="006A31"/>
            </a:solidFill>
          </p:spPr>
          <p:txBody>
            <a:bodyPr/>
            <a:lstStyle/>
            <a:p>
              <a:endParaRPr lang="en-US"/>
            </a:p>
          </p:txBody>
        </p:sp>
        <p:sp>
          <p:nvSpPr>
            <p:cNvPr id="14" name="TextBox 14"/>
            <p:cNvSpPr txBox="1"/>
            <p:nvPr/>
          </p:nvSpPr>
          <p:spPr>
            <a:xfrm>
              <a:off x="0" y="-27479"/>
              <a:ext cx="1304494" cy="466501"/>
            </a:xfrm>
            <a:prstGeom prst="rect">
              <a:avLst/>
            </a:prstGeom>
          </p:spPr>
          <p:txBody>
            <a:bodyPr lIns="50800" tIns="50800" rIns="50800" bIns="50800" rtlCol="0" anchor="ctr"/>
            <a:lstStyle/>
            <a:p>
              <a:pPr algn="ctr">
                <a:lnSpc>
                  <a:spcPts val="3499"/>
                </a:lnSpc>
              </a:pPr>
              <a:r>
                <a:rPr lang="en-US" sz="2499">
                  <a:solidFill>
                    <a:srgbClr val="000000"/>
                  </a:solidFill>
                  <a:latin typeface="Public Sans"/>
                  <a:ea typeface="Public Sans"/>
                  <a:cs typeface="Public Sans"/>
                  <a:sym typeface="Public Sans"/>
                </a:rPr>
                <a:t>IRB Overview </a:t>
              </a:r>
            </a:p>
            <a:p>
              <a:pPr algn="ctr">
                <a:lnSpc>
                  <a:spcPts val="3499"/>
                </a:lnSpc>
              </a:pPr>
              <a:r>
                <a:rPr lang="en-US" sz="2499">
                  <a:solidFill>
                    <a:srgbClr val="000000"/>
                  </a:solidFill>
                  <a:latin typeface="Public Sans"/>
                  <a:ea typeface="Public Sans"/>
                  <a:cs typeface="Public Sans"/>
                  <a:sym typeface="Public Sans"/>
                </a:rPr>
                <a:t>Responsible Recruitment and Elements of Informed Consent</a:t>
              </a:r>
            </a:p>
          </p:txBody>
        </p:sp>
      </p:grpSp>
      <p:sp>
        <p:nvSpPr>
          <p:cNvPr id="15" name="Freeform 15"/>
          <p:cNvSpPr/>
          <p:nvPr/>
        </p:nvSpPr>
        <p:spPr>
          <a:xfrm>
            <a:off x="12646769" y="9439275"/>
            <a:ext cx="1533144" cy="289381"/>
          </a:xfrm>
          <a:custGeom>
            <a:avLst/>
            <a:gdLst/>
            <a:ahLst/>
            <a:cxnLst/>
            <a:rect l="l" t="t" r="r" b="b"/>
            <a:pathLst>
              <a:path w="1533144" h="289381">
                <a:moveTo>
                  <a:pt x="0" y="0"/>
                </a:moveTo>
                <a:lnTo>
                  <a:pt x="1533144" y="0"/>
                </a:lnTo>
                <a:lnTo>
                  <a:pt x="1533144" y="289381"/>
                </a:lnTo>
                <a:lnTo>
                  <a:pt x="0" y="289381"/>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16" name="Freeform 16"/>
          <p:cNvSpPr/>
          <p:nvPr/>
        </p:nvSpPr>
        <p:spPr>
          <a:xfrm>
            <a:off x="-597544" y="8962696"/>
            <a:ext cx="1097343" cy="548672"/>
          </a:xfrm>
          <a:custGeom>
            <a:avLst/>
            <a:gdLst/>
            <a:ahLst/>
            <a:cxnLst/>
            <a:rect l="l" t="t" r="r" b="b"/>
            <a:pathLst>
              <a:path w="1097343" h="548672">
                <a:moveTo>
                  <a:pt x="0" y="0"/>
                </a:moveTo>
                <a:lnTo>
                  <a:pt x="1097344" y="0"/>
                </a:lnTo>
                <a:lnTo>
                  <a:pt x="1097344" y="548672"/>
                </a:lnTo>
                <a:lnTo>
                  <a:pt x="0" y="548672"/>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17" name="Freeform 17"/>
          <p:cNvSpPr/>
          <p:nvPr/>
        </p:nvSpPr>
        <p:spPr>
          <a:xfrm rot="5400000">
            <a:off x="8437891" y="622640"/>
            <a:ext cx="8732770" cy="9479262"/>
          </a:xfrm>
          <a:custGeom>
            <a:avLst/>
            <a:gdLst/>
            <a:ahLst/>
            <a:cxnLst/>
            <a:rect l="l" t="t" r="r" b="b"/>
            <a:pathLst>
              <a:path w="8732770" h="9479262">
                <a:moveTo>
                  <a:pt x="0" y="0"/>
                </a:moveTo>
                <a:lnTo>
                  <a:pt x="8732770" y="0"/>
                </a:lnTo>
                <a:lnTo>
                  <a:pt x="8732770" y="9479261"/>
                </a:lnTo>
                <a:lnTo>
                  <a:pt x="0" y="9479261"/>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en-US"/>
          </a:p>
        </p:txBody>
      </p:sp>
      <p:grpSp>
        <p:nvGrpSpPr>
          <p:cNvPr id="18" name="Group 18"/>
          <p:cNvGrpSpPr/>
          <p:nvPr/>
        </p:nvGrpSpPr>
        <p:grpSpPr>
          <a:xfrm>
            <a:off x="8674976" y="1064828"/>
            <a:ext cx="8421049" cy="7300805"/>
            <a:chOff x="0" y="0"/>
            <a:chExt cx="727368" cy="630606"/>
          </a:xfrm>
        </p:grpSpPr>
        <p:sp>
          <p:nvSpPr>
            <p:cNvPr id="19" name="Freeform 19"/>
            <p:cNvSpPr/>
            <p:nvPr/>
          </p:nvSpPr>
          <p:spPr>
            <a:xfrm>
              <a:off x="0" y="0"/>
              <a:ext cx="727368" cy="630606"/>
            </a:xfrm>
            <a:custGeom>
              <a:avLst/>
              <a:gdLst/>
              <a:ahLst/>
              <a:cxnLst/>
              <a:rect l="l" t="t" r="r" b="b"/>
              <a:pathLst>
                <a:path w="727368" h="630606">
                  <a:moveTo>
                    <a:pt x="727368" y="315303"/>
                  </a:moveTo>
                  <a:lnTo>
                    <a:pt x="524168" y="630606"/>
                  </a:lnTo>
                  <a:lnTo>
                    <a:pt x="203200" y="630606"/>
                  </a:lnTo>
                  <a:lnTo>
                    <a:pt x="0" y="315303"/>
                  </a:lnTo>
                  <a:lnTo>
                    <a:pt x="203200" y="0"/>
                  </a:lnTo>
                  <a:lnTo>
                    <a:pt x="524168" y="0"/>
                  </a:lnTo>
                  <a:lnTo>
                    <a:pt x="727368" y="315303"/>
                  </a:lnTo>
                  <a:close/>
                </a:path>
              </a:pathLst>
            </a:custGeom>
            <a:blipFill>
              <a:blip r:embed="rId14"/>
              <a:stretch>
                <a:fillRect l="-202218" t="-133998" r="-110840" b="-33998"/>
              </a:stretch>
            </a:blipFill>
            <a:ln w="142875" cap="sq">
              <a:solidFill>
                <a:srgbClr val="FFFFFF"/>
              </a:solidFill>
              <a:prstDash val="solid"/>
              <a:miter/>
            </a:ln>
          </p:spPr>
          <p:txBody>
            <a:bodyPr/>
            <a:lstStyle/>
            <a:p>
              <a:endParaRPr lang="en-US"/>
            </a:p>
          </p:txBody>
        </p:sp>
      </p:grpSp>
      <p:sp>
        <p:nvSpPr>
          <p:cNvPr id="20" name="Freeform 20"/>
          <p:cNvSpPr/>
          <p:nvPr/>
        </p:nvSpPr>
        <p:spPr>
          <a:xfrm rot="-5400000">
            <a:off x="12772130" y="5191268"/>
            <a:ext cx="4650437" cy="5047964"/>
          </a:xfrm>
          <a:custGeom>
            <a:avLst/>
            <a:gdLst/>
            <a:ahLst/>
            <a:cxnLst/>
            <a:rect l="l" t="t" r="r" b="b"/>
            <a:pathLst>
              <a:path w="4650437" h="5047964">
                <a:moveTo>
                  <a:pt x="0" y="0"/>
                </a:moveTo>
                <a:lnTo>
                  <a:pt x="4650437" y="0"/>
                </a:lnTo>
                <a:lnTo>
                  <a:pt x="4650437" y="5047964"/>
                </a:lnTo>
                <a:lnTo>
                  <a:pt x="0" y="5047964"/>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en-US"/>
          </a:p>
        </p:txBody>
      </p:sp>
      <p:sp>
        <p:nvSpPr>
          <p:cNvPr id="21" name="Freeform 21"/>
          <p:cNvSpPr/>
          <p:nvPr/>
        </p:nvSpPr>
        <p:spPr>
          <a:xfrm>
            <a:off x="16738600" y="6109497"/>
            <a:ext cx="3098800" cy="2738564"/>
          </a:xfrm>
          <a:custGeom>
            <a:avLst/>
            <a:gdLst/>
            <a:ahLst/>
            <a:cxnLst/>
            <a:rect l="l" t="t" r="r" b="b"/>
            <a:pathLst>
              <a:path w="3098800" h="2738564">
                <a:moveTo>
                  <a:pt x="0" y="0"/>
                </a:moveTo>
                <a:lnTo>
                  <a:pt x="3098800" y="0"/>
                </a:lnTo>
                <a:lnTo>
                  <a:pt x="3098800" y="2738564"/>
                </a:lnTo>
                <a:lnTo>
                  <a:pt x="0" y="2738564"/>
                </a:lnTo>
                <a:lnTo>
                  <a:pt x="0" y="0"/>
                </a:lnTo>
                <a:close/>
              </a:path>
            </a:pathLst>
          </a:custGeom>
          <a:blipFill>
            <a:blip r:embed="rId15">
              <a:extLst>
                <a:ext uri="{96DAC541-7B7A-43D3-8B79-37D633B846F1}">
                  <asvg:svgBlip xmlns:asvg="http://schemas.microsoft.com/office/drawing/2016/SVG/main" r:embed="rId16"/>
                </a:ext>
              </a:extLst>
            </a:blip>
            <a:stretch>
              <a:fillRect/>
            </a:stretch>
          </a:blipFill>
        </p:spPr>
        <p:txBody>
          <a:bodyPr/>
          <a:lstStyle/>
          <a:p>
            <a:endParaRPr lang="en-US"/>
          </a:p>
        </p:txBody>
      </p:sp>
      <p:grpSp>
        <p:nvGrpSpPr>
          <p:cNvPr id="22" name="Group 22"/>
          <p:cNvGrpSpPr/>
          <p:nvPr/>
        </p:nvGrpSpPr>
        <p:grpSpPr>
          <a:xfrm>
            <a:off x="13044776" y="5699258"/>
            <a:ext cx="4105146" cy="3559042"/>
            <a:chOff x="0" y="0"/>
            <a:chExt cx="727368" cy="630606"/>
          </a:xfrm>
        </p:grpSpPr>
        <p:sp>
          <p:nvSpPr>
            <p:cNvPr id="23" name="Freeform 23"/>
            <p:cNvSpPr/>
            <p:nvPr/>
          </p:nvSpPr>
          <p:spPr>
            <a:xfrm>
              <a:off x="0" y="0"/>
              <a:ext cx="727368" cy="630606"/>
            </a:xfrm>
            <a:custGeom>
              <a:avLst/>
              <a:gdLst/>
              <a:ahLst/>
              <a:cxnLst/>
              <a:rect l="l" t="t" r="r" b="b"/>
              <a:pathLst>
                <a:path w="727368" h="630606">
                  <a:moveTo>
                    <a:pt x="727368" y="315303"/>
                  </a:moveTo>
                  <a:lnTo>
                    <a:pt x="524168" y="630606"/>
                  </a:lnTo>
                  <a:lnTo>
                    <a:pt x="203200" y="630606"/>
                  </a:lnTo>
                  <a:lnTo>
                    <a:pt x="0" y="315303"/>
                  </a:lnTo>
                  <a:lnTo>
                    <a:pt x="203200" y="0"/>
                  </a:lnTo>
                  <a:lnTo>
                    <a:pt x="524168" y="0"/>
                  </a:lnTo>
                  <a:lnTo>
                    <a:pt x="727368" y="315303"/>
                  </a:lnTo>
                  <a:close/>
                </a:path>
              </a:pathLst>
            </a:custGeom>
            <a:blipFill>
              <a:blip r:embed="rId17"/>
              <a:stretch>
                <a:fillRect l="-99999" t="-14656" b="-15105"/>
              </a:stretch>
            </a:blipFill>
            <a:ln w="142875" cap="sq">
              <a:solidFill>
                <a:srgbClr val="FFFFFF"/>
              </a:solidFill>
              <a:prstDash val="solid"/>
              <a:miter/>
            </a:ln>
          </p:spPr>
          <p:txBody>
            <a:bodyPr/>
            <a:lstStyle/>
            <a:p>
              <a:endParaRPr lang="en-US"/>
            </a:p>
          </p:txBody>
        </p:sp>
      </p:grpSp>
      <p:sp>
        <p:nvSpPr>
          <p:cNvPr id="24" name="Freeform 24"/>
          <p:cNvSpPr/>
          <p:nvPr/>
        </p:nvSpPr>
        <p:spPr>
          <a:xfrm>
            <a:off x="11767019" y="-1742679"/>
            <a:ext cx="3098800" cy="2738564"/>
          </a:xfrm>
          <a:custGeom>
            <a:avLst/>
            <a:gdLst/>
            <a:ahLst/>
            <a:cxnLst/>
            <a:rect l="l" t="t" r="r" b="b"/>
            <a:pathLst>
              <a:path w="3098800" h="2738564">
                <a:moveTo>
                  <a:pt x="0" y="0"/>
                </a:moveTo>
                <a:lnTo>
                  <a:pt x="3098800" y="0"/>
                </a:lnTo>
                <a:lnTo>
                  <a:pt x="3098800" y="2738565"/>
                </a:lnTo>
                <a:lnTo>
                  <a:pt x="0" y="2738565"/>
                </a:lnTo>
                <a:lnTo>
                  <a:pt x="0" y="0"/>
                </a:lnTo>
                <a:close/>
              </a:path>
            </a:pathLst>
          </a:custGeom>
          <a:blipFill>
            <a:blip r:embed="rId15">
              <a:extLst>
                <a:ext uri="{96DAC541-7B7A-43D3-8B79-37D633B846F1}">
                  <asvg:svgBlip xmlns:asvg="http://schemas.microsoft.com/office/drawing/2016/SVG/main" r:embed="rId16"/>
                </a:ext>
              </a:extLst>
            </a:blip>
            <a:stretch>
              <a:fillRect/>
            </a:stretch>
          </a:blipFill>
        </p:spPr>
        <p:txBody>
          <a:bodyPr/>
          <a:lstStyle/>
          <a:p>
            <a:endParaRPr lang="en-US"/>
          </a:p>
        </p:txBody>
      </p:sp>
      <p:sp>
        <p:nvSpPr>
          <p:cNvPr id="25" name="Freeform 25"/>
          <p:cNvSpPr/>
          <p:nvPr/>
        </p:nvSpPr>
        <p:spPr>
          <a:xfrm>
            <a:off x="17543907" y="9838093"/>
            <a:ext cx="1992249" cy="4114800"/>
          </a:xfrm>
          <a:custGeom>
            <a:avLst/>
            <a:gdLst/>
            <a:ahLst/>
            <a:cxnLst/>
            <a:rect l="l" t="t" r="r" b="b"/>
            <a:pathLst>
              <a:path w="1992249" h="4114800">
                <a:moveTo>
                  <a:pt x="0" y="0"/>
                </a:moveTo>
                <a:lnTo>
                  <a:pt x="1992249" y="0"/>
                </a:lnTo>
                <a:lnTo>
                  <a:pt x="1992249" y="4114800"/>
                </a:lnTo>
                <a:lnTo>
                  <a:pt x="0" y="4114800"/>
                </a:lnTo>
                <a:lnTo>
                  <a:pt x="0" y="0"/>
                </a:lnTo>
                <a:close/>
              </a:path>
            </a:pathLst>
          </a:custGeom>
          <a:blipFill>
            <a:blip r:embed="rId18">
              <a:extLst>
                <a:ext uri="{96DAC541-7B7A-43D3-8B79-37D633B846F1}">
                  <asvg:svgBlip xmlns:asvg="http://schemas.microsoft.com/office/drawing/2016/SVG/main" r:embed="rId19"/>
                </a:ext>
              </a:extLst>
            </a:blip>
            <a:stretch>
              <a:fillRect/>
            </a:stretch>
          </a:blipFill>
        </p:spPr>
        <p:txBody>
          <a:bodyPr/>
          <a:lstStyle/>
          <a:p>
            <a:endParaRPr lang="en-US"/>
          </a:p>
        </p:txBody>
      </p:sp>
      <p:sp>
        <p:nvSpPr>
          <p:cNvPr id="26" name="TextBox 26"/>
          <p:cNvSpPr txBox="1"/>
          <p:nvPr/>
        </p:nvSpPr>
        <p:spPr>
          <a:xfrm>
            <a:off x="1716393" y="8308483"/>
            <a:ext cx="4009415" cy="410305"/>
          </a:xfrm>
          <a:prstGeom prst="rect">
            <a:avLst/>
          </a:prstGeom>
        </p:spPr>
        <p:txBody>
          <a:bodyPr lIns="0" tIns="0" rIns="0" bIns="0" rtlCol="0" anchor="t">
            <a:spAutoFit/>
          </a:bodyPr>
          <a:lstStyle/>
          <a:p>
            <a:pPr algn="l">
              <a:lnSpc>
                <a:spcPts val="3499"/>
              </a:lnSpc>
            </a:pPr>
            <a:r>
              <a:rPr lang="en-US" sz="2499" b="1" dirty="0">
                <a:solidFill>
                  <a:srgbClr val="000000"/>
                </a:solidFill>
                <a:latin typeface="Public Sans Bold"/>
                <a:ea typeface="Public Sans Bold"/>
                <a:cs typeface="Public Sans Bold"/>
                <a:sym typeface="Public Sans Bold"/>
              </a:rPr>
              <a:t>Date:</a:t>
            </a:r>
            <a:r>
              <a:rPr lang="en-US" sz="2499" dirty="0">
                <a:solidFill>
                  <a:srgbClr val="000000"/>
                </a:solidFill>
                <a:latin typeface="Public Sans"/>
                <a:ea typeface="Public Sans"/>
                <a:cs typeface="Public Sans"/>
                <a:sym typeface="Public Sans"/>
              </a:rPr>
              <a:t> February 11, 2026</a:t>
            </a:r>
          </a:p>
        </p:txBody>
      </p:sp>
      <p:sp>
        <p:nvSpPr>
          <p:cNvPr id="27" name="Freeform 27"/>
          <p:cNvSpPr/>
          <p:nvPr/>
        </p:nvSpPr>
        <p:spPr>
          <a:xfrm>
            <a:off x="-2785432" y="9977430"/>
            <a:ext cx="11434272" cy="1293877"/>
          </a:xfrm>
          <a:custGeom>
            <a:avLst/>
            <a:gdLst/>
            <a:ahLst/>
            <a:cxnLst/>
            <a:rect l="l" t="t" r="r" b="b"/>
            <a:pathLst>
              <a:path w="11434272" h="1293877">
                <a:moveTo>
                  <a:pt x="0" y="0"/>
                </a:moveTo>
                <a:lnTo>
                  <a:pt x="11434272" y="0"/>
                </a:lnTo>
                <a:lnTo>
                  <a:pt x="11434272" y="1293877"/>
                </a:lnTo>
                <a:lnTo>
                  <a:pt x="0" y="1293877"/>
                </a:lnTo>
                <a:lnTo>
                  <a:pt x="0" y="0"/>
                </a:lnTo>
                <a:close/>
              </a:path>
            </a:pathLst>
          </a:custGeom>
          <a:blipFill>
            <a:blip r:embed="rId20">
              <a:extLst>
                <a:ext uri="{96DAC541-7B7A-43D3-8B79-37D633B846F1}">
                  <asvg:svgBlip xmlns:asvg="http://schemas.microsoft.com/office/drawing/2016/SVG/main" r:embed="rId21"/>
                </a:ext>
              </a:extLst>
            </a:blip>
            <a:stretch>
              <a:fillRect t="-483256"/>
            </a:stretch>
          </a:blipFill>
        </p:spPr>
        <p:txBody>
          <a:bodyPr/>
          <a:lstStyle/>
          <a:p>
            <a:endParaRPr lang="en-US"/>
          </a:p>
        </p:txBody>
      </p:sp>
      <p:sp>
        <p:nvSpPr>
          <p:cNvPr id="28" name="Freeform 28"/>
          <p:cNvSpPr/>
          <p:nvPr/>
        </p:nvSpPr>
        <p:spPr>
          <a:xfrm>
            <a:off x="-508390" y="8777238"/>
            <a:ext cx="1752990" cy="1509762"/>
          </a:xfrm>
          <a:custGeom>
            <a:avLst/>
            <a:gdLst/>
            <a:ahLst/>
            <a:cxnLst/>
            <a:rect l="l" t="t" r="r" b="b"/>
            <a:pathLst>
              <a:path w="1752990" h="1509762">
                <a:moveTo>
                  <a:pt x="0" y="0"/>
                </a:moveTo>
                <a:lnTo>
                  <a:pt x="1752990" y="0"/>
                </a:lnTo>
                <a:lnTo>
                  <a:pt x="1752990" y="1509762"/>
                </a:lnTo>
                <a:lnTo>
                  <a:pt x="0" y="1509762"/>
                </a:lnTo>
                <a:lnTo>
                  <a:pt x="0" y="0"/>
                </a:lnTo>
                <a:close/>
              </a:path>
            </a:pathLst>
          </a:custGeom>
          <a:blipFill>
            <a:blip r:embed="rId22">
              <a:extLst>
                <a:ext uri="{96DAC541-7B7A-43D3-8B79-37D633B846F1}">
                  <asvg:svgBlip xmlns:asvg="http://schemas.microsoft.com/office/drawing/2016/SVG/main" r:embed="rId23"/>
                </a:ext>
              </a:extLst>
            </a:blip>
            <a:stretch>
              <a:fillRect/>
            </a:stretch>
          </a:blipFill>
        </p:spPr>
        <p:txBody>
          <a:bodyPr/>
          <a:lstStyle/>
          <a:p>
            <a:endParaRPr lang="en-US"/>
          </a:p>
        </p:txBody>
      </p:sp>
      <p:sp>
        <p:nvSpPr>
          <p:cNvPr id="29" name="Freeform 29"/>
          <p:cNvSpPr/>
          <p:nvPr/>
        </p:nvSpPr>
        <p:spPr>
          <a:xfrm>
            <a:off x="8372825" y="9140039"/>
            <a:ext cx="1608566" cy="1608566"/>
          </a:xfrm>
          <a:custGeom>
            <a:avLst/>
            <a:gdLst/>
            <a:ahLst/>
            <a:cxnLst/>
            <a:rect l="l" t="t" r="r" b="b"/>
            <a:pathLst>
              <a:path w="1608566" h="1608566">
                <a:moveTo>
                  <a:pt x="0" y="0"/>
                </a:moveTo>
                <a:lnTo>
                  <a:pt x="1608566" y="0"/>
                </a:lnTo>
                <a:lnTo>
                  <a:pt x="1608566" y="1608566"/>
                </a:lnTo>
                <a:lnTo>
                  <a:pt x="0" y="1608566"/>
                </a:lnTo>
                <a:lnTo>
                  <a:pt x="0" y="0"/>
                </a:lnTo>
                <a:close/>
              </a:path>
            </a:pathLst>
          </a:custGeom>
          <a:blipFill>
            <a:blip r:embed="rId24">
              <a:extLst>
                <a:ext uri="{96DAC541-7B7A-43D3-8B79-37D633B846F1}">
                  <asvg:svgBlip xmlns:asvg="http://schemas.microsoft.com/office/drawing/2016/SVG/main" r:embed="rId25"/>
                </a:ext>
              </a:extLst>
            </a:blip>
            <a:stretch>
              <a:fillRect/>
            </a:stretch>
          </a:blipFill>
        </p:spPr>
        <p:txBody>
          <a:bodyPr/>
          <a:lstStyle/>
          <a:p>
            <a:endParaRPr lang="en-US"/>
          </a:p>
        </p:txBody>
      </p:sp>
      <p:sp>
        <p:nvSpPr>
          <p:cNvPr id="30" name="TextBox 30"/>
          <p:cNvSpPr txBox="1"/>
          <p:nvPr/>
        </p:nvSpPr>
        <p:spPr>
          <a:xfrm>
            <a:off x="368105" y="2147260"/>
            <a:ext cx="6601227" cy="3898361"/>
          </a:xfrm>
          <a:prstGeom prst="rect">
            <a:avLst/>
          </a:prstGeom>
        </p:spPr>
        <p:txBody>
          <a:bodyPr lIns="0" tIns="0" rIns="0" bIns="0" rtlCol="0" anchor="t">
            <a:spAutoFit/>
          </a:bodyPr>
          <a:lstStyle/>
          <a:p>
            <a:pPr algn="ctr">
              <a:lnSpc>
                <a:spcPts val="10360"/>
              </a:lnSpc>
            </a:pPr>
            <a:r>
              <a:rPr lang="en-US" sz="7400">
                <a:solidFill>
                  <a:srgbClr val="000000"/>
                </a:solidFill>
                <a:latin typeface="League Spartan"/>
                <a:ea typeface="League Spartan"/>
                <a:cs typeface="League Spartan"/>
                <a:sym typeface="League Spartan"/>
              </a:rPr>
              <a:t>Responsible Conduct of Research</a:t>
            </a:r>
          </a:p>
        </p:txBody>
      </p:sp>
      <p:sp>
        <p:nvSpPr>
          <p:cNvPr id="31" name="Freeform 31"/>
          <p:cNvSpPr/>
          <p:nvPr/>
        </p:nvSpPr>
        <p:spPr>
          <a:xfrm>
            <a:off x="2119319" y="9379323"/>
            <a:ext cx="3098800" cy="2738564"/>
          </a:xfrm>
          <a:custGeom>
            <a:avLst/>
            <a:gdLst/>
            <a:ahLst/>
            <a:cxnLst/>
            <a:rect l="l" t="t" r="r" b="b"/>
            <a:pathLst>
              <a:path w="3098800" h="2738564">
                <a:moveTo>
                  <a:pt x="0" y="0"/>
                </a:moveTo>
                <a:lnTo>
                  <a:pt x="3098800" y="0"/>
                </a:lnTo>
                <a:lnTo>
                  <a:pt x="3098800" y="2738564"/>
                </a:lnTo>
                <a:lnTo>
                  <a:pt x="0" y="2738564"/>
                </a:lnTo>
                <a:lnTo>
                  <a:pt x="0" y="0"/>
                </a:lnTo>
                <a:close/>
              </a:path>
            </a:pathLst>
          </a:custGeom>
          <a:blipFill>
            <a:blip r:embed="rId26">
              <a:extLst>
                <a:ext uri="{96DAC541-7B7A-43D3-8B79-37D633B846F1}">
                  <asvg:svgBlip xmlns:asvg="http://schemas.microsoft.com/office/drawing/2016/SVG/main" r:embed="rId27"/>
                </a:ext>
              </a:extLst>
            </a:blip>
            <a:stretch>
              <a:fillRect/>
            </a:stretch>
          </a:blipFill>
        </p:spPr>
        <p:txBody>
          <a:bodyPr/>
          <a:lstStyle/>
          <a:p>
            <a:endParaRPr lang="en-US"/>
          </a:p>
        </p:txBody>
      </p:sp>
      <p:sp>
        <p:nvSpPr>
          <p:cNvPr id="32" name="Freeform 32"/>
          <p:cNvSpPr/>
          <p:nvPr/>
        </p:nvSpPr>
        <p:spPr>
          <a:xfrm>
            <a:off x="-1000728" y="-981830"/>
            <a:ext cx="3098800" cy="2738564"/>
          </a:xfrm>
          <a:custGeom>
            <a:avLst/>
            <a:gdLst/>
            <a:ahLst/>
            <a:cxnLst/>
            <a:rect l="l" t="t" r="r" b="b"/>
            <a:pathLst>
              <a:path w="3098800" h="2738564">
                <a:moveTo>
                  <a:pt x="0" y="0"/>
                </a:moveTo>
                <a:lnTo>
                  <a:pt x="3098800" y="0"/>
                </a:lnTo>
                <a:lnTo>
                  <a:pt x="3098800" y="2738565"/>
                </a:lnTo>
                <a:lnTo>
                  <a:pt x="0" y="2738565"/>
                </a:lnTo>
                <a:lnTo>
                  <a:pt x="0" y="0"/>
                </a:lnTo>
                <a:close/>
              </a:path>
            </a:pathLst>
          </a:custGeom>
          <a:blipFill>
            <a:blip r:embed="rId26">
              <a:extLst>
                <a:ext uri="{96DAC541-7B7A-43D3-8B79-37D633B846F1}">
                  <asvg:svgBlip xmlns:asvg="http://schemas.microsoft.com/office/drawing/2016/SVG/main" r:embed="rId27"/>
                </a:ext>
              </a:extLst>
            </a:blip>
            <a:stretch>
              <a:fillRect/>
            </a:stretch>
          </a:blipFill>
        </p:spPr>
        <p:txBody>
          <a:bodyPr/>
          <a:lstStyle/>
          <a:p>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6"/>
          <p:cNvGrpSpPr/>
          <p:nvPr/>
        </p:nvGrpSpPr>
        <p:grpSpPr>
          <a:xfrm>
            <a:off x="15864846" y="0"/>
            <a:ext cx="2423154" cy="2423154"/>
            <a:chOff x="0" y="0"/>
            <a:chExt cx="3230872" cy="3230872"/>
          </a:xfrm>
        </p:grpSpPr>
        <p:sp>
          <p:nvSpPr>
            <p:cNvPr id="7" name="Freeform 7"/>
            <p:cNvSpPr/>
            <p:nvPr/>
          </p:nvSpPr>
          <p:spPr>
            <a:xfrm>
              <a:off x="0" y="0"/>
              <a:ext cx="3230880" cy="3230880"/>
            </a:xfrm>
            <a:custGeom>
              <a:avLst/>
              <a:gdLst/>
              <a:ahLst/>
              <a:cxnLst/>
              <a:rect l="l" t="t" r="r" b="b"/>
              <a:pathLst>
                <a:path w="3230880" h="3230880">
                  <a:moveTo>
                    <a:pt x="0" y="0"/>
                  </a:moveTo>
                  <a:lnTo>
                    <a:pt x="3230880" y="0"/>
                  </a:lnTo>
                  <a:lnTo>
                    <a:pt x="3230880" y="3230880"/>
                  </a:lnTo>
                  <a:lnTo>
                    <a:pt x="0" y="3230880"/>
                  </a:lnTo>
                  <a:lnTo>
                    <a:pt x="0" y="0"/>
                  </a:lnTo>
                  <a:close/>
                </a:path>
              </a:pathLst>
            </a:custGeom>
            <a:blipFill>
              <a:blip r:embed="rId2"/>
              <a:stretch>
                <a:fillRect/>
              </a:stretch>
            </a:blipFill>
          </p:spPr>
          <p:txBody>
            <a:bodyPr/>
            <a:lstStyle/>
            <a:p>
              <a:pPr defTabSz="1371600"/>
              <a:endParaRPr lang="en-US">
                <a:solidFill>
                  <a:prstClr val="black"/>
                </a:solidFill>
                <a:latin typeface="Calibri" panose="020F0502020204030204"/>
              </a:endParaRPr>
            </a:p>
          </p:txBody>
        </p:sp>
      </p:grpSp>
      <p:grpSp>
        <p:nvGrpSpPr>
          <p:cNvPr id="11" name="Group 11"/>
          <p:cNvGrpSpPr/>
          <p:nvPr/>
        </p:nvGrpSpPr>
        <p:grpSpPr>
          <a:xfrm>
            <a:off x="857879" y="442381"/>
            <a:ext cx="13657436" cy="1295048"/>
            <a:chOff x="0" y="0"/>
            <a:chExt cx="3597020" cy="341082"/>
          </a:xfrm>
        </p:grpSpPr>
        <p:sp>
          <p:nvSpPr>
            <p:cNvPr id="12" name="Freeform 12"/>
            <p:cNvSpPr/>
            <p:nvPr/>
          </p:nvSpPr>
          <p:spPr>
            <a:xfrm>
              <a:off x="0" y="0"/>
              <a:ext cx="3597020" cy="341082"/>
            </a:xfrm>
            <a:custGeom>
              <a:avLst/>
              <a:gdLst/>
              <a:ahLst/>
              <a:cxnLst/>
              <a:rect l="l" t="t" r="r" b="b"/>
              <a:pathLst>
                <a:path w="3597020" h="341082">
                  <a:moveTo>
                    <a:pt x="28910" y="0"/>
                  </a:moveTo>
                  <a:lnTo>
                    <a:pt x="3568110" y="0"/>
                  </a:lnTo>
                  <a:cubicBezTo>
                    <a:pt x="3584077" y="0"/>
                    <a:pt x="3597020" y="12943"/>
                    <a:pt x="3597020" y="28910"/>
                  </a:cubicBezTo>
                  <a:lnTo>
                    <a:pt x="3597020" y="312172"/>
                  </a:lnTo>
                  <a:cubicBezTo>
                    <a:pt x="3597020" y="328139"/>
                    <a:pt x="3584077" y="341082"/>
                    <a:pt x="3568110" y="341082"/>
                  </a:cubicBezTo>
                  <a:lnTo>
                    <a:pt x="28910" y="341082"/>
                  </a:lnTo>
                  <a:cubicBezTo>
                    <a:pt x="12943" y="341082"/>
                    <a:pt x="0" y="328139"/>
                    <a:pt x="0" y="312172"/>
                  </a:cubicBezTo>
                  <a:lnTo>
                    <a:pt x="0" y="28910"/>
                  </a:lnTo>
                  <a:cubicBezTo>
                    <a:pt x="0" y="12943"/>
                    <a:pt x="12943" y="0"/>
                    <a:pt x="28910" y="0"/>
                  </a:cubicBezTo>
                  <a:close/>
                </a:path>
              </a:pathLst>
            </a:custGeom>
            <a:gradFill rotWithShape="1">
              <a:gsLst>
                <a:gs pos="0">
                  <a:srgbClr val="009E4B">
                    <a:alpha val="100000"/>
                  </a:srgbClr>
                </a:gs>
                <a:gs pos="100000">
                  <a:srgbClr val="005B2C">
                    <a:alpha val="100000"/>
                  </a:srgbClr>
                </a:gs>
              </a:gsLst>
              <a:path path="circle">
                <a:fillToRect l="50000" t="50000" r="50000" b="50000"/>
              </a:path>
            </a:gradFill>
          </p:spPr>
          <p:txBody>
            <a:bodyPr/>
            <a:lstStyle/>
            <a:p>
              <a:pPr defTabSz="1371600"/>
              <a:endParaRPr lang="en-US">
                <a:solidFill>
                  <a:prstClr val="black"/>
                </a:solidFill>
                <a:latin typeface="Calibri" panose="020F0502020204030204"/>
              </a:endParaRPr>
            </a:p>
          </p:txBody>
        </p:sp>
        <p:sp>
          <p:nvSpPr>
            <p:cNvPr id="13" name="TextBox 13"/>
            <p:cNvSpPr txBox="1"/>
            <p:nvPr/>
          </p:nvSpPr>
          <p:spPr>
            <a:xfrm>
              <a:off x="0" y="-57150"/>
              <a:ext cx="3597020" cy="398232"/>
            </a:xfrm>
            <a:prstGeom prst="rect">
              <a:avLst/>
            </a:prstGeom>
          </p:spPr>
          <p:txBody>
            <a:bodyPr lIns="50801" tIns="50801" rIns="50801" bIns="50801" rtlCol="0" anchor="ctr"/>
            <a:lstStyle/>
            <a:p>
              <a:pPr algn="ctr" defTabSz="1371600">
                <a:lnSpc>
                  <a:spcPts val="3498"/>
                </a:lnSpc>
              </a:pPr>
              <a:endParaRPr>
                <a:solidFill>
                  <a:prstClr val="black"/>
                </a:solidFill>
                <a:latin typeface="Calibri" panose="020F0502020204030204"/>
              </a:endParaRPr>
            </a:p>
          </p:txBody>
        </p:sp>
      </p:grpSp>
      <p:sp>
        <p:nvSpPr>
          <p:cNvPr id="14" name="TextBox 14"/>
          <p:cNvSpPr txBox="1"/>
          <p:nvPr/>
        </p:nvSpPr>
        <p:spPr>
          <a:xfrm>
            <a:off x="754669" y="633503"/>
            <a:ext cx="13863857" cy="952184"/>
          </a:xfrm>
          <a:prstGeom prst="rect">
            <a:avLst/>
          </a:prstGeom>
        </p:spPr>
        <p:txBody>
          <a:bodyPr lIns="0" tIns="0" rIns="0" bIns="0" rtlCol="0" anchor="t">
            <a:spAutoFit/>
          </a:bodyPr>
          <a:lstStyle/>
          <a:p>
            <a:pPr algn="ctr" defTabSz="1371600">
              <a:lnSpc>
                <a:spcPts val="7700"/>
              </a:lnSpc>
            </a:pPr>
            <a:r>
              <a:rPr lang="en-US" sz="5499" dirty="0">
                <a:solidFill>
                  <a:srgbClr val="FFFFFF"/>
                </a:solidFill>
                <a:latin typeface="League Spartan"/>
                <a:ea typeface="League Spartan"/>
                <a:cs typeface="League Spartan"/>
                <a:sym typeface="League Spartan"/>
              </a:rPr>
              <a:t>Research Integrity &amp; Compliance</a:t>
            </a:r>
          </a:p>
        </p:txBody>
      </p:sp>
      <p:grpSp>
        <p:nvGrpSpPr>
          <p:cNvPr id="16" name="Group 16"/>
          <p:cNvGrpSpPr/>
          <p:nvPr/>
        </p:nvGrpSpPr>
        <p:grpSpPr>
          <a:xfrm>
            <a:off x="8815508" y="2175919"/>
            <a:ext cx="3110997" cy="1075436"/>
            <a:chOff x="0" y="0"/>
            <a:chExt cx="999658" cy="345570"/>
          </a:xfrm>
        </p:grpSpPr>
        <p:sp>
          <p:nvSpPr>
            <p:cNvPr id="17" name="Freeform 17"/>
            <p:cNvSpPr/>
            <p:nvPr/>
          </p:nvSpPr>
          <p:spPr>
            <a:xfrm>
              <a:off x="0" y="0"/>
              <a:ext cx="999658" cy="345570"/>
            </a:xfrm>
            <a:custGeom>
              <a:avLst/>
              <a:gdLst/>
              <a:ahLst/>
              <a:cxnLst/>
              <a:rect l="l" t="t" r="r" b="b"/>
              <a:pathLst>
                <a:path w="999658" h="345570">
                  <a:moveTo>
                    <a:pt x="796458" y="0"/>
                  </a:moveTo>
                  <a:cubicBezTo>
                    <a:pt x="908682" y="0"/>
                    <a:pt x="999658" y="77358"/>
                    <a:pt x="999658" y="172785"/>
                  </a:cubicBezTo>
                  <a:cubicBezTo>
                    <a:pt x="999658" y="268211"/>
                    <a:pt x="908682" y="345570"/>
                    <a:pt x="796458" y="345570"/>
                  </a:cubicBezTo>
                  <a:lnTo>
                    <a:pt x="203200" y="345570"/>
                  </a:lnTo>
                  <a:cubicBezTo>
                    <a:pt x="90976" y="345570"/>
                    <a:pt x="0" y="268211"/>
                    <a:pt x="0" y="172785"/>
                  </a:cubicBezTo>
                  <a:cubicBezTo>
                    <a:pt x="0" y="77358"/>
                    <a:pt x="90976" y="0"/>
                    <a:pt x="203200" y="0"/>
                  </a:cubicBezTo>
                  <a:close/>
                </a:path>
              </a:pathLst>
            </a:custGeom>
            <a:gradFill rotWithShape="1">
              <a:gsLst>
                <a:gs pos="0">
                  <a:srgbClr val="009E4B">
                    <a:alpha val="100000"/>
                  </a:srgbClr>
                </a:gs>
                <a:gs pos="100000">
                  <a:srgbClr val="005B2C">
                    <a:alpha val="100000"/>
                  </a:srgbClr>
                </a:gs>
              </a:gsLst>
              <a:path path="circle">
                <a:fillToRect l="50000" t="50000" r="50000" b="50000"/>
              </a:path>
            </a:gradFill>
          </p:spPr>
          <p:txBody>
            <a:bodyPr/>
            <a:lstStyle/>
            <a:p>
              <a:pPr defTabSz="1371600"/>
              <a:endParaRPr lang="en-US">
                <a:solidFill>
                  <a:prstClr val="black"/>
                </a:solidFill>
                <a:latin typeface="Calibri" panose="020F0502020204030204"/>
              </a:endParaRPr>
            </a:p>
          </p:txBody>
        </p:sp>
        <p:sp>
          <p:nvSpPr>
            <p:cNvPr id="18" name="TextBox 18"/>
            <p:cNvSpPr txBox="1"/>
            <p:nvPr/>
          </p:nvSpPr>
          <p:spPr>
            <a:xfrm>
              <a:off x="0" y="-57150"/>
              <a:ext cx="999658" cy="402720"/>
            </a:xfrm>
            <a:prstGeom prst="rect">
              <a:avLst/>
            </a:prstGeom>
          </p:spPr>
          <p:txBody>
            <a:bodyPr lIns="55328" tIns="55328" rIns="55328" bIns="55328" rtlCol="0" anchor="ctr"/>
            <a:lstStyle/>
            <a:p>
              <a:pPr algn="ctr" defTabSz="1371600">
                <a:lnSpc>
                  <a:spcPts val="3498"/>
                </a:lnSpc>
              </a:pPr>
              <a:endParaRPr>
                <a:solidFill>
                  <a:prstClr val="black"/>
                </a:solidFill>
                <a:latin typeface="Calibri" panose="020F0502020204030204"/>
              </a:endParaRPr>
            </a:p>
          </p:txBody>
        </p:sp>
      </p:grpSp>
      <p:sp>
        <p:nvSpPr>
          <p:cNvPr id="19" name="TextBox 19"/>
          <p:cNvSpPr txBox="1"/>
          <p:nvPr/>
        </p:nvSpPr>
        <p:spPr>
          <a:xfrm>
            <a:off x="9132133" y="2295295"/>
            <a:ext cx="2477750" cy="820353"/>
          </a:xfrm>
          <a:prstGeom prst="rect">
            <a:avLst/>
          </a:prstGeom>
        </p:spPr>
        <p:txBody>
          <a:bodyPr lIns="0" tIns="0" rIns="0" bIns="0" rtlCol="0" anchor="t">
            <a:spAutoFit/>
          </a:bodyPr>
          <a:lstStyle/>
          <a:p>
            <a:pPr algn="ctr" defTabSz="1371600">
              <a:lnSpc>
                <a:spcPts val="2288"/>
              </a:lnSpc>
            </a:pPr>
            <a:r>
              <a:rPr lang="en-US" sz="1634" b="1" dirty="0">
                <a:solidFill>
                  <a:srgbClr val="FEFEFE"/>
                </a:solidFill>
                <a:latin typeface="Aptos Bold"/>
                <a:ea typeface="Aptos Bold"/>
                <a:cs typeface="Aptos Bold"/>
                <a:sym typeface="Aptos Bold"/>
              </a:rPr>
              <a:t>Pam Padilla</a:t>
            </a:r>
          </a:p>
          <a:p>
            <a:pPr algn="ctr" defTabSz="1371600">
              <a:lnSpc>
                <a:spcPts val="2135"/>
              </a:lnSpc>
            </a:pPr>
            <a:r>
              <a:rPr lang="en-US" sz="1524" dirty="0">
                <a:solidFill>
                  <a:srgbClr val="FEFEFE"/>
                </a:solidFill>
                <a:latin typeface="Aptos"/>
                <a:ea typeface="Aptos"/>
                <a:cs typeface="Aptos"/>
                <a:sym typeface="Aptos"/>
              </a:rPr>
              <a:t>Vice President for Research and Innovation</a:t>
            </a:r>
          </a:p>
        </p:txBody>
      </p:sp>
      <p:grpSp>
        <p:nvGrpSpPr>
          <p:cNvPr id="20" name="Group 20"/>
          <p:cNvGrpSpPr/>
          <p:nvPr/>
        </p:nvGrpSpPr>
        <p:grpSpPr>
          <a:xfrm>
            <a:off x="4230836" y="4086616"/>
            <a:ext cx="3486209" cy="1075436"/>
            <a:chOff x="0" y="0"/>
            <a:chExt cx="1120224" cy="345570"/>
          </a:xfrm>
        </p:grpSpPr>
        <p:sp>
          <p:nvSpPr>
            <p:cNvPr id="21" name="Freeform 21"/>
            <p:cNvSpPr/>
            <p:nvPr/>
          </p:nvSpPr>
          <p:spPr>
            <a:xfrm>
              <a:off x="0" y="0"/>
              <a:ext cx="1120224" cy="345570"/>
            </a:xfrm>
            <a:custGeom>
              <a:avLst/>
              <a:gdLst/>
              <a:ahLst/>
              <a:cxnLst/>
              <a:rect l="l" t="t" r="r" b="b"/>
              <a:pathLst>
                <a:path w="1120224" h="345570">
                  <a:moveTo>
                    <a:pt x="917024" y="0"/>
                  </a:moveTo>
                  <a:cubicBezTo>
                    <a:pt x="1029249" y="0"/>
                    <a:pt x="1120224" y="77358"/>
                    <a:pt x="1120224" y="172785"/>
                  </a:cubicBezTo>
                  <a:cubicBezTo>
                    <a:pt x="1120224" y="268211"/>
                    <a:pt x="1029249" y="345570"/>
                    <a:pt x="917024" y="345570"/>
                  </a:cubicBezTo>
                  <a:lnTo>
                    <a:pt x="203200" y="345570"/>
                  </a:lnTo>
                  <a:cubicBezTo>
                    <a:pt x="90976" y="345570"/>
                    <a:pt x="0" y="268211"/>
                    <a:pt x="0" y="172785"/>
                  </a:cubicBezTo>
                  <a:cubicBezTo>
                    <a:pt x="0" y="77358"/>
                    <a:pt x="90976" y="0"/>
                    <a:pt x="203200" y="0"/>
                  </a:cubicBezTo>
                  <a:close/>
                </a:path>
              </a:pathLst>
            </a:custGeom>
            <a:gradFill rotWithShape="1">
              <a:gsLst>
                <a:gs pos="0">
                  <a:srgbClr val="009E4B">
                    <a:alpha val="100000"/>
                  </a:srgbClr>
                </a:gs>
                <a:gs pos="100000">
                  <a:srgbClr val="005B2C">
                    <a:alpha val="100000"/>
                  </a:srgbClr>
                </a:gs>
              </a:gsLst>
              <a:path path="circle">
                <a:fillToRect l="50000" t="50000" r="50000" b="50000"/>
              </a:path>
            </a:gradFill>
          </p:spPr>
          <p:txBody>
            <a:bodyPr/>
            <a:lstStyle/>
            <a:p>
              <a:pPr defTabSz="1371600"/>
              <a:endParaRPr lang="en-US">
                <a:solidFill>
                  <a:prstClr val="black"/>
                </a:solidFill>
                <a:latin typeface="Calibri" panose="020F0502020204030204"/>
              </a:endParaRPr>
            </a:p>
          </p:txBody>
        </p:sp>
        <p:sp>
          <p:nvSpPr>
            <p:cNvPr id="22" name="TextBox 22"/>
            <p:cNvSpPr txBox="1"/>
            <p:nvPr/>
          </p:nvSpPr>
          <p:spPr>
            <a:xfrm>
              <a:off x="0" y="-57150"/>
              <a:ext cx="1120224" cy="402720"/>
            </a:xfrm>
            <a:prstGeom prst="rect">
              <a:avLst/>
            </a:prstGeom>
          </p:spPr>
          <p:txBody>
            <a:bodyPr lIns="55328" tIns="55328" rIns="55328" bIns="55328" rtlCol="0" anchor="ctr"/>
            <a:lstStyle/>
            <a:p>
              <a:pPr algn="ctr" defTabSz="1371600">
                <a:lnSpc>
                  <a:spcPts val="3498"/>
                </a:lnSpc>
              </a:pPr>
              <a:endParaRPr>
                <a:solidFill>
                  <a:prstClr val="black"/>
                </a:solidFill>
                <a:latin typeface="Calibri" panose="020F0502020204030204"/>
              </a:endParaRPr>
            </a:p>
          </p:txBody>
        </p:sp>
      </p:grpSp>
      <p:sp>
        <p:nvSpPr>
          <p:cNvPr id="23" name="TextBox 23"/>
          <p:cNvSpPr txBox="1"/>
          <p:nvPr/>
        </p:nvSpPr>
        <p:spPr>
          <a:xfrm>
            <a:off x="4498319" y="4212602"/>
            <a:ext cx="2820993" cy="768415"/>
          </a:xfrm>
          <a:prstGeom prst="rect">
            <a:avLst/>
          </a:prstGeom>
        </p:spPr>
        <p:txBody>
          <a:bodyPr lIns="0" tIns="0" rIns="0" bIns="0" rtlCol="0" anchor="t">
            <a:spAutoFit/>
          </a:bodyPr>
          <a:lstStyle/>
          <a:p>
            <a:pPr algn="ctr" defTabSz="1371600">
              <a:lnSpc>
                <a:spcPts val="2135"/>
              </a:lnSpc>
            </a:pPr>
            <a:r>
              <a:rPr lang="en-US" sz="1524" b="1" dirty="0">
                <a:solidFill>
                  <a:srgbClr val="FEFEFE"/>
                </a:solidFill>
                <a:latin typeface="Aptos Bold"/>
                <a:ea typeface="Aptos Bold"/>
                <a:cs typeface="Aptos Bold"/>
                <a:sym typeface="Aptos Bold"/>
              </a:rPr>
              <a:t>VACANT</a:t>
            </a:r>
          </a:p>
          <a:p>
            <a:pPr algn="ctr" defTabSz="1371600">
              <a:lnSpc>
                <a:spcPts val="1982"/>
              </a:lnSpc>
            </a:pPr>
            <a:r>
              <a:rPr lang="en-US" sz="1415" dirty="0">
                <a:solidFill>
                  <a:srgbClr val="FEFEFE"/>
                </a:solidFill>
                <a:latin typeface="Aptos"/>
                <a:ea typeface="Aptos"/>
                <a:cs typeface="Aptos"/>
                <a:sym typeface="Aptos"/>
              </a:rPr>
              <a:t>Sr. Director of Research Integrity and Compliance</a:t>
            </a:r>
          </a:p>
        </p:txBody>
      </p:sp>
      <p:grpSp>
        <p:nvGrpSpPr>
          <p:cNvPr id="24" name="Group 24"/>
          <p:cNvGrpSpPr/>
          <p:nvPr/>
        </p:nvGrpSpPr>
        <p:grpSpPr>
          <a:xfrm>
            <a:off x="8818242" y="4086616"/>
            <a:ext cx="3110997" cy="1075436"/>
            <a:chOff x="0" y="0"/>
            <a:chExt cx="999658" cy="345570"/>
          </a:xfrm>
        </p:grpSpPr>
        <p:sp>
          <p:nvSpPr>
            <p:cNvPr id="25" name="Freeform 25"/>
            <p:cNvSpPr/>
            <p:nvPr/>
          </p:nvSpPr>
          <p:spPr>
            <a:xfrm>
              <a:off x="0" y="0"/>
              <a:ext cx="999658" cy="345570"/>
            </a:xfrm>
            <a:custGeom>
              <a:avLst/>
              <a:gdLst/>
              <a:ahLst/>
              <a:cxnLst/>
              <a:rect l="l" t="t" r="r" b="b"/>
              <a:pathLst>
                <a:path w="999658" h="345570">
                  <a:moveTo>
                    <a:pt x="796458" y="0"/>
                  </a:moveTo>
                  <a:cubicBezTo>
                    <a:pt x="908682" y="0"/>
                    <a:pt x="999658" y="77358"/>
                    <a:pt x="999658" y="172785"/>
                  </a:cubicBezTo>
                  <a:cubicBezTo>
                    <a:pt x="999658" y="268211"/>
                    <a:pt x="908682" y="345570"/>
                    <a:pt x="796458" y="345570"/>
                  </a:cubicBezTo>
                  <a:lnTo>
                    <a:pt x="203200" y="345570"/>
                  </a:lnTo>
                  <a:cubicBezTo>
                    <a:pt x="90976" y="345570"/>
                    <a:pt x="0" y="268211"/>
                    <a:pt x="0" y="172785"/>
                  </a:cubicBezTo>
                  <a:cubicBezTo>
                    <a:pt x="0" y="77358"/>
                    <a:pt x="90976" y="0"/>
                    <a:pt x="203200" y="0"/>
                  </a:cubicBezTo>
                  <a:close/>
                </a:path>
              </a:pathLst>
            </a:custGeom>
            <a:gradFill rotWithShape="1">
              <a:gsLst>
                <a:gs pos="0">
                  <a:srgbClr val="009E4B">
                    <a:alpha val="100000"/>
                  </a:srgbClr>
                </a:gs>
                <a:gs pos="100000">
                  <a:srgbClr val="005B2C">
                    <a:alpha val="100000"/>
                  </a:srgbClr>
                </a:gs>
              </a:gsLst>
              <a:path path="circle">
                <a:fillToRect l="50000" t="50000" r="50000" b="50000"/>
              </a:path>
            </a:gradFill>
          </p:spPr>
          <p:txBody>
            <a:bodyPr/>
            <a:lstStyle/>
            <a:p>
              <a:pPr defTabSz="1371600"/>
              <a:endParaRPr lang="en-US">
                <a:solidFill>
                  <a:prstClr val="black"/>
                </a:solidFill>
                <a:latin typeface="Calibri" panose="020F0502020204030204"/>
              </a:endParaRPr>
            </a:p>
          </p:txBody>
        </p:sp>
        <p:sp>
          <p:nvSpPr>
            <p:cNvPr id="26" name="TextBox 26"/>
            <p:cNvSpPr txBox="1"/>
            <p:nvPr/>
          </p:nvSpPr>
          <p:spPr>
            <a:xfrm>
              <a:off x="0" y="-57150"/>
              <a:ext cx="999658" cy="402720"/>
            </a:xfrm>
            <a:prstGeom prst="rect">
              <a:avLst/>
            </a:prstGeom>
          </p:spPr>
          <p:txBody>
            <a:bodyPr lIns="55328" tIns="55328" rIns="55328" bIns="55328" rtlCol="0" anchor="ctr"/>
            <a:lstStyle/>
            <a:p>
              <a:pPr algn="ctr" defTabSz="1371600">
                <a:lnSpc>
                  <a:spcPts val="3498"/>
                </a:lnSpc>
              </a:pPr>
              <a:endParaRPr>
                <a:solidFill>
                  <a:prstClr val="black"/>
                </a:solidFill>
                <a:latin typeface="Calibri" panose="020F0502020204030204"/>
              </a:endParaRPr>
            </a:p>
          </p:txBody>
        </p:sp>
      </p:grpSp>
      <p:sp>
        <p:nvSpPr>
          <p:cNvPr id="27" name="TextBox 27"/>
          <p:cNvSpPr txBox="1"/>
          <p:nvPr/>
        </p:nvSpPr>
        <p:spPr>
          <a:xfrm>
            <a:off x="9029294" y="4208276"/>
            <a:ext cx="2692157" cy="820353"/>
          </a:xfrm>
          <a:prstGeom prst="rect">
            <a:avLst/>
          </a:prstGeom>
        </p:spPr>
        <p:txBody>
          <a:bodyPr lIns="0" tIns="0" rIns="0" bIns="0" rtlCol="0" anchor="t">
            <a:spAutoFit/>
          </a:bodyPr>
          <a:lstStyle/>
          <a:p>
            <a:pPr algn="ctr" defTabSz="1371600">
              <a:lnSpc>
                <a:spcPts val="2288"/>
              </a:lnSpc>
            </a:pPr>
            <a:r>
              <a:rPr lang="en-US" sz="1634" b="1">
                <a:solidFill>
                  <a:srgbClr val="FEFEFE"/>
                </a:solidFill>
                <a:latin typeface="Aptos Bold"/>
                <a:ea typeface="Aptos Bold"/>
                <a:cs typeface="Aptos Bold"/>
                <a:sym typeface="Aptos Bold"/>
              </a:rPr>
              <a:t>Chris McMullen</a:t>
            </a:r>
          </a:p>
          <a:p>
            <a:pPr algn="ctr" defTabSz="1371600">
              <a:lnSpc>
                <a:spcPts val="2135"/>
              </a:lnSpc>
            </a:pPr>
            <a:r>
              <a:rPr lang="en-US" sz="1524">
                <a:solidFill>
                  <a:srgbClr val="FEFEFE"/>
                </a:solidFill>
                <a:latin typeface="Aptos"/>
                <a:ea typeface="Aptos"/>
                <a:cs typeface="Aptos"/>
                <a:sym typeface="Aptos"/>
              </a:rPr>
              <a:t>Sr. Administrative Coordinator of Research Compliance</a:t>
            </a:r>
          </a:p>
        </p:txBody>
      </p:sp>
      <p:grpSp>
        <p:nvGrpSpPr>
          <p:cNvPr id="28" name="Group 28"/>
          <p:cNvGrpSpPr/>
          <p:nvPr/>
        </p:nvGrpSpPr>
        <p:grpSpPr>
          <a:xfrm>
            <a:off x="13028870" y="4088899"/>
            <a:ext cx="3504665" cy="1075436"/>
            <a:chOff x="0" y="0"/>
            <a:chExt cx="1126155" cy="345570"/>
          </a:xfrm>
        </p:grpSpPr>
        <p:sp>
          <p:nvSpPr>
            <p:cNvPr id="29" name="Freeform 29"/>
            <p:cNvSpPr/>
            <p:nvPr/>
          </p:nvSpPr>
          <p:spPr>
            <a:xfrm>
              <a:off x="0" y="0"/>
              <a:ext cx="1126155" cy="345570"/>
            </a:xfrm>
            <a:custGeom>
              <a:avLst/>
              <a:gdLst/>
              <a:ahLst/>
              <a:cxnLst/>
              <a:rect l="l" t="t" r="r" b="b"/>
              <a:pathLst>
                <a:path w="1126155" h="345570">
                  <a:moveTo>
                    <a:pt x="922955" y="0"/>
                  </a:moveTo>
                  <a:cubicBezTo>
                    <a:pt x="1035179" y="0"/>
                    <a:pt x="1126155" y="77358"/>
                    <a:pt x="1126155" y="172785"/>
                  </a:cubicBezTo>
                  <a:cubicBezTo>
                    <a:pt x="1126155" y="268211"/>
                    <a:pt x="1035179" y="345570"/>
                    <a:pt x="922955" y="345570"/>
                  </a:cubicBezTo>
                  <a:lnTo>
                    <a:pt x="203200" y="345570"/>
                  </a:lnTo>
                  <a:cubicBezTo>
                    <a:pt x="90976" y="345570"/>
                    <a:pt x="0" y="268211"/>
                    <a:pt x="0" y="172785"/>
                  </a:cubicBezTo>
                  <a:cubicBezTo>
                    <a:pt x="0" y="77358"/>
                    <a:pt x="90976" y="0"/>
                    <a:pt x="203200" y="0"/>
                  </a:cubicBezTo>
                  <a:close/>
                </a:path>
              </a:pathLst>
            </a:custGeom>
            <a:gradFill rotWithShape="1">
              <a:gsLst>
                <a:gs pos="0">
                  <a:srgbClr val="009E4B">
                    <a:alpha val="100000"/>
                  </a:srgbClr>
                </a:gs>
                <a:gs pos="100000">
                  <a:srgbClr val="005B2C">
                    <a:alpha val="100000"/>
                  </a:srgbClr>
                </a:gs>
              </a:gsLst>
              <a:path path="circle">
                <a:fillToRect l="50000" t="50000" r="50000" b="50000"/>
              </a:path>
            </a:gradFill>
          </p:spPr>
          <p:txBody>
            <a:bodyPr/>
            <a:lstStyle/>
            <a:p>
              <a:pPr defTabSz="1371600"/>
              <a:endParaRPr lang="en-US">
                <a:solidFill>
                  <a:prstClr val="black"/>
                </a:solidFill>
                <a:latin typeface="Calibri" panose="020F0502020204030204"/>
              </a:endParaRPr>
            </a:p>
          </p:txBody>
        </p:sp>
        <p:sp>
          <p:nvSpPr>
            <p:cNvPr id="30" name="TextBox 30"/>
            <p:cNvSpPr txBox="1"/>
            <p:nvPr/>
          </p:nvSpPr>
          <p:spPr>
            <a:xfrm>
              <a:off x="0" y="-57150"/>
              <a:ext cx="1126155" cy="402720"/>
            </a:xfrm>
            <a:prstGeom prst="rect">
              <a:avLst/>
            </a:prstGeom>
          </p:spPr>
          <p:txBody>
            <a:bodyPr lIns="55328" tIns="55328" rIns="55328" bIns="55328" rtlCol="0" anchor="ctr"/>
            <a:lstStyle/>
            <a:p>
              <a:pPr algn="ctr" defTabSz="1371600">
                <a:lnSpc>
                  <a:spcPts val="3498"/>
                </a:lnSpc>
              </a:pPr>
              <a:endParaRPr>
                <a:solidFill>
                  <a:prstClr val="black"/>
                </a:solidFill>
                <a:latin typeface="Calibri" panose="020F0502020204030204"/>
              </a:endParaRPr>
            </a:p>
          </p:txBody>
        </p:sp>
      </p:grpSp>
      <p:sp>
        <p:nvSpPr>
          <p:cNvPr id="31" name="TextBox 31"/>
          <p:cNvSpPr txBox="1"/>
          <p:nvPr/>
        </p:nvSpPr>
        <p:spPr>
          <a:xfrm>
            <a:off x="13425008" y="4187960"/>
            <a:ext cx="2712386" cy="820353"/>
          </a:xfrm>
          <a:prstGeom prst="rect">
            <a:avLst/>
          </a:prstGeom>
        </p:spPr>
        <p:txBody>
          <a:bodyPr lIns="0" tIns="0" rIns="0" bIns="0" rtlCol="0" anchor="t">
            <a:spAutoFit/>
          </a:bodyPr>
          <a:lstStyle/>
          <a:p>
            <a:pPr algn="ctr" defTabSz="1371600">
              <a:lnSpc>
                <a:spcPts val="2288"/>
              </a:lnSpc>
            </a:pPr>
            <a:r>
              <a:rPr lang="en-US" sz="1634" b="1" dirty="0">
                <a:solidFill>
                  <a:srgbClr val="FEFEFE"/>
                </a:solidFill>
                <a:latin typeface="Aptos Bold"/>
                <a:ea typeface="Aptos Bold"/>
                <a:cs typeface="Aptos Bold"/>
                <a:sym typeface="Aptos Bold"/>
              </a:rPr>
              <a:t>Sarah Romack</a:t>
            </a:r>
          </a:p>
          <a:p>
            <a:pPr algn="ctr" defTabSz="1371600">
              <a:lnSpc>
                <a:spcPts val="2135"/>
              </a:lnSpc>
            </a:pPr>
            <a:r>
              <a:rPr lang="en-US" sz="1524" dirty="0">
                <a:solidFill>
                  <a:srgbClr val="FEFEFE"/>
                </a:solidFill>
                <a:latin typeface="Aptos"/>
                <a:ea typeface="Aptos"/>
                <a:cs typeface="Aptos"/>
                <a:sym typeface="Aptos"/>
              </a:rPr>
              <a:t>Dir. of Ethics &amp; International Research Compliance</a:t>
            </a:r>
          </a:p>
        </p:txBody>
      </p:sp>
      <p:grpSp>
        <p:nvGrpSpPr>
          <p:cNvPr id="32" name="Group 32"/>
          <p:cNvGrpSpPr/>
          <p:nvPr/>
        </p:nvGrpSpPr>
        <p:grpSpPr>
          <a:xfrm>
            <a:off x="7532079" y="5680744"/>
            <a:ext cx="3110997" cy="1075436"/>
            <a:chOff x="0" y="0"/>
            <a:chExt cx="999658" cy="345570"/>
          </a:xfrm>
        </p:grpSpPr>
        <p:sp>
          <p:nvSpPr>
            <p:cNvPr id="33" name="Freeform 33"/>
            <p:cNvSpPr/>
            <p:nvPr/>
          </p:nvSpPr>
          <p:spPr>
            <a:xfrm>
              <a:off x="0" y="0"/>
              <a:ext cx="999658" cy="345570"/>
            </a:xfrm>
            <a:custGeom>
              <a:avLst/>
              <a:gdLst/>
              <a:ahLst/>
              <a:cxnLst/>
              <a:rect l="l" t="t" r="r" b="b"/>
              <a:pathLst>
                <a:path w="999658" h="345570">
                  <a:moveTo>
                    <a:pt x="796458" y="0"/>
                  </a:moveTo>
                  <a:cubicBezTo>
                    <a:pt x="908682" y="0"/>
                    <a:pt x="999658" y="77358"/>
                    <a:pt x="999658" y="172785"/>
                  </a:cubicBezTo>
                  <a:cubicBezTo>
                    <a:pt x="999658" y="268211"/>
                    <a:pt x="908682" y="345570"/>
                    <a:pt x="796458" y="345570"/>
                  </a:cubicBezTo>
                  <a:lnTo>
                    <a:pt x="203200" y="345570"/>
                  </a:lnTo>
                  <a:cubicBezTo>
                    <a:pt x="90976" y="345570"/>
                    <a:pt x="0" y="268211"/>
                    <a:pt x="0" y="172785"/>
                  </a:cubicBezTo>
                  <a:cubicBezTo>
                    <a:pt x="0" y="77358"/>
                    <a:pt x="90976" y="0"/>
                    <a:pt x="203200" y="0"/>
                  </a:cubicBezTo>
                  <a:close/>
                </a:path>
              </a:pathLst>
            </a:custGeom>
            <a:gradFill rotWithShape="1">
              <a:gsLst>
                <a:gs pos="0">
                  <a:srgbClr val="009E4B">
                    <a:alpha val="100000"/>
                  </a:srgbClr>
                </a:gs>
                <a:gs pos="100000">
                  <a:srgbClr val="005B2C">
                    <a:alpha val="100000"/>
                  </a:srgbClr>
                </a:gs>
              </a:gsLst>
              <a:path path="circle">
                <a:fillToRect l="50000" t="50000" r="50000" b="50000"/>
              </a:path>
            </a:gradFill>
          </p:spPr>
          <p:txBody>
            <a:bodyPr/>
            <a:lstStyle/>
            <a:p>
              <a:pPr defTabSz="1371600"/>
              <a:endParaRPr lang="en-US">
                <a:solidFill>
                  <a:prstClr val="black"/>
                </a:solidFill>
                <a:latin typeface="Calibri" panose="020F0502020204030204"/>
              </a:endParaRPr>
            </a:p>
          </p:txBody>
        </p:sp>
        <p:sp>
          <p:nvSpPr>
            <p:cNvPr id="34" name="TextBox 34"/>
            <p:cNvSpPr txBox="1"/>
            <p:nvPr/>
          </p:nvSpPr>
          <p:spPr>
            <a:xfrm>
              <a:off x="0" y="-57150"/>
              <a:ext cx="999658" cy="402720"/>
            </a:xfrm>
            <a:prstGeom prst="rect">
              <a:avLst/>
            </a:prstGeom>
          </p:spPr>
          <p:txBody>
            <a:bodyPr lIns="55328" tIns="55328" rIns="55328" bIns="55328" rtlCol="0" anchor="ctr"/>
            <a:lstStyle/>
            <a:p>
              <a:pPr algn="ctr" defTabSz="1371600">
                <a:lnSpc>
                  <a:spcPts val="3498"/>
                </a:lnSpc>
              </a:pPr>
              <a:endParaRPr>
                <a:solidFill>
                  <a:prstClr val="black"/>
                </a:solidFill>
                <a:latin typeface="Calibri" panose="020F0502020204030204"/>
              </a:endParaRPr>
            </a:p>
          </p:txBody>
        </p:sp>
      </p:grpSp>
      <p:sp>
        <p:nvSpPr>
          <p:cNvPr id="35" name="TextBox 35"/>
          <p:cNvSpPr txBox="1"/>
          <p:nvPr/>
        </p:nvSpPr>
        <p:spPr>
          <a:xfrm>
            <a:off x="7848704" y="5826891"/>
            <a:ext cx="2477750" cy="820353"/>
          </a:xfrm>
          <a:prstGeom prst="rect">
            <a:avLst/>
          </a:prstGeom>
        </p:spPr>
        <p:txBody>
          <a:bodyPr lIns="0" tIns="0" rIns="0" bIns="0" rtlCol="0" anchor="t">
            <a:spAutoFit/>
          </a:bodyPr>
          <a:lstStyle/>
          <a:p>
            <a:pPr algn="ctr" defTabSz="1371600">
              <a:lnSpc>
                <a:spcPts val="2288"/>
              </a:lnSpc>
            </a:pPr>
            <a:r>
              <a:rPr lang="en-US" sz="1634" b="1">
                <a:solidFill>
                  <a:srgbClr val="FEFEFE"/>
                </a:solidFill>
                <a:latin typeface="Aptos Bold"/>
                <a:ea typeface="Aptos Bold"/>
                <a:cs typeface="Aptos Bold"/>
                <a:sym typeface="Aptos Bold"/>
              </a:rPr>
              <a:t>Dr. Imelda Norton</a:t>
            </a:r>
          </a:p>
          <a:p>
            <a:pPr algn="ctr" defTabSz="1371600">
              <a:lnSpc>
                <a:spcPts val="2135"/>
              </a:lnSpc>
            </a:pPr>
            <a:r>
              <a:rPr lang="en-US" sz="1524">
                <a:solidFill>
                  <a:srgbClr val="FEFEFE"/>
                </a:solidFill>
                <a:latin typeface="Aptos"/>
                <a:ea typeface="Aptos"/>
                <a:cs typeface="Aptos"/>
                <a:sym typeface="Aptos"/>
              </a:rPr>
              <a:t>Research Lab Manager</a:t>
            </a:r>
          </a:p>
          <a:p>
            <a:pPr algn="ctr" defTabSz="1371600">
              <a:lnSpc>
                <a:spcPts val="2135"/>
              </a:lnSpc>
            </a:pPr>
            <a:r>
              <a:rPr lang="en-US" sz="1524">
                <a:solidFill>
                  <a:srgbClr val="FEFEFE"/>
                </a:solidFill>
                <a:latin typeface="Aptos"/>
                <a:ea typeface="Aptos"/>
                <a:cs typeface="Aptos"/>
                <a:sym typeface="Aptos"/>
              </a:rPr>
              <a:t>(IACUC)</a:t>
            </a:r>
          </a:p>
        </p:txBody>
      </p:sp>
      <p:grpSp>
        <p:nvGrpSpPr>
          <p:cNvPr id="36" name="Group 36"/>
          <p:cNvGrpSpPr/>
          <p:nvPr/>
        </p:nvGrpSpPr>
        <p:grpSpPr>
          <a:xfrm>
            <a:off x="1310085" y="5680744"/>
            <a:ext cx="3110997" cy="1075436"/>
            <a:chOff x="0" y="0"/>
            <a:chExt cx="999658" cy="345570"/>
          </a:xfrm>
        </p:grpSpPr>
        <p:sp>
          <p:nvSpPr>
            <p:cNvPr id="37" name="Freeform 37"/>
            <p:cNvSpPr/>
            <p:nvPr/>
          </p:nvSpPr>
          <p:spPr>
            <a:xfrm>
              <a:off x="0" y="0"/>
              <a:ext cx="999658" cy="345570"/>
            </a:xfrm>
            <a:custGeom>
              <a:avLst/>
              <a:gdLst/>
              <a:ahLst/>
              <a:cxnLst/>
              <a:rect l="l" t="t" r="r" b="b"/>
              <a:pathLst>
                <a:path w="999658" h="345570">
                  <a:moveTo>
                    <a:pt x="796458" y="0"/>
                  </a:moveTo>
                  <a:cubicBezTo>
                    <a:pt x="908682" y="0"/>
                    <a:pt x="999658" y="77358"/>
                    <a:pt x="999658" y="172785"/>
                  </a:cubicBezTo>
                  <a:cubicBezTo>
                    <a:pt x="999658" y="268211"/>
                    <a:pt x="908682" y="345570"/>
                    <a:pt x="796458" y="345570"/>
                  </a:cubicBezTo>
                  <a:lnTo>
                    <a:pt x="203200" y="345570"/>
                  </a:lnTo>
                  <a:cubicBezTo>
                    <a:pt x="90976" y="345570"/>
                    <a:pt x="0" y="268211"/>
                    <a:pt x="0" y="172785"/>
                  </a:cubicBezTo>
                  <a:cubicBezTo>
                    <a:pt x="0" y="77358"/>
                    <a:pt x="90976" y="0"/>
                    <a:pt x="203200" y="0"/>
                  </a:cubicBezTo>
                  <a:close/>
                </a:path>
              </a:pathLst>
            </a:custGeom>
            <a:gradFill rotWithShape="1">
              <a:gsLst>
                <a:gs pos="0">
                  <a:srgbClr val="009E4B">
                    <a:alpha val="100000"/>
                  </a:srgbClr>
                </a:gs>
                <a:gs pos="100000">
                  <a:srgbClr val="005B2C">
                    <a:alpha val="100000"/>
                  </a:srgbClr>
                </a:gs>
              </a:gsLst>
              <a:path path="circle">
                <a:fillToRect l="50000" t="50000" r="50000" b="50000"/>
              </a:path>
            </a:gradFill>
          </p:spPr>
          <p:txBody>
            <a:bodyPr/>
            <a:lstStyle/>
            <a:p>
              <a:pPr defTabSz="1371600"/>
              <a:endParaRPr lang="en-US">
                <a:solidFill>
                  <a:prstClr val="black"/>
                </a:solidFill>
                <a:latin typeface="Calibri" panose="020F0502020204030204"/>
              </a:endParaRPr>
            </a:p>
          </p:txBody>
        </p:sp>
        <p:sp>
          <p:nvSpPr>
            <p:cNvPr id="38" name="TextBox 38"/>
            <p:cNvSpPr txBox="1"/>
            <p:nvPr/>
          </p:nvSpPr>
          <p:spPr>
            <a:xfrm>
              <a:off x="0" y="-57150"/>
              <a:ext cx="999658" cy="402720"/>
            </a:xfrm>
            <a:prstGeom prst="rect">
              <a:avLst/>
            </a:prstGeom>
          </p:spPr>
          <p:txBody>
            <a:bodyPr lIns="55328" tIns="55328" rIns="55328" bIns="55328" rtlCol="0" anchor="ctr"/>
            <a:lstStyle/>
            <a:p>
              <a:pPr algn="ctr" defTabSz="1371600">
                <a:lnSpc>
                  <a:spcPts val="3498"/>
                </a:lnSpc>
              </a:pPr>
              <a:endParaRPr>
                <a:solidFill>
                  <a:prstClr val="black"/>
                </a:solidFill>
                <a:latin typeface="Calibri" panose="020F0502020204030204"/>
              </a:endParaRPr>
            </a:p>
          </p:txBody>
        </p:sp>
      </p:grpSp>
      <p:sp>
        <p:nvSpPr>
          <p:cNvPr id="39" name="TextBox 39"/>
          <p:cNvSpPr txBox="1"/>
          <p:nvPr/>
        </p:nvSpPr>
        <p:spPr>
          <a:xfrm>
            <a:off x="1626709" y="5826892"/>
            <a:ext cx="2477750" cy="820353"/>
          </a:xfrm>
          <a:prstGeom prst="rect">
            <a:avLst/>
          </a:prstGeom>
        </p:spPr>
        <p:txBody>
          <a:bodyPr lIns="0" tIns="0" rIns="0" bIns="0" rtlCol="0" anchor="t">
            <a:spAutoFit/>
          </a:bodyPr>
          <a:lstStyle/>
          <a:p>
            <a:pPr algn="ctr" defTabSz="1371600">
              <a:lnSpc>
                <a:spcPts val="2288"/>
              </a:lnSpc>
            </a:pPr>
            <a:r>
              <a:rPr lang="en-US" sz="1634" b="1" dirty="0">
                <a:solidFill>
                  <a:srgbClr val="FEFEFE"/>
                </a:solidFill>
                <a:latin typeface="Aptos Bold"/>
                <a:ea typeface="Aptos Bold"/>
                <a:cs typeface="Aptos Bold"/>
                <a:sym typeface="Aptos Bold"/>
              </a:rPr>
              <a:t>VACANT</a:t>
            </a:r>
          </a:p>
          <a:p>
            <a:pPr algn="ctr" defTabSz="1371600">
              <a:lnSpc>
                <a:spcPts val="2135"/>
              </a:lnSpc>
            </a:pPr>
            <a:r>
              <a:rPr lang="en-US" sz="1524" dirty="0" err="1">
                <a:solidFill>
                  <a:srgbClr val="FEFEFE"/>
                </a:solidFill>
                <a:latin typeface="Aptos"/>
                <a:ea typeface="Aptos"/>
                <a:cs typeface="Aptos"/>
                <a:sym typeface="Aptos"/>
              </a:rPr>
              <a:t>BioSafety</a:t>
            </a:r>
            <a:r>
              <a:rPr lang="en-US" sz="1524" dirty="0">
                <a:solidFill>
                  <a:srgbClr val="FEFEFE"/>
                </a:solidFill>
                <a:latin typeface="Aptos"/>
                <a:ea typeface="Aptos"/>
                <a:cs typeface="Aptos"/>
                <a:sym typeface="Aptos"/>
              </a:rPr>
              <a:t> Officer </a:t>
            </a:r>
          </a:p>
          <a:p>
            <a:pPr algn="ctr" defTabSz="1371600">
              <a:lnSpc>
                <a:spcPts val="2135"/>
              </a:lnSpc>
            </a:pPr>
            <a:r>
              <a:rPr lang="en-US" sz="1524" dirty="0">
                <a:solidFill>
                  <a:srgbClr val="FEFEFE"/>
                </a:solidFill>
                <a:latin typeface="Aptos"/>
                <a:ea typeface="Aptos"/>
                <a:cs typeface="Aptos"/>
                <a:sym typeface="Aptos"/>
              </a:rPr>
              <a:t>(IBC)</a:t>
            </a:r>
          </a:p>
        </p:txBody>
      </p:sp>
      <p:grpSp>
        <p:nvGrpSpPr>
          <p:cNvPr id="40" name="Group 40"/>
          <p:cNvGrpSpPr/>
          <p:nvPr/>
        </p:nvGrpSpPr>
        <p:grpSpPr>
          <a:xfrm>
            <a:off x="8544131" y="6997882"/>
            <a:ext cx="3110997" cy="1075436"/>
            <a:chOff x="0" y="0"/>
            <a:chExt cx="999658" cy="345570"/>
          </a:xfrm>
        </p:grpSpPr>
        <p:sp>
          <p:nvSpPr>
            <p:cNvPr id="41" name="Freeform 41"/>
            <p:cNvSpPr/>
            <p:nvPr/>
          </p:nvSpPr>
          <p:spPr>
            <a:xfrm>
              <a:off x="0" y="0"/>
              <a:ext cx="999658" cy="345570"/>
            </a:xfrm>
            <a:custGeom>
              <a:avLst/>
              <a:gdLst/>
              <a:ahLst/>
              <a:cxnLst/>
              <a:rect l="l" t="t" r="r" b="b"/>
              <a:pathLst>
                <a:path w="999658" h="345570">
                  <a:moveTo>
                    <a:pt x="796458" y="0"/>
                  </a:moveTo>
                  <a:cubicBezTo>
                    <a:pt x="908682" y="0"/>
                    <a:pt x="999658" y="77358"/>
                    <a:pt x="999658" y="172785"/>
                  </a:cubicBezTo>
                  <a:cubicBezTo>
                    <a:pt x="999658" y="268211"/>
                    <a:pt x="908682" y="345570"/>
                    <a:pt x="796458" y="345570"/>
                  </a:cubicBezTo>
                  <a:lnTo>
                    <a:pt x="203200" y="345570"/>
                  </a:lnTo>
                  <a:cubicBezTo>
                    <a:pt x="90976" y="345570"/>
                    <a:pt x="0" y="268211"/>
                    <a:pt x="0" y="172785"/>
                  </a:cubicBezTo>
                  <a:cubicBezTo>
                    <a:pt x="0" y="77358"/>
                    <a:pt x="90976" y="0"/>
                    <a:pt x="203200" y="0"/>
                  </a:cubicBezTo>
                  <a:close/>
                </a:path>
              </a:pathLst>
            </a:custGeom>
            <a:gradFill rotWithShape="1">
              <a:gsLst>
                <a:gs pos="0">
                  <a:srgbClr val="009E4B">
                    <a:alpha val="100000"/>
                  </a:srgbClr>
                </a:gs>
                <a:gs pos="100000">
                  <a:srgbClr val="005B2C">
                    <a:alpha val="100000"/>
                  </a:srgbClr>
                </a:gs>
              </a:gsLst>
              <a:path path="circle">
                <a:fillToRect l="50000" t="50000" r="50000" b="50000"/>
              </a:path>
            </a:gradFill>
          </p:spPr>
          <p:txBody>
            <a:bodyPr/>
            <a:lstStyle/>
            <a:p>
              <a:pPr defTabSz="1371600"/>
              <a:endParaRPr lang="en-US">
                <a:solidFill>
                  <a:prstClr val="black"/>
                </a:solidFill>
                <a:latin typeface="Calibri" panose="020F0502020204030204"/>
              </a:endParaRPr>
            </a:p>
          </p:txBody>
        </p:sp>
        <p:sp>
          <p:nvSpPr>
            <p:cNvPr id="42" name="TextBox 42"/>
            <p:cNvSpPr txBox="1"/>
            <p:nvPr/>
          </p:nvSpPr>
          <p:spPr>
            <a:xfrm>
              <a:off x="0" y="-57150"/>
              <a:ext cx="999658" cy="402720"/>
            </a:xfrm>
            <a:prstGeom prst="rect">
              <a:avLst/>
            </a:prstGeom>
          </p:spPr>
          <p:txBody>
            <a:bodyPr lIns="55328" tIns="55328" rIns="55328" bIns="55328" rtlCol="0" anchor="ctr"/>
            <a:lstStyle/>
            <a:p>
              <a:pPr algn="ctr" defTabSz="1371600">
                <a:lnSpc>
                  <a:spcPts val="3498"/>
                </a:lnSpc>
              </a:pPr>
              <a:endParaRPr>
                <a:solidFill>
                  <a:prstClr val="black"/>
                </a:solidFill>
                <a:latin typeface="Calibri" panose="020F0502020204030204"/>
              </a:endParaRPr>
            </a:p>
          </p:txBody>
        </p:sp>
      </p:grpSp>
      <p:sp>
        <p:nvSpPr>
          <p:cNvPr id="43" name="TextBox 43"/>
          <p:cNvSpPr txBox="1"/>
          <p:nvPr/>
        </p:nvSpPr>
        <p:spPr>
          <a:xfrm>
            <a:off x="8958514" y="7097015"/>
            <a:ext cx="2477750" cy="820353"/>
          </a:xfrm>
          <a:prstGeom prst="rect">
            <a:avLst/>
          </a:prstGeom>
        </p:spPr>
        <p:txBody>
          <a:bodyPr lIns="0" tIns="0" rIns="0" bIns="0" rtlCol="0" anchor="t">
            <a:spAutoFit/>
          </a:bodyPr>
          <a:lstStyle/>
          <a:p>
            <a:pPr algn="ctr" defTabSz="1371600">
              <a:lnSpc>
                <a:spcPts val="2288"/>
              </a:lnSpc>
            </a:pPr>
            <a:r>
              <a:rPr lang="en-US" sz="1634" b="1" dirty="0">
                <a:solidFill>
                  <a:srgbClr val="FEFEFE"/>
                </a:solidFill>
                <a:latin typeface="Aptos Bold"/>
                <a:ea typeface="Aptos Bold"/>
                <a:cs typeface="Aptos Bold"/>
                <a:sym typeface="Aptos Bold"/>
              </a:rPr>
              <a:t>Meg Cochran</a:t>
            </a:r>
          </a:p>
          <a:p>
            <a:pPr algn="ctr" defTabSz="1371600">
              <a:lnSpc>
                <a:spcPts val="2135"/>
              </a:lnSpc>
            </a:pPr>
            <a:r>
              <a:rPr lang="en-US" sz="1524" dirty="0">
                <a:solidFill>
                  <a:srgbClr val="FEFEFE"/>
                </a:solidFill>
                <a:latin typeface="Aptos"/>
                <a:ea typeface="Aptos"/>
                <a:cs typeface="Aptos"/>
                <a:sym typeface="Aptos"/>
              </a:rPr>
              <a:t>Research Security &amp; Export Control Officer</a:t>
            </a:r>
          </a:p>
        </p:txBody>
      </p:sp>
      <p:grpSp>
        <p:nvGrpSpPr>
          <p:cNvPr id="44" name="Group 44"/>
          <p:cNvGrpSpPr/>
          <p:nvPr/>
        </p:nvGrpSpPr>
        <p:grpSpPr>
          <a:xfrm>
            <a:off x="8268897" y="8654453"/>
            <a:ext cx="3110997" cy="1075436"/>
            <a:chOff x="0" y="0"/>
            <a:chExt cx="999658" cy="345570"/>
          </a:xfrm>
        </p:grpSpPr>
        <p:sp>
          <p:nvSpPr>
            <p:cNvPr id="45" name="Freeform 45"/>
            <p:cNvSpPr/>
            <p:nvPr/>
          </p:nvSpPr>
          <p:spPr>
            <a:xfrm>
              <a:off x="0" y="0"/>
              <a:ext cx="999658" cy="345570"/>
            </a:xfrm>
            <a:custGeom>
              <a:avLst/>
              <a:gdLst/>
              <a:ahLst/>
              <a:cxnLst/>
              <a:rect l="l" t="t" r="r" b="b"/>
              <a:pathLst>
                <a:path w="999658" h="345570">
                  <a:moveTo>
                    <a:pt x="796458" y="0"/>
                  </a:moveTo>
                  <a:cubicBezTo>
                    <a:pt x="908682" y="0"/>
                    <a:pt x="999658" y="77358"/>
                    <a:pt x="999658" y="172785"/>
                  </a:cubicBezTo>
                  <a:cubicBezTo>
                    <a:pt x="999658" y="268211"/>
                    <a:pt x="908682" y="345570"/>
                    <a:pt x="796458" y="345570"/>
                  </a:cubicBezTo>
                  <a:lnTo>
                    <a:pt x="203200" y="345570"/>
                  </a:lnTo>
                  <a:cubicBezTo>
                    <a:pt x="90976" y="345570"/>
                    <a:pt x="0" y="268211"/>
                    <a:pt x="0" y="172785"/>
                  </a:cubicBezTo>
                  <a:cubicBezTo>
                    <a:pt x="0" y="77358"/>
                    <a:pt x="90976" y="0"/>
                    <a:pt x="203200" y="0"/>
                  </a:cubicBezTo>
                  <a:close/>
                </a:path>
              </a:pathLst>
            </a:custGeom>
            <a:gradFill rotWithShape="1">
              <a:gsLst>
                <a:gs pos="0">
                  <a:srgbClr val="009E4B">
                    <a:alpha val="100000"/>
                  </a:srgbClr>
                </a:gs>
                <a:gs pos="100000">
                  <a:srgbClr val="005B2C">
                    <a:alpha val="100000"/>
                  </a:srgbClr>
                </a:gs>
              </a:gsLst>
              <a:path path="circle">
                <a:fillToRect l="50000" t="50000" r="50000" b="50000"/>
              </a:path>
            </a:gradFill>
          </p:spPr>
          <p:txBody>
            <a:bodyPr/>
            <a:lstStyle/>
            <a:p>
              <a:pPr defTabSz="1371600"/>
              <a:endParaRPr lang="en-US">
                <a:solidFill>
                  <a:prstClr val="black"/>
                </a:solidFill>
                <a:latin typeface="Calibri" panose="020F0502020204030204"/>
              </a:endParaRPr>
            </a:p>
          </p:txBody>
        </p:sp>
        <p:sp>
          <p:nvSpPr>
            <p:cNvPr id="46" name="TextBox 46"/>
            <p:cNvSpPr txBox="1"/>
            <p:nvPr/>
          </p:nvSpPr>
          <p:spPr>
            <a:xfrm>
              <a:off x="0" y="-57150"/>
              <a:ext cx="999658" cy="402720"/>
            </a:xfrm>
            <a:prstGeom prst="rect">
              <a:avLst/>
            </a:prstGeom>
          </p:spPr>
          <p:txBody>
            <a:bodyPr lIns="55328" tIns="55328" rIns="55328" bIns="55328" rtlCol="0" anchor="ctr"/>
            <a:lstStyle/>
            <a:p>
              <a:pPr algn="ctr" defTabSz="1371600">
                <a:lnSpc>
                  <a:spcPts val="3498"/>
                </a:lnSpc>
              </a:pPr>
              <a:endParaRPr>
                <a:solidFill>
                  <a:prstClr val="black"/>
                </a:solidFill>
                <a:latin typeface="Calibri" panose="020F0502020204030204"/>
              </a:endParaRPr>
            </a:p>
          </p:txBody>
        </p:sp>
      </p:grpSp>
      <p:sp>
        <p:nvSpPr>
          <p:cNvPr id="47" name="TextBox 47"/>
          <p:cNvSpPr txBox="1"/>
          <p:nvPr/>
        </p:nvSpPr>
        <p:spPr>
          <a:xfrm>
            <a:off x="8558723" y="8770811"/>
            <a:ext cx="2531351" cy="820353"/>
          </a:xfrm>
          <a:prstGeom prst="rect">
            <a:avLst/>
          </a:prstGeom>
        </p:spPr>
        <p:txBody>
          <a:bodyPr lIns="0" tIns="0" rIns="0" bIns="0" rtlCol="0" anchor="t">
            <a:spAutoFit/>
          </a:bodyPr>
          <a:lstStyle/>
          <a:p>
            <a:pPr algn="ctr" defTabSz="1371600">
              <a:lnSpc>
                <a:spcPts val="2288"/>
              </a:lnSpc>
            </a:pPr>
            <a:r>
              <a:rPr lang="en-US" sz="1634" b="1" dirty="0">
                <a:solidFill>
                  <a:srgbClr val="FEFEFE"/>
                </a:solidFill>
                <a:latin typeface="Aptos Bold"/>
                <a:ea typeface="Aptos Bold"/>
                <a:cs typeface="Aptos Bold"/>
                <a:sym typeface="Aptos Bold"/>
              </a:rPr>
              <a:t>Tracee Kelly</a:t>
            </a:r>
          </a:p>
          <a:p>
            <a:pPr algn="ctr" defTabSz="1371600">
              <a:lnSpc>
                <a:spcPts val="2135"/>
              </a:lnSpc>
            </a:pPr>
            <a:r>
              <a:rPr lang="en-US" sz="1524" dirty="0">
                <a:solidFill>
                  <a:srgbClr val="FEFEFE"/>
                </a:solidFill>
                <a:latin typeface="Aptos"/>
                <a:ea typeface="Aptos"/>
                <a:cs typeface="Aptos"/>
                <a:sym typeface="Aptos"/>
              </a:rPr>
              <a:t>Sr. Research Compliance Analyst (IRB)</a:t>
            </a:r>
          </a:p>
        </p:txBody>
      </p:sp>
      <p:grpSp>
        <p:nvGrpSpPr>
          <p:cNvPr id="48" name="Group 48"/>
          <p:cNvGrpSpPr/>
          <p:nvPr/>
        </p:nvGrpSpPr>
        <p:grpSpPr>
          <a:xfrm>
            <a:off x="4434522" y="8654453"/>
            <a:ext cx="3110997" cy="1075436"/>
            <a:chOff x="0" y="0"/>
            <a:chExt cx="999658" cy="345570"/>
          </a:xfrm>
        </p:grpSpPr>
        <p:sp>
          <p:nvSpPr>
            <p:cNvPr id="49" name="Freeform 49"/>
            <p:cNvSpPr/>
            <p:nvPr/>
          </p:nvSpPr>
          <p:spPr>
            <a:xfrm>
              <a:off x="0" y="0"/>
              <a:ext cx="999658" cy="345570"/>
            </a:xfrm>
            <a:custGeom>
              <a:avLst/>
              <a:gdLst/>
              <a:ahLst/>
              <a:cxnLst/>
              <a:rect l="l" t="t" r="r" b="b"/>
              <a:pathLst>
                <a:path w="999658" h="345570">
                  <a:moveTo>
                    <a:pt x="796458" y="0"/>
                  </a:moveTo>
                  <a:cubicBezTo>
                    <a:pt x="908682" y="0"/>
                    <a:pt x="999658" y="77358"/>
                    <a:pt x="999658" y="172785"/>
                  </a:cubicBezTo>
                  <a:cubicBezTo>
                    <a:pt x="999658" y="268211"/>
                    <a:pt x="908682" y="345570"/>
                    <a:pt x="796458" y="345570"/>
                  </a:cubicBezTo>
                  <a:lnTo>
                    <a:pt x="203200" y="345570"/>
                  </a:lnTo>
                  <a:cubicBezTo>
                    <a:pt x="90976" y="345570"/>
                    <a:pt x="0" y="268211"/>
                    <a:pt x="0" y="172785"/>
                  </a:cubicBezTo>
                  <a:cubicBezTo>
                    <a:pt x="0" y="77358"/>
                    <a:pt x="90976" y="0"/>
                    <a:pt x="203200" y="0"/>
                  </a:cubicBezTo>
                  <a:close/>
                </a:path>
              </a:pathLst>
            </a:custGeom>
            <a:gradFill rotWithShape="1">
              <a:gsLst>
                <a:gs pos="0">
                  <a:srgbClr val="009E4B">
                    <a:alpha val="100000"/>
                  </a:srgbClr>
                </a:gs>
                <a:gs pos="100000">
                  <a:srgbClr val="005B2C">
                    <a:alpha val="100000"/>
                  </a:srgbClr>
                </a:gs>
              </a:gsLst>
              <a:path path="circle">
                <a:fillToRect l="50000" t="50000" r="50000" b="50000"/>
              </a:path>
            </a:gradFill>
          </p:spPr>
          <p:txBody>
            <a:bodyPr/>
            <a:lstStyle/>
            <a:p>
              <a:pPr defTabSz="1371600"/>
              <a:endParaRPr lang="en-US">
                <a:solidFill>
                  <a:prstClr val="black"/>
                </a:solidFill>
                <a:latin typeface="Calibri" panose="020F0502020204030204"/>
              </a:endParaRPr>
            </a:p>
          </p:txBody>
        </p:sp>
        <p:sp>
          <p:nvSpPr>
            <p:cNvPr id="50" name="TextBox 50"/>
            <p:cNvSpPr txBox="1"/>
            <p:nvPr/>
          </p:nvSpPr>
          <p:spPr>
            <a:xfrm>
              <a:off x="0" y="-57150"/>
              <a:ext cx="999658" cy="402720"/>
            </a:xfrm>
            <a:prstGeom prst="rect">
              <a:avLst/>
            </a:prstGeom>
          </p:spPr>
          <p:txBody>
            <a:bodyPr lIns="55328" tIns="55328" rIns="55328" bIns="55328" rtlCol="0" anchor="ctr"/>
            <a:lstStyle/>
            <a:p>
              <a:pPr algn="ctr" defTabSz="1371600">
                <a:lnSpc>
                  <a:spcPts val="3498"/>
                </a:lnSpc>
              </a:pPr>
              <a:endParaRPr>
                <a:solidFill>
                  <a:prstClr val="black"/>
                </a:solidFill>
                <a:latin typeface="Calibri" panose="020F0502020204030204"/>
              </a:endParaRPr>
            </a:p>
          </p:txBody>
        </p:sp>
      </p:grpSp>
      <p:sp>
        <p:nvSpPr>
          <p:cNvPr id="51" name="TextBox 51"/>
          <p:cNvSpPr txBox="1"/>
          <p:nvPr/>
        </p:nvSpPr>
        <p:spPr>
          <a:xfrm>
            <a:off x="4598021" y="8801933"/>
            <a:ext cx="2784000" cy="820353"/>
          </a:xfrm>
          <a:prstGeom prst="rect">
            <a:avLst/>
          </a:prstGeom>
        </p:spPr>
        <p:txBody>
          <a:bodyPr lIns="0" tIns="0" rIns="0" bIns="0" rtlCol="0" anchor="t">
            <a:spAutoFit/>
          </a:bodyPr>
          <a:lstStyle/>
          <a:p>
            <a:pPr algn="ctr" defTabSz="1371600">
              <a:lnSpc>
                <a:spcPts val="2288"/>
              </a:lnSpc>
            </a:pPr>
            <a:r>
              <a:rPr lang="en-US" sz="1634" b="1" dirty="0">
                <a:solidFill>
                  <a:srgbClr val="FEFEFE"/>
                </a:solidFill>
                <a:latin typeface="Aptos Bold"/>
                <a:ea typeface="Aptos Bold"/>
                <a:cs typeface="Aptos Bold"/>
                <a:sym typeface="Aptos Bold"/>
              </a:rPr>
              <a:t>Rodney Fernandez</a:t>
            </a:r>
          </a:p>
          <a:p>
            <a:pPr algn="ctr" defTabSz="1371600">
              <a:lnSpc>
                <a:spcPts val="2135"/>
              </a:lnSpc>
            </a:pPr>
            <a:r>
              <a:rPr lang="en-US" sz="1524" dirty="0">
                <a:solidFill>
                  <a:srgbClr val="FEFEFE"/>
                </a:solidFill>
                <a:latin typeface="Aptos"/>
                <a:ea typeface="Aptos"/>
                <a:cs typeface="Aptos"/>
                <a:sym typeface="Aptos"/>
              </a:rPr>
              <a:t>Sr. Research Compliance</a:t>
            </a:r>
          </a:p>
          <a:p>
            <a:pPr algn="ctr" defTabSz="1371600">
              <a:lnSpc>
                <a:spcPts val="2135"/>
              </a:lnSpc>
            </a:pPr>
            <a:r>
              <a:rPr lang="en-US" sz="1524" dirty="0">
                <a:solidFill>
                  <a:srgbClr val="FEFEFE"/>
                </a:solidFill>
                <a:latin typeface="Aptos"/>
                <a:ea typeface="Aptos"/>
                <a:cs typeface="Aptos"/>
                <a:sym typeface="Aptos"/>
              </a:rPr>
              <a:t>Analyst (IRB)</a:t>
            </a:r>
          </a:p>
        </p:txBody>
      </p:sp>
      <p:grpSp>
        <p:nvGrpSpPr>
          <p:cNvPr id="52" name="Group 52"/>
          <p:cNvGrpSpPr/>
          <p:nvPr/>
        </p:nvGrpSpPr>
        <p:grpSpPr>
          <a:xfrm>
            <a:off x="597356" y="8654453"/>
            <a:ext cx="3110997" cy="1075436"/>
            <a:chOff x="0" y="0"/>
            <a:chExt cx="999658" cy="345570"/>
          </a:xfrm>
        </p:grpSpPr>
        <p:sp>
          <p:nvSpPr>
            <p:cNvPr id="53" name="Freeform 53"/>
            <p:cNvSpPr/>
            <p:nvPr/>
          </p:nvSpPr>
          <p:spPr>
            <a:xfrm>
              <a:off x="0" y="0"/>
              <a:ext cx="999658" cy="345570"/>
            </a:xfrm>
            <a:custGeom>
              <a:avLst/>
              <a:gdLst/>
              <a:ahLst/>
              <a:cxnLst/>
              <a:rect l="l" t="t" r="r" b="b"/>
              <a:pathLst>
                <a:path w="999658" h="345570">
                  <a:moveTo>
                    <a:pt x="796458" y="0"/>
                  </a:moveTo>
                  <a:cubicBezTo>
                    <a:pt x="908682" y="0"/>
                    <a:pt x="999658" y="77358"/>
                    <a:pt x="999658" y="172785"/>
                  </a:cubicBezTo>
                  <a:cubicBezTo>
                    <a:pt x="999658" y="268211"/>
                    <a:pt x="908682" y="345570"/>
                    <a:pt x="796458" y="345570"/>
                  </a:cubicBezTo>
                  <a:lnTo>
                    <a:pt x="203200" y="345570"/>
                  </a:lnTo>
                  <a:cubicBezTo>
                    <a:pt x="90976" y="345570"/>
                    <a:pt x="0" y="268211"/>
                    <a:pt x="0" y="172785"/>
                  </a:cubicBezTo>
                  <a:cubicBezTo>
                    <a:pt x="0" y="77358"/>
                    <a:pt x="90976" y="0"/>
                    <a:pt x="203200" y="0"/>
                  </a:cubicBezTo>
                  <a:close/>
                </a:path>
              </a:pathLst>
            </a:custGeom>
            <a:gradFill rotWithShape="1">
              <a:gsLst>
                <a:gs pos="0">
                  <a:srgbClr val="009E4B">
                    <a:alpha val="100000"/>
                  </a:srgbClr>
                </a:gs>
                <a:gs pos="100000">
                  <a:srgbClr val="005B2C">
                    <a:alpha val="100000"/>
                  </a:srgbClr>
                </a:gs>
              </a:gsLst>
              <a:path path="circle">
                <a:fillToRect l="50000" t="50000" r="50000" b="50000"/>
              </a:path>
            </a:gradFill>
          </p:spPr>
          <p:txBody>
            <a:bodyPr/>
            <a:lstStyle/>
            <a:p>
              <a:pPr defTabSz="1371600"/>
              <a:endParaRPr lang="en-US">
                <a:solidFill>
                  <a:prstClr val="black"/>
                </a:solidFill>
                <a:latin typeface="Calibri" panose="020F0502020204030204"/>
              </a:endParaRPr>
            </a:p>
          </p:txBody>
        </p:sp>
        <p:sp>
          <p:nvSpPr>
            <p:cNvPr id="54" name="TextBox 54"/>
            <p:cNvSpPr txBox="1"/>
            <p:nvPr/>
          </p:nvSpPr>
          <p:spPr>
            <a:xfrm>
              <a:off x="0" y="-57150"/>
              <a:ext cx="999658" cy="402720"/>
            </a:xfrm>
            <a:prstGeom prst="rect">
              <a:avLst/>
            </a:prstGeom>
          </p:spPr>
          <p:txBody>
            <a:bodyPr lIns="55328" tIns="55328" rIns="55328" bIns="55328" rtlCol="0" anchor="ctr"/>
            <a:lstStyle/>
            <a:p>
              <a:pPr algn="ctr" defTabSz="1371600">
                <a:lnSpc>
                  <a:spcPts val="3498"/>
                </a:lnSpc>
              </a:pPr>
              <a:endParaRPr>
                <a:solidFill>
                  <a:prstClr val="black"/>
                </a:solidFill>
                <a:latin typeface="Calibri" panose="020F0502020204030204"/>
              </a:endParaRPr>
            </a:p>
          </p:txBody>
        </p:sp>
      </p:grpSp>
      <p:sp>
        <p:nvSpPr>
          <p:cNvPr id="55" name="TextBox 55"/>
          <p:cNvSpPr txBox="1"/>
          <p:nvPr/>
        </p:nvSpPr>
        <p:spPr>
          <a:xfrm>
            <a:off x="753176" y="8770811"/>
            <a:ext cx="2799359" cy="820353"/>
          </a:xfrm>
          <a:prstGeom prst="rect">
            <a:avLst/>
          </a:prstGeom>
        </p:spPr>
        <p:txBody>
          <a:bodyPr lIns="0" tIns="0" rIns="0" bIns="0" rtlCol="0" anchor="t">
            <a:spAutoFit/>
          </a:bodyPr>
          <a:lstStyle/>
          <a:p>
            <a:pPr algn="ctr" defTabSz="1371600">
              <a:lnSpc>
                <a:spcPts val="2288"/>
              </a:lnSpc>
            </a:pPr>
            <a:r>
              <a:rPr lang="en-US" sz="1634" b="1" dirty="0">
                <a:solidFill>
                  <a:srgbClr val="FEFEFE"/>
                </a:solidFill>
                <a:latin typeface="Aptos Bold"/>
                <a:ea typeface="Aptos Bold"/>
                <a:cs typeface="Aptos Bold"/>
                <a:sym typeface="Aptos Bold"/>
              </a:rPr>
              <a:t>Joan Powers</a:t>
            </a:r>
          </a:p>
          <a:p>
            <a:pPr algn="ctr" defTabSz="1371600">
              <a:lnSpc>
                <a:spcPts val="2135"/>
              </a:lnSpc>
            </a:pPr>
            <a:r>
              <a:rPr lang="en-US" sz="1524" dirty="0">
                <a:solidFill>
                  <a:srgbClr val="FEFEFE"/>
                </a:solidFill>
                <a:latin typeface="Aptos"/>
                <a:ea typeface="Aptos"/>
                <a:cs typeface="Aptos"/>
                <a:sym typeface="Aptos"/>
              </a:rPr>
              <a:t>Sr. Research Compliance</a:t>
            </a:r>
          </a:p>
          <a:p>
            <a:pPr algn="ctr" defTabSz="1371600">
              <a:lnSpc>
                <a:spcPts val="2135"/>
              </a:lnSpc>
            </a:pPr>
            <a:r>
              <a:rPr lang="en-US" sz="1524" dirty="0">
                <a:solidFill>
                  <a:srgbClr val="FEFEFE"/>
                </a:solidFill>
                <a:latin typeface="Aptos"/>
                <a:ea typeface="Aptos"/>
                <a:cs typeface="Aptos"/>
                <a:sym typeface="Aptos"/>
              </a:rPr>
              <a:t> Analyst (IRB)</a:t>
            </a:r>
          </a:p>
        </p:txBody>
      </p:sp>
      <p:grpSp>
        <p:nvGrpSpPr>
          <p:cNvPr id="56" name="Group 56"/>
          <p:cNvGrpSpPr/>
          <p:nvPr/>
        </p:nvGrpSpPr>
        <p:grpSpPr>
          <a:xfrm>
            <a:off x="4434522" y="6634999"/>
            <a:ext cx="3110997" cy="1075436"/>
            <a:chOff x="0" y="0"/>
            <a:chExt cx="999658" cy="345570"/>
          </a:xfrm>
        </p:grpSpPr>
        <p:sp>
          <p:nvSpPr>
            <p:cNvPr id="57" name="Freeform 57"/>
            <p:cNvSpPr/>
            <p:nvPr/>
          </p:nvSpPr>
          <p:spPr>
            <a:xfrm>
              <a:off x="0" y="0"/>
              <a:ext cx="999658" cy="345570"/>
            </a:xfrm>
            <a:custGeom>
              <a:avLst/>
              <a:gdLst/>
              <a:ahLst/>
              <a:cxnLst/>
              <a:rect l="l" t="t" r="r" b="b"/>
              <a:pathLst>
                <a:path w="999658" h="345570">
                  <a:moveTo>
                    <a:pt x="796458" y="0"/>
                  </a:moveTo>
                  <a:cubicBezTo>
                    <a:pt x="908682" y="0"/>
                    <a:pt x="999658" y="77358"/>
                    <a:pt x="999658" y="172785"/>
                  </a:cubicBezTo>
                  <a:cubicBezTo>
                    <a:pt x="999658" y="268211"/>
                    <a:pt x="908682" y="345570"/>
                    <a:pt x="796458" y="345570"/>
                  </a:cubicBezTo>
                  <a:lnTo>
                    <a:pt x="203200" y="345570"/>
                  </a:lnTo>
                  <a:cubicBezTo>
                    <a:pt x="90976" y="345570"/>
                    <a:pt x="0" y="268211"/>
                    <a:pt x="0" y="172785"/>
                  </a:cubicBezTo>
                  <a:cubicBezTo>
                    <a:pt x="0" y="77358"/>
                    <a:pt x="90976" y="0"/>
                    <a:pt x="203200" y="0"/>
                  </a:cubicBezTo>
                  <a:close/>
                </a:path>
              </a:pathLst>
            </a:custGeom>
            <a:gradFill rotWithShape="1">
              <a:gsLst>
                <a:gs pos="0">
                  <a:srgbClr val="009E4B">
                    <a:alpha val="100000"/>
                  </a:srgbClr>
                </a:gs>
                <a:gs pos="100000">
                  <a:srgbClr val="005B2C">
                    <a:alpha val="100000"/>
                  </a:srgbClr>
                </a:gs>
              </a:gsLst>
              <a:path path="circle">
                <a:fillToRect l="50000" t="50000" r="50000" b="50000"/>
              </a:path>
            </a:gradFill>
          </p:spPr>
          <p:txBody>
            <a:bodyPr/>
            <a:lstStyle/>
            <a:p>
              <a:pPr defTabSz="1371600"/>
              <a:endParaRPr lang="en-US">
                <a:solidFill>
                  <a:prstClr val="black"/>
                </a:solidFill>
                <a:latin typeface="Calibri" panose="020F0502020204030204"/>
              </a:endParaRPr>
            </a:p>
          </p:txBody>
        </p:sp>
        <p:sp>
          <p:nvSpPr>
            <p:cNvPr id="58" name="TextBox 58"/>
            <p:cNvSpPr txBox="1"/>
            <p:nvPr/>
          </p:nvSpPr>
          <p:spPr>
            <a:xfrm>
              <a:off x="0" y="-57150"/>
              <a:ext cx="999658" cy="402720"/>
            </a:xfrm>
            <a:prstGeom prst="rect">
              <a:avLst/>
            </a:prstGeom>
          </p:spPr>
          <p:txBody>
            <a:bodyPr lIns="55328" tIns="55328" rIns="55328" bIns="55328" rtlCol="0" anchor="ctr"/>
            <a:lstStyle/>
            <a:p>
              <a:pPr algn="ctr" defTabSz="1371600">
                <a:lnSpc>
                  <a:spcPts val="3498"/>
                </a:lnSpc>
              </a:pPr>
              <a:endParaRPr>
                <a:solidFill>
                  <a:prstClr val="black"/>
                </a:solidFill>
                <a:latin typeface="Calibri" panose="020F0502020204030204"/>
              </a:endParaRPr>
            </a:p>
          </p:txBody>
        </p:sp>
      </p:grpSp>
      <p:sp>
        <p:nvSpPr>
          <p:cNvPr id="59" name="TextBox 59"/>
          <p:cNvSpPr txBox="1"/>
          <p:nvPr/>
        </p:nvSpPr>
        <p:spPr>
          <a:xfrm>
            <a:off x="4751147" y="6727603"/>
            <a:ext cx="2477750" cy="820353"/>
          </a:xfrm>
          <a:prstGeom prst="rect">
            <a:avLst/>
          </a:prstGeom>
        </p:spPr>
        <p:txBody>
          <a:bodyPr lIns="0" tIns="0" rIns="0" bIns="0" rtlCol="0" anchor="t">
            <a:spAutoFit/>
          </a:bodyPr>
          <a:lstStyle/>
          <a:p>
            <a:pPr algn="ctr" defTabSz="1371600">
              <a:lnSpc>
                <a:spcPts val="2288"/>
              </a:lnSpc>
            </a:pPr>
            <a:r>
              <a:rPr lang="en-US" sz="1634" b="1" dirty="0">
                <a:solidFill>
                  <a:srgbClr val="FEFEFE"/>
                </a:solidFill>
                <a:latin typeface="Aptos Bold"/>
                <a:ea typeface="Aptos Bold"/>
                <a:cs typeface="Aptos Bold"/>
                <a:sym typeface="Aptos Bold"/>
              </a:rPr>
              <a:t>Daniel Bassett </a:t>
            </a:r>
          </a:p>
          <a:p>
            <a:pPr algn="ctr" defTabSz="1371600">
              <a:lnSpc>
                <a:spcPts val="2135"/>
              </a:lnSpc>
            </a:pPr>
            <a:r>
              <a:rPr lang="en-US" sz="1524" dirty="0">
                <a:solidFill>
                  <a:srgbClr val="FEFEFE"/>
                </a:solidFill>
                <a:latin typeface="Aptos"/>
                <a:ea typeface="Aptos"/>
                <a:cs typeface="Aptos"/>
                <a:sym typeface="Aptos"/>
              </a:rPr>
              <a:t>Director Research Compliance Programs</a:t>
            </a:r>
          </a:p>
        </p:txBody>
      </p:sp>
      <p:sp>
        <p:nvSpPr>
          <p:cNvPr id="60" name="AutoShape 60"/>
          <p:cNvSpPr/>
          <p:nvPr/>
        </p:nvSpPr>
        <p:spPr>
          <a:xfrm>
            <a:off x="7545519" y="3659967"/>
            <a:ext cx="5659704" cy="0"/>
          </a:xfrm>
          <a:prstGeom prst="line">
            <a:avLst/>
          </a:prstGeom>
          <a:ln w="19050" cap="flat">
            <a:solidFill>
              <a:srgbClr val="000000"/>
            </a:solidFill>
            <a:prstDash val="solid"/>
            <a:headEnd type="none" w="sm" len="sm"/>
            <a:tailEnd type="none" w="sm" len="sm"/>
          </a:ln>
        </p:spPr>
        <p:txBody>
          <a:bodyPr/>
          <a:lstStyle/>
          <a:p>
            <a:pPr defTabSz="1371600"/>
            <a:endParaRPr lang="en-US">
              <a:solidFill>
                <a:prstClr val="black"/>
              </a:solidFill>
              <a:latin typeface="Calibri" panose="020F0502020204030204"/>
            </a:endParaRPr>
          </a:p>
        </p:txBody>
      </p:sp>
      <p:sp>
        <p:nvSpPr>
          <p:cNvPr id="61" name="AutoShape 61"/>
          <p:cNvSpPr/>
          <p:nvPr/>
        </p:nvSpPr>
        <p:spPr>
          <a:xfrm flipH="1" flipV="1">
            <a:off x="10371006" y="3251352"/>
            <a:ext cx="4365" cy="408615"/>
          </a:xfrm>
          <a:prstGeom prst="line">
            <a:avLst/>
          </a:prstGeom>
          <a:ln w="19050" cap="flat">
            <a:solidFill>
              <a:srgbClr val="000000"/>
            </a:solidFill>
            <a:prstDash val="solid"/>
            <a:headEnd type="none" w="sm" len="sm"/>
            <a:tailEnd type="none" w="sm" len="sm"/>
          </a:ln>
        </p:spPr>
        <p:txBody>
          <a:bodyPr/>
          <a:lstStyle/>
          <a:p>
            <a:pPr defTabSz="1371600"/>
            <a:endParaRPr lang="en-US">
              <a:solidFill>
                <a:prstClr val="black"/>
              </a:solidFill>
              <a:latin typeface="Calibri" panose="020F0502020204030204"/>
            </a:endParaRPr>
          </a:p>
        </p:txBody>
      </p:sp>
      <p:sp>
        <p:nvSpPr>
          <p:cNvPr id="62" name="AutoShape 62"/>
          <p:cNvSpPr/>
          <p:nvPr/>
        </p:nvSpPr>
        <p:spPr>
          <a:xfrm flipH="1" flipV="1">
            <a:off x="13205225" y="3659967"/>
            <a:ext cx="1575977" cy="426648"/>
          </a:xfrm>
          <a:prstGeom prst="line">
            <a:avLst/>
          </a:prstGeom>
          <a:ln w="19050" cap="flat">
            <a:solidFill>
              <a:srgbClr val="000000"/>
            </a:solidFill>
            <a:prstDash val="solid"/>
            <a:headEnd type="none" w="sm" len="sm"/>
            <a:tailEnd type="none" w="sm" len="sm"/>
          </a:ln>
        </p:spPr>
        <p:txBody>
          <a:bodyPr/>
          <a:lstStyle/>
          <a:p>
            <a:pPr defTabSz="1371600"/>
            <a:endParaRPr lang="en-US">
              <a:solidFill>
                <a:prstClr val="black"/>
              </a:solidFill>
              <a:latin typeface="Calibri" panose="020F0502020204030204"/>
            </a:endParaRPr>
          </a:p>
        </p:txBody>
      </p:sp>
      <p:sp>
        <p:nvSpPr>
          <p:cNvPr id="63" name="AutoShape 63"/>
          <p:cNvSpPr/>
          <p:nvPr/>
        </p:nvSpPr>
        <p:spPr>
          <a:xfrm flipH="1">
            <a:off x="5973941" y="3659967"/>
            <a:ext cx="1571579" cy="426648"/>
          </a:xfrm>
          <a:prstGeom prst="line">
            <a:avLst/>
          </a:prstGeom>
          <a:ln w="19050" cap="flat">
            <a:solidFill>
              <a:srgbClr val="000000"/>
            </a:solidFill>
            <a:prstDash val="solid"/>
            <a:headEnd type="none" w="sm" len="sm"/>
            <a:tailEnd type="none" w="sm" len="sm"/>
          </a:ln>
        </p:spPr>
        <p:txBody>
          <a:bodyPr/>
          <a:lstStyle/>
          <a:p>
            <a:pPr defTabSz="1371600"/>
            <a:endParaRPr lang="en-US">
              <a:solidFill>
                <a:prstClr val="black"/>
              </a:solidFill>
              <a:latin typeface="Calibri" panose="020F0502020204030204"/>
            </a:endParaRPr>
          </a:p>
        </p:txBody>
      </p:sp>
      <p:sp>
        <p:nvSpPr>
          <p:cNvPr id="64" name="AutoShape 64"/>
          <p:cNvSpPr/>
          <p:nvPr/>
        </p:nvSpPr>
        <p:spPr>
          <a:xfrm flipH="1">
            <a:off x="7717044" y="4624332"/>
            <a:ext cx="1101198" cy="0"/>
          </a:xfrm>
          <a:prstGeom prst="line">
            <a:avLst/>
          </a:prstGeom>
          <a:ln w="19050" cap="flat">
            <a:solidFill>
              <a:srgbClr val="000000"/>
            </a:solidFill>
            <a:prstDash val="solid"/>
            <a:headEnd type="none" w="sm" len="sm"/>
            <a:tailEnd type="none" w="sm" len="sm"/>
          </a:ln>
        </p:spPr>
        <p:txBody>
          <a:bodyPr/>
          <a:lstStyle/>
          <a:p>
            <a:pPr defTabSz="1371600"/>
            <a:endParaRPr lang="en-US">
              <a:solidFill>
                <a:prstClr val="black"/>
              </a:solidFill>
              <a:latin typeface="Calibri" panose="020F0502020204030204"/>
            </a:endParaRPr>
          </a:p>
        </p:txBody>
      </p:sp>
      <p:sp>
        <p:nvSpPr>
          <p:cNvPr id="65" name="AutoShape 65"/>
          <p:cNvSpPr/>
          <p:nvPr/>
        </p:nvSpPr>
        <p:spPr>
          <a:xfrm flipH="1" flipV="1">
            <a:off x="11929240" y="4624332"/>
            <a:ext cx="1099628" cy="2283"/>
          </a:xfrm>
          <a:prstGeom prst="line">
            <a:avLst/>
          </a:prstGeom>
          <a:ln w="19050" cap="flat">
            <a:solidFill>
              <a:srgbClr val="000000"/>
            </a:solidFill>
            <a:prstDash val="solid"/>
            <a:headEnd type="none" w="sm" len="sm"/>
            <a:tailEnd type="none" w="sm" len="sm"/>
          </a:ln>
        </p:spPr>
        <p:txBody>
          <a:bodyPr/>
          <a:lstStyle/>
          <a:p>
            <a:pPr defTabSz="1371600"/>
            <a:endParaRPr lang="en-US">
              <a:solidFill>
                <a:prstClr val="black"/>
              </a:solidFill>
              <a:latin typeface="Calibri" panose="020F0502020204030204"/>
            </a:endParaRPr>
          </a:p>
        </p:txBody>
      </p:sp>
      <p:sp>
        <p:nvSpPr>
          <p:cNvPr id="66" name="AutoShape 66"/>
          <p:cNvSpPr/>
          <p:nvPr/>
        </p:nvSpPr>
        <p:spPr>
          <a:xfrm flipV="1">
            <a:off x="10629638" y="5164332"/>
            <a:ext cx="4151564" cy="1789020"/>
          </a:xfrm>
          <a:prstGeom prst="line">
            <a:avLst/>
          </a:prstGeom>
          <a:ln w="19050" cap="flat">
            <a:solidFill>
              <a:srgbClr val="000000"/>
            </a:solidFill>
            <a:prstDash val="solid"/>
            <a:headEnd type="none" w="sm" len="sm"/>
            <a:tailEnd type="none" w="sm" len="sm"/>
          </a:ln>
        </p:spPr>
        <p:txBody>
          <a:bodyPr/>
          <a:lstStyle/>
          <a:p>
            <a:pPr defTabSz="1371600"/>
            <a:endParaRPr lang="en-US">
              <a:solidFill>
                <a:prstClr val="black"/>
              </a:solidFill>
              <a:latin typeface="Calibri" panose="020F0502020204030204"/>
            </a:endParaRPr>
          </a:p>
        </p:txBody>
      </p:sp>
      <p:sp>
        <p:nvSpPr>
          <p:cNvPr id="67" name="AutoShape 67"/>
          <p:cNvSpPr/>
          <p:nvPr/>
        </p:nvSpPr>
        <p:spPr>
          <a:xfrm>
            <a:off x="8558721" y="5427236"/>
            <a:ext cx="493068" cy="204506"/>
          </a:xfrm>
          <a:prstGeom prst="line">
            <a:avLst/>
          </a:prstGeom>
          <a:ln w="19050" cap="flat">
            <a:solidFill>
              <a:srgbClr val="000000"/>
            </a:solidFill>
            <a:prstDash val="solid"/>
            <a:headEnd type="none" w="sm" len="sm"/>
            <a:tailEnd type="none" w="sm" len="sm"/>
          </a:ln>
        </p:spPr>
        <p:txBody>
          <a:bodyPr/>
          <a:lstStyle/>
          <a:p>
            <a:pPr defTabSz="1371600"/>
            <a:endParaRPr lang="en-US">
              <a:solidFill>
                <a:prstClr val="black"/>
              </a:solidFill>
              <a:latin typeface="Calibri" panose="020F0502020204030204"/>
            </a:endParaRPr>
          </a:p>
        </p:txBody>
      </p:sp>
      <p:sp>
        <p:nvSpPr>
          <p:cNvPr id="68" name="AutoShape 68"/>
          <p:cNvSpPr/>
          <p:nvPr/>
        </p:nvSpPr>
        <p:spPr>
          <a:xfrm flipV="1">
            <a:off x="5990021" y="5209809"/>
            <a:ext cx="0" cy="1425189"/>
          </a:xfrm>
          <a:prstGeom prst="line">
            <a:avLst/>
          </a:prstGeom>
          <a:ln w="19050" cap="flat">
            <a:solidFill>
              <a:srgbClr val="000000"/>
            </a:solidFill>
            <a:prstDash val="solid"/>
            <a:headEnd type="none" w="sm" len="sm"/>
            <a:tailEnd type="none" w="sm" len="sm"/>
          </a:ln>
        </p:spPr>
        <p:txBody>
          <a:bodyPr/>
          <a:lstStyle/>
          <a:p>
            <a:pPr defTabSz="1371600"/>
            <a:endParaRPr lang="en-US">
              <a:solidFill>
                <a:prstClr val="black"/>
              </a:solidFill>
              <a:latin typeface="Calibri" panose="020F0502020204030204"/>
            </a:endParaRPr>
          </a:p>
        </p:txBody>
      </p:sp>
      <p:sp>
        <p:nvSpPr>
          <p:cNvPr id="69" name="AutoShape 69"/>
          <p:cNvSpPr/>
          <p:nvPr/>
        </p:nvSpPr>
        <p:spPr>
          <a:xfrm>
            <a:off x="3552533" y="5427236"/>
            <a:ext cx="5006189" cy="0"/>
          </a:xfrm>
          <a:prstGeom prst="line">
            <a:avLst/>
          </a:prstGeom>
          <a:ln w="19050" cap="flat">
            <a:solidFill>
              <a:srgbClr val="000000"/>
            </a:solidFill>
            <a:prstDash val="solid"/>
            <a:headEnd type="none" w="sm" len="sm"/>
            <a:tailEnd type="none" w="sm" len="sm"/>
          </a:ln>
        </p:spPr>
        <p:txBody>
          <a:bodyPr/>
          <a:lstStyle/>
          <a:p>
            <a:pPr defTabSz="1371600"/>
            <a:endParaRPr lang="en-US">
              <a:solidFill>
                <a:prstClr val="black"/>
              </a:solidFill>
              <a:latin typeface="Calibri" panose="020F0502020204030204"/>
            </a:endParaRPr>
          </a:p>
        </p:txBody>
      </p:sp>
      <p:sp>
        <p:nvSpPr>
          <p:cNvPr id="70" name="AutoShape 70"/>
          <p:cNvSpPr/>
          <p:nvPr/>
        </p:nvSpPr>
        <p:spPr>
          <a:xfrm>
            <a:off x="3552533" y="8095080"/>
            <a:ext cx="5006189" cy="0"/>
          </a:xfrm>
          <a:prstGeom prst="line">
            <a:avLst/>
          </a:prstGeom>
          <a:ln w="19050" cap="flat">
            <a:solidFill>
              <a:srgbClr val="000000"/>
            </a:solidFill>
            <a:prstDash val="solid"/>
            <a:headEnd type="none" w="sm" len="sm"/>
            <a:tailEnd type="none" w="sm" len="sm"/>
          </a:ln>
        </p:spPr>
        <p:txBody>
          <a:bodyPr/>
          <a:lstStyle/>
          <a:p>
            <a:pPr defTabSz="1371600"/>
            <a:endParaRPr lang="en-US">
              <a:solidFill>
                <a:prstClr val="black"/>
              </a:solidFill>
              <a:latin typeface="Calibri" panose="020F0502020204030204"/>
            </a:endParaRPr>
          </a:p>
        </p:txBody>
      </p:sp>
      <p:sp>
        <p:nvSpPr>
          <p:cNvPr id="71" name="AutoShape 71"/>
          <p:cNvSpPr/>
          <p:nvPr/>
        </p:nvSpPr>
        <p:spPr>
          <a:xfrm flipH="1" flipV="1">
            <a:off x="8558722" y="8095081"/>
            <a:ext cx="1347476" cy="582569"/>
          </a:xfrm>
          <a:prstGeom prst="line">
            <a:avLst/>
          </a:prstGeom>
          <a:ln w="19050" cap="flat">
            <a:solidFill>
              <a:srgbClr val="000000"/>
            </a:solidFill>
            <a:prstDash val="solid"/>
            <a:headEnd type="none" w="sm" len="sm"/>
            <a:tailEnd type="none" w="sm" len="sm"/>
          </a:ln>
        </p:spPr>
        <p:txBody>
          <a:bodyPr/>
          <a:lstStyle/>
          <a:p>
            <a:pPr defTabSz="1371600"/>
            <a:endParaRPr lang="en-US">
              <a:solidFill>
                <a:prstClr val="black"/>
              </a:solidFill>
              <a:latin typeface="Calibri" panose="020F0502020204030204"/>
            </a:endParaRPr>
          </a:p>
        </p:txBody>
      </p:sp>
      <p:sp>
        <p:nvSpPr>
          <p:cNvPr id="72" name="AutoShape 72"/>
          <p:cNvSpPr/>
          <p:nvPr/>
        </p:nvSpPr>
        <p:spPr>
          <a:xfrm>
            <a:off x="5990021" y="7710433"/>
            <a:ext cx="0" cy="944021"/>
          </a:xfrm>
          <a:prstGeom prst="line">
            <a:avLst/>
          </a:prstGeom>
          <a:ln w="19050" cap="flat">
            <a:solidFill>
              <a:srgbClr val="000000"/>
            </a:solidFill>
            <a:prstDash val="solid"/>
            <a:headEnd type="none" w="sm" len="sm"/>
            <a:tailEnd type="none" w="sm" len="sm"/>
          </a:ln>
        </p:spPr>
        <p:txBody>
          <a:bodyPr/>
          <a:lstStyle/>
          <a:p>
            <a:pPr defTabSz="1371600"/>
            <a:endParaRPr lang="en-US">
              <a:solidFill>
                <a:prstClr val="black"/>
              </a:solidFill>
              <a:latin typeface="Calibri" panose="020F0502020204030204"/>
            </a:endParaRPr>
          </a:p>
        </p:txBody>
      </p:sp>
      <p:sp>
        <p:nvSpPr>
          <p:cNvPr id="73" name="AutoShape 73"/>
          <p:cNvSpPr/>
          <p:nvPr/>
        </p:nvSpPr>
        <p:spPr>
          <a:xfrm flipV="1">
            <a:off x="2906873" y="5427236"/>
            <a:ext cx="645662" cy="203423"/>
          </a:xfrm>
          <a:prstGeom prst="line">
            <a:avLst/>
          </a:prstGeom>
          <a:ln w="19050" cap="flat">
            <a:solidFill>
              <a:srgbClr val="000000"/>
            </a:solidFill>
            <a:prstDash val="solid"/>
            <a:headEnd type="none" w="sm" len="sm"/>
            <a:tailEnd type="none" w="sm" len="sm"/>
          </a:ln>
        </p:spPr>
        <p:txBody>
          <a:bodyPr/>
          <a:lstStyle/>
          <a:p>
            <a:pPr defTabSz="1371600"/>
            <a:endParaRPr lang="en-US">
              <a:solidFill>
                <a:prstClr val="black"/>
              </a:solidFill>
              <a:latin typeface="Calibri" panose="020F0502020204030204"/>
            </a:endParaRPr>
          </a:p>
        </p:txBody>
      </p:sp>
      <p:sp>
        <p:nvSpPr>
          <p:cNvPr id="74" name="AutoShape 74"/>
          <p:cNvSpPr/>
          <p:nvPr/>
        </p:nvSpPr>
        <p:spPr>
          <a:xfrm flipH="1">
            <a:off x="2101312" y="8095081"/>
            <a:ext cx="1451222" cy="559373"/>
          </a:xfrm>
          <a:prstGeom prst="line">
            <a:avLst/>
          </a:prstGeom>
          <a:ln w="19050" cap="flat">
            <a:solidFill>
              <a:srgbClr val="000000"/>
            </a:solidFill>
            <a:prstDash val="solid"/>
            <a:headEnd type="none" w="sm" len="sm"/>
            <a:tailEnd type="none" w="sm" len="sm"/>
          </a:ln>
        </p:spPr>
        <p:txBody>
          <a:bodyPr/>
          <a:lstStyle/>
          <a:p>
            <a:pPr defTabSz="1371600"/>
            <a:endParaRPr lang="en-US">
              <a:solidFill>
                <a:prstClr val="black"/>
              </a:solidFill>
              <a:latin typeface="Calibri" panose="020F0502020204030204"/>
            </a:endParaRPr>
          </a:p>
        </p:txBody>
      </p:sp>
      <p:pic>
        <p:nvPicPr>
          <p:cNvPr id="75" name="Picture 74">
            <a:extLst>
              <a:ext uri="{FF2B5EF4-FFF2-40B4-BE49-F238E27FC236}">
                <a16:creationId xmlns:a16="http://schemas.microsoft.com/office/drawing/2014/main" id="{5AA1F615-E518-8416-3CE6-01F3013389D7}"/>
              </a:ext>
            </a:extLst>
          </p:cNvPr>
          <p:cNvPicPr>
            <a:picLocks noChangeAspect="1"/>
          </p:cNvPicPr>
          <p:nvPr/>
        </p:nvPicPr>
        <p:blipFill>
          <a:blip r:embed="rId3"/>
          <a:stretch>
            <a:fillRect/>
          </a:stretch>
        </p:blipFill>
        <p:spPr>
          <a:xfrm>
            <a:off x="11700530" y="6828157"/>
            <a:ext cx="3109229" cy="1255886"/>
          </a:xfrm>
          <a:prstGeom prst="rect">
            <a:avLst/>
          </a:prstGeom>
        </p:spPr>
      </p:pic>
      <p:pic>
        <p:nvPicPr>
          <p:cNvPr id="76" name="Picture 75">
            <a:extLst>
              <a:ext uri="{FF2B5EF4-FFF2-40B4-BE49-F238E27FC236}">
                <a16:creationId xmlns:a16="http://schemas.microsoft.com/office/drawing/2014/main" id="{A53CCBA6-67C4-188D-3B25-7715DB1A936A}"/>
              </a:ext>
            </a:extLst>
          </p:cNvPr>
          <p:cNvPicPr>
            <a:picLocks noChangeAspect="1"/>
          </p:cNvPicPr>
          <p:nvPr/>
        </p:nvPicPr>
        <p:blipFill>
          <a:blip r:embed="rId3"/>
          <a:stretch>
            <a:fillRect/>
          </a:stretch>
        </p:blipFill>
        <p:spPr>
          <a:xfrm>
            <a:off x="14882572" y="6799243"/>
            <a:ext cx="3109229" cy="1255886"/>
          </a:xfrm>
          <a:prstGeom prst="rect">
            <a:avLst/>
          </a:prstGeom>
        </p:spPr>
      </p:pic>
      <p:sp>
        <p:nvSpPr>
          <p:cNvPr id="78" name="TextBox 43">
            <a:extLst>
              <a:ext uri="{FF2B5EF4-FFF2-40B4-BE49-F238E27FC236}">
                <a16:creationId xmlns:a16="http://schemas.microsoft.com/office/drawing/2014/main" id="{C2D58D58-A8F0-6A29-E952-C1D6D0B9EF29}"/>
              </a:ext>
            </a:extLst>
          </p:cNvPr>
          <p:cNvSpPr txBox="1"/>
          <p:nvPr/>
        </p:nvSpPr>
        <p:spPr>
          <a:xfrm>
            <a:off x="11966350" y="7104433"/>
            <a:ext cx="2477750" cy="820353"/>
          </a:xfrm>
          <a:prstGeom prst="rect">
            <a:avLst/>
          </a:prstGeom>
        </p:spPr>
        <p:txBody>
          <a:bodyPr lIns="0" tIns="0" rIns="0" bIns="0" rtlCol="0" anchor="t">
            <a:spAutoFit/>
          </a:bodyPr>
          <a:lstStyle/>
          <a:p>
            <a:pPr algn="ctr" defTabSz="1371600">
              <a:lnSpc>
                <a:spcPts val="2288"/>
              </a:lnSpc>
            </a:pPr>
            <a:r>
              <a:rPr lang="en-US" sz="1634" b="1" dirty="0">
                <a:solidFill>
                  <a:srgbClr val="FEFEFE"/>
                </a:solidFill>
                <a:latin typeface="Aptos Bold"/>
                <a:ea typeface="Aptos Bold"/>
                <a:cs typeface="Aptos Bold"/>
                <a:sym typeface="Aptos Bold"/>
              </a:rPr>
              <a:t>Julia Kissling</a:t>
            </a:r>
          </a:p>
          <a:p>
            <a:pPr algn="ctr" defTabSz="1371600">
              <a:lnSpc>
                <a:spcPts val="2135"/>
              </a:lnSpc>
            </a:pPr>
            <a:r>
              <a:rPr lang="en-US" sz="1524" dirty="0">
                <a:solidFill>
                  <a:srgbClr val="FEFEFE"/>
                </a:solidFill>
                <a:latin typeface="Aptos"/>
                <a:ea typeface="Aptos"/>
                <a:cs typeface="Aptos"/>
                <a:sym typeface="Aptos"/>
              </a:rPr>
              <a:t>Research Compliance Analyst</a:t>
            </a:r>
          </a:p>
        </p:txBody>
      </p:sp>
      <p:sp>
        <p:nvSpPr>
          <p:cNvPr id="79" name="TextBox 43">
            <a:extLst>
              <a:ext uri="{FF2B5EF4-FFF2-40B4-BE49-F238E27FC236}">
                <a16:creationId xmlns:a16="http://schemas.microsoft.com/office/drawing/2014/main" id="{06919E31-1A1C-04CE-1A36-8E96DACAE308}"/>
              </a:ext>
            </a:extLst>
          </p:cNvPr>
          <p:cNvSpPr txBox="1"/>
          <p:nvPr/>
        </p:nvSpPr>
        <p:spPr>
          <a:xfrm>
            <a:off x="15198310" y="7079215"/>
            <a:ext cx="2477750" cy="820353"/>
          </a:xfrm>
          <a:prstGeom prst="rect">
            <a:avLst/>
          </a:prstGeom>
        </p:spPr>
        <p:txBody>
          <a:bodyPr lIns="0" tIns="0" rIns="0" bIns="0" rtlCol="0" anchor="t">
            <a:spAutoFit/>
          </a:bodyPr>
          <a:lstStyle/>
          <a:p>
            <a:pPr algn="ctr" defTabSz="1371600">
              <a:lnSpc>
                <a:spcPts val="2288"/>
              </a:lnSpc>
            </a:pPr>
            <a:r>
              <a:rPr lang="en-US" sz="1634" b="1" dirty="0">
                <a:solidFill>
                  <a:srgbClr val="FEFEFE"/>
                </a:solidFill>
                <a:latin typeface="Aptos Bold"/>
                <a:ea typeface="Aptos Bold"/>
                <a:cs typeface="Aptos Bold"/>
                <a:sym typeface="Aptos Bold"/>
              </a:rPr>
              <a:t>Hannah Taylor</a:t>
            </a:r>
          </a:p>
          <a:p>
            <a:pPr algn="ctr" defTabSz="1371600">
              <a:lnSpc>
                <a:spcPts val="2135"/>
              </a:lnSpc>
            </a:pPr>
            <a:r>
              <a:rPr lang="en-US" sz="1524" dirty="0">
                <a:solidFill>
                  <a:srgbClr val="FEFEFE"/>
                </a:solidFill>
                <a:latin typeface="Aptos"/>
                <a:ea typeface="Aptos"/>
                <a:cs typeface="Aptos"/>
                <a:sym typeface="Aptos"/>
              </a:rPr>
              <a:t>Research Compliance Analyst</a:t>
            </a:r>
          </a:p>
        </p:txBody>
      </p:sp>
      <p:sp>
        <p:nvSpPr>
          <p:cNvPr id="80" name="AutoShape 66">
            <a:extLst>
              <a:ext uri="{FF2B5EF4-FFF2-40B4-BE49-F238E27FC236}">
                <a16:creationId xmlns:a16="http://schemas.microsoft.com/office/drawing/2014/main" id="{EC96E1F9-1C50-BDEF-DE74-6DE8CE7F8AEF}"/>
              </a:ext>
            </a:extLst>
          </p:cNvPr>
          <p:cNvSpPr/>
          <p:nvPr/>
        </p:nvSpPr>
        <p:spPr>
          <a:xfrm flipV="1">
            <a:off x="13256027" y="5142569"/>
            <a:ext cx="1506272" cy="1789022"/>
          </a:xfrm>
          <a:prstGeom prst="line">
            <a:avLst/>
          </a:prstGeom>
          <a:ln w="19050" cap="flat">
            <a:solidFill>
              <a:srgbClr val="000000"/>
            </a:solidFill>
            <a:prstDash val="solid"/>
            <a:headEnd type="none" w="sm" len="sm"/>
            <a:tailEnd type="none" w="sm" len="sm"/>
          </a:ln>
        </p:spPr>
        <p:txBody>
          <a:bodyPr/>
          <a:lstStyle/>
          <a:p>
            <a:pPr defTabSz="1371600"/>
            <a:endParaRPr lang="en-US">
              <a:solidFill>
                <a:prstClr val="black"/>
              </a:solidFill>
              <a:latin typeface="Calibri" panose="020F0502020204030204"/>
            </a:endParaRPr>
          </a:p>
        </p:txBody>
      </p:sp>
      <p:sp>
        <p:nvSpPr>
          <p:cNvPr id="81" name="AutoShape 66">
            <a:extLst>
              <a:ext uri="{FF2B5EF4-FFF2-40B4-BE49-F238E27FC236}">
                <a16:creationId xmlns:a16="http://schemas.microsoft.com/office/drawing/2014/main" id="{4FE4501F-EE3F-C012-0A18-CA2CE583A6C6}"/>
              </a:ext>
            </a:extLst>
          </p:cNvPr>
          <p:cNvSpPr/>
          <p:nvPr/>
        </p:nvSpPr>
        <p:spPr>
          <a:xfrm flipH="1" flipV="1">
            <a:off x="14841833" y="5142569"/>
            <a:ext cx="1727024" cy="1855313"/>
          </a:xfrm>
          <a:prstGeom prst="line">
            <a:avLst/>
          </a:prstGeom>
          <a:ln w="19050" cap="flat">
            <a:solidFill>
              <a:srgbClr val="000000"/>
            </a:solidFill>
            <a:prstDash val="solid"/>
            <a:headEnd type="none" w="sm" len="sm"/>
            <a:tailEnd type="none" w="sm" len="sm"/>
          </a:ln>
        </p:spPr>
        <p:txBody>
          <a:bodyPr/>
          <a:lstStyle/>
          <a:p>
            <a:pPr defTabSz="1371600"/>
            <a:endParaRPr lang="en-US">
              <a:solidFill>
                <a:prstClr val="black"/>
              </a:solidFill>
              <a:latin typeface="Calibri" panose="020F0502020204030204"/>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621172" y="1917382"/>
            <a:ext cx="13606513" cy="8734805"/>
          </a:xfrm>
          <a:prstGeom prst="rect">
            <a:avLst/>
          </a:prstGeom>
        </p:spPr>
        <p:txBody>
          <a:bodyPr lIns="0" tIns="0" rIns="0" bIns="0" rtlCol="0" anchor="t">
            <a:spAutoFit/>
          </a:bodyPr>
          <a:lstStyle/>
          <a:p>
            <a:pPr algn="l">
              <a:lnSpc>
                <a:spcPts val="3239"/>
              </a:lnSpc>
            </a:pPr>
            <a:r>
              <a:rPr lang="en-US" sz="2999" b="1">
                <a:solidFill>
                  <a:srgbClr val="000000"/>
                </a:solidFill>
                <a:latin typeface="Calibri (MS) Bold"/>
                <a:ea typeface="Calibri (MS) Bold"/>
                <a:cs typeface="Calibri (MS) Bold"/>
                <a:sym typeface="Calibri (MS) Bold"/>
              </a:rPr>
              <a:t>45 CFR 46- Common Rule</a:t>
            </a:r>
          </a:p>
          <a:p>
            <a:pPr marL="647698" lvl="1" indent="-323849" algn="l">
              <a:lnSpc>
                <a:spcPts val="3239"/>
              </a:lnSpc>
              <a:buFont typeface="Arial"/>
              <a:buChar char="•"/>
            </a:pPr>
            <a:r>
              <a:rPr lang="en-US" sz="2999">
                <a:solidFill>
                  <a:srgbClr val="000000"/>
                </a:solidFill>
                <a:latin typeface="Calibri (MS)"/>
                <a:ea typeface="Calibri (MS)"/>
                <a:cs typeface="Calibri (MS)"/>
                <a:sym typeface="Calibri (MS)"/>
              </a:rPr>
              <a:t>Federal regulations that govern Human Subjects Research</a:t>
            </a:r>
          </a:p>
          <a:p>
            <a:pPr marL="647698" lvl="1" indent="-323849" algn="l">
              <a:lnSpc>
                <a:spcPts val="3239"/>
              </a:lnSpc>
              <a:buFont typeface="Arial"/>
              <a:buChar char="•"/>
            </a:pPr>
            <a:r>
              <a:rPr lang="en-US" sz="2999">
                <a:solidFill>
                  <a:srgbClr val="000000"/>
                </a:solidFill>
                <a:latin typeface="Calibri (MS)"/>
                <a:ea typeface="Calibri (MS)"/>
                <a:cs typeface="Calibri (MS)"/>
                <a:sym typeface="Calibri (MS)"/>
              </a:rPr>
              <a:t>Provides guidance in the protection of the rights, welfare, and wellbeing of human subjects involved in research conducted or supported by the U.S. Department of Health and Human Services (HHS)</a:t>
            </a:r>
          </a:p>
          <a:p>
            <a:pPr algn="l">
              <a:lnSpc>
                <a:spcPts val="3239"/>
              </a:lnSpc>
            </a:pPr>
            <a:endParaRPr lang="en-US" sz="2999">
              <a:solidFill>
                <a:srgbClr val="000000"/>
              </a:solidFill>
              <a:latin typeface="Calibri (MS)"/>
              <a:ea typeface="Calibri (MS)"/>
              <a:cs typeface="Calibri (MS)"/>
              <a:sym typeface="Calibri (MS)"/>
            </a:endParaRPr>
          </a:p>
          <a:p>
            <a:pPr algn="l">
              <a:lnSpc>
                <a:spcPts val="3239"/>
              </a:lnSpc>
            </a:pPr>
            <a:r>
              <a:rPr lang="en-US" sz="2999" b="1">
                <a:solidFill>
                  <a:srgbClr val="000000"/>
                </a:solidFill>
                <a:latin typeface="Calibri (MS) Bold"/>
                <a:ea typeface="Calibri (MS) Bold"/>
                <a:cs typeface="Calibri (MS) Bold"/>
                <a:sym typeface="Calibri (MS) Bold"/>
              </a:rPr>
              <a:t>Department of Health and Human Services</a:t>
            </a:r>
          </a:p>
          <a:p>
            <a:pPr marL="647698" lvl="1" indent="-323849" algn="l">
              <a:lnSpc>
                <a:spcPts val="3239"/>
              </a:lnSpc>
              <a:buFont typeface="Arial"/>
              <a:buChar char="•"/>
            </a:pPr>
            <a:r>
              <a:rPr lang="en-US" sz="2999">
                <a:solidFill>
                  <a:srgbClr val="000000"/>
                </a:solidFill>
                <a:latin typeface="Calibri (MS)"/>
                <a:ea typeface="Calibri (MS)"/>
                <a:cs typeface="Calibri (MS)"/>
                <a:sym typeface="Calibri (MS)"/>
              </a:rPr>
              <a:t>Office for Human Research Protections (OHRP)</a:t>
            </a:r>
          </a:p>
          <a:p>
            <a:pPr algn="l">
              <a:lnSpc>
                <a:spcPts val="3239"/>
              </a:lnSpc>
            </a:pPr>
            <a:endParaRPr lang="en-US" sz="2999">
              <a:solidFill>
                <a:srgbClr val="000000"/>
              </a:solidFill>
              <a:latin typeface="Calibri (MS)"/>
              <a:ea typeface="Calibri (MS)"/>
              <a:cs typeface="Calibri (MS)"/>
              <a:sym typeface="Calibri (MS)"/>
            </a:endParaRPr>
          </a:p>
          <a:p>
            <a:pPr algn="l">
              <a:lnSpc>
                <a:spcPts val="3239"/>
              </a:lnSpc>
            </a:pPr>
            <a:r>
              <a:rPr lang="en-US" sz="2999" b="1">
                <a:solidFill>
                  <a:srgbClr val="000000"/>
                </a:solidFill>
                <a:latin typeface="Calibri (MS) Bold"/>
                <a:ea typeface="Calibri (MS) Bold"/>
                <a:cs typeface="Calibri (MS) Bold"/>
                <a:sym typeface="Calibri (MS) Bold"/>
              </a:rPr>
              <a:t>The Declaration of Helsinki (1964)</a:t>
            </a:r>
          </a:p>
          <a:p>
            <a:pPr marL="647698" lvl="1" indent="-323849" algn="l">
              <a:lnSpc>
                <a:spcPts val="3239"/>
              </a:lnSpc>
              <a:buFont typeface="Arial"/>
              <a:buChar char="•"/>
            </a:pPr>
            <a:r>
              <a:rPr lang="en-US" sz="2999">
                <a:solidFill>
                  <a:srgbClr val="000000"/>
                </a:solidFill>
                <a:latin typeface="Calibri (MS)"/>
                <a:ea typeface="Calibri (MS)"/>
                <a:cs typeface="Calibri (MS)"/>
                <a:sym typeface="Calibri (MS)"/>
              </a:rPr>
              <a:t>World Medical Association</a:t>
            </a:r>
          </a:p>
          <a:p>
            <a:pPr marL="647698" lvl="1" indent="-323849" algn="l">
              <a:lnSpc>
                <a:spcPts val="3239"/>
              </a:lnSpc>
              <a:buFont typeface="Arial"/>
              <a:buChar char="•"/>
            </a:pPr>
            <a:r>
              <a:rPr lang="en-US" sz="2999">
                <a:solidFill>
                  <a:srgbClr val="000000"/>
                </a:solidFill>
                <a:latin typeface="Calibri (MS)"/>
                <a:ea typeface="Calibri (MS)"/>
                <a:cs typeface="Calibri (MS)"/>
                <a:sym typeface="Calibri (MS)"/>
              </a:rPr>
              <a:t>Ethical principles for medical research involving human subjects</a:t>
            </a:r>
          </a:p>
          <a:p>
            <a:pPr algn="l">
              <a:lnSpc>
                <a:spcPts val="3239"/>
              </a:lnSpc>
            </a:pPr>
            <a:endParaRPr lang="en-US" sz="2999">
              <a:solidFill>
                <a:srgbClr val="000000"/>
              </a:solidFill>
              <a:latin typeface="Calibri (MS)"/>
              <a:ea typeface="Calibri (MS)"/>
              <a:cs typeface="Calibri (MS)"/>
              <a:sym typeface="Calibri (MS)"/>
            </a:endParaRPr>
          </a:p>
          <a:p>
            <a:pPr algn="l">
              <a:lnSpc>
                <a:spcPts val="3239"/>
              </a:lnSpc>
            </a:pPr>
            <a:r>
              <a:rPr lang="en-US" sz="2999" b="1">
                <a:solidFill>
                  <a:srgbClr val="000000"/>
                </a:solidFill>
                <a:latin typeface="Calibri (MS) Bold"/>
                <a:ea typeface="Calibri (MS) Bold"/>
                <a:cs typeface="Calibri (MS) Bold"/>
                <a:sym typeface="Calibri (MS) Bold"/>
              </a:rPr>
              <a:t>The Belmont Report (1979)</a:t>
            </a:r>
          </a:p>
          <a:p>
            <a:pPr marL="647698" lvl="1" indent="-323849" algn="l">
              <a:lnSpc>
                <a:spcPts val="3239"/>
              </a:lnSpc>
              <a:buFont typeface="Arial"/>
              <a:buChar char="•"/>
            </a:pPr>
            <a:r>
              <a:rPr lang="en-US" sz="2999">
                <a:solidFill>
                  <a:srgbClr val="000000"/>
                </a:solidFill>
                <a:latin typeface="Calibri (MS)"/>
                <a:ea typeface="Calibri (MS)"/>
                <a:cs typeface="Calibri (MS)"/>
                <a:sym typeface="Calibri (MS)"/>
              </a:rPr>
              <a:t>National Commission </a:t>
            </a:r>
          </a:p>
          <a:p>
            <a:pPr marL="647698" lvl="1" indent="-323849" algn="l">
              <a:lnSpc>
                <a:spcPts val="3239"/>
              </a:lnSpc>
              <a:buFont typeface="Arial"/>
              <a:buChar char="•"/>
            </a:pPr>
            <a:r>
              <a:rPr lang="en-US" sz="2999">
                <a:solidFill>
                  <a:srgbClr val="000000"/>
                </a:solidFill>
                <a:latin typeface="Calibri (MS)"/>
                <a:ea typeface="Calibri (MS)"/>
                <a:cs typeface="Calibri (MS)"/>
                <a:sym typeface="Calibri (MS)"/>
              </a:rPr>
              <a:t>Three key ethical principals that form the ethical foundation for federal regulations </a:t>
            </a:r>
          </a:p>
          <a:p>
            <a:pPr marL="2590794" lvl="4" indent="-518159" algn="l">
              <a:lnSpc>
                <a:spcPts val="3239"/>
              </a:lnSpc>
              <a:buAutoNum type="arabicPeriod"/>
            </a:pPr>
            <a:r>
              <a:rPr lang="en-US" sz="2999">
                <a:solidFill>
                  <a:srgbClr val="000000"/>
                </a:solidFill>
                <a:latin typeface="Calibri (MS)"/>
                <a:ea typeface="Calibri (MS)"/>
                <a:cs typeface="Calibri (MS)"/>
                <a:sym typeface="Calibri (MS)"/>
              </a:rPr>
              <a:t>Respect for persons</a:t>
            </a:r>
          </a:p>
          <a:p>
            <a:pPr marL="2590794" lvl="4" indent="-518159" algn="l">
              <a:lnSpc>
                <a:spcPts val="3239"/>
              </a:lnSpc>
              <a:buAutoNum type="arabicPeriod"/>
            </a:pPr>
            <a:r>
              <a:rPr lang="en-US" sz="2999">
                <a:solidFill>
                  <a:srgbClr val="000000"/>
                </a:solidFill>
                <a:latin typeface="Calibri (MS)"/>
                <a:ea typeface="Calibri (MS)"/>
                <a:cs typeface="Calibri (MS)"/>
                <a:sym typeface="Calibri (MS)"/>
              </a:rPr>
              <a:t>Beneficence</a:t>
            </a:r>
          </a:p>
          <a:p>
            <a:pPr marL="2590794" lvl="4" indent="-518159" algn="l">
              <a:lnSpc>
                <a:spcPts val="3239"/>
              </a:lnSpc>
              <a:buAutoNum type="arabicPeriod"/>
            </a:pPr>
            <a:r>
              <a:rPr lang="en-US" sz="2999">
                <a:solidFill>
                  <a:srgbClr val="000000"/>
                </a:solidFill>
                <a:latin typeface="Calibri (MS)"/>
                <a:ea typeface="Calibri (MS)"/>
                <a:cs typeface="Calibri (MS)"/>
                <a:sym typeface="Calibri (MS)"/>
              </a:rPr>
              <a:t>Justice</a:t>
            </a:r>
          </a:p>
          <a:p>
            <a:pPr marL="3627106" lvl="3" indent="-906776" algn="l">
              <a:lnSpc>
                <a:spcPts val="3455"/>
              </a:lnSpc>
            </a:pPr>
            <a:endParaRPr lang="en-US" sz="2999">
              <a:solidFill>
                <a:srgbClr val="000000"/>
              </a:solidFill>
              <a:latin typeface="Calibri (MS)"/>
              <a:ea typeface="Calibri (MS)"/>
              <a:cs typeface="Calibri (MS)"/>
              <a:sym typeface="Calibri (MS)"/>
            </a:endParaRPr>
          </a:p>
          <a:p>
            <a:pPr marL="3627106" lvl="3" indent="-906776" algn="l">
              <a:lnSpc>
                <a:spcPts val="3455"/>
              </a:lnSpc>
            </a:pPr>
            <a:endParaRPr lang="en-US" sz="2999">
              <a:solidFill>
                <a:srgbClr val="000000"/>
              </a:solidFill>
              <a:latin typeface="Calibri (MS)"/>
              <a:ea typeface="Calibri (MS)"/>
              <a:cs typeface="Calibri (MS)"/>
              <a:sym typeface="Calibri (MS)"/>
            </a:endParaRPr>
          </a:p>
        </p:txBody>
      </p:sp>
      <p:grpSp>
        <p:nvGrpSpPr>
          <p:cNvPr id="3" name="Group 3"/>
          <p:cNvGrpSpPr/>
          <p:nvPr/>
        </p:nvGrpSpPr>
        <p:grpSpPr>
          <a:xfrm>
            <a:off x="13941052" y="3721868"/>
            <a:ext cx="4020690" cy="3254229"/>
            <a:chOff x="0" y="0"/>
            <a:chExt cx="5360920" cy="4338972"/>
          </a:xfrm>
        </p:grpSpPr>
        <p:sp>
          <p:nvSpPr>
            <p:cNvPr id="4" name="Freeform 4" descr="A picture containing text, stack  Description automatically generated"/>
            <p:cNvSpPr/>
            <p:nvPr/>
          </p:nvSpPr>
          <p:spPr>
            <a:xfrm>
              <a:off x="0" y="0"/>
              <a:ext cx="5360924" cy="4338955"/>
            </a:xfrm>
            <a:custGeom>
              <a:avLst/>
              <a:gdLst/>
              <a:ahLst/>
              <a:cxnLst/>
              <a:rect l="l" t="t" r="r" b="b"/>
              <a:pathLst>
                <a:path w="5360924" h="4338955">
                  <a:moveTo>
                    <a:pt x="0" y="0"/>
                  </a:moveTo>
                  <a:lnTo>
                    <a:pt x="5360924" y="0"/>
                  </a:lnTo>
                  <a:lnTo>
                    <a:pt x="5360924" y="4338955"/>
                  </a:lnTo>
                  <a:lnTo>
                    <a:pt x="0" y="4338955"/>
                  </a:lnTo>
                  <a:lnTo>
                    <a:pt x="0" y="0"/>
                  </a:lnTo>
                  <a:close/>
                </a:path>
              </a:pathLst>
            </a:custGeom>
            <a:blipFill>
              <a:blip r:embed="rId3"/>
              <a:stretch>
                <a:fillRect t="-1" r="-47320" b="-2207"/>
              </a:stretch>
            </a:blipFill>
          </p:spPr>
          <p:txBody>
            <a:bodyPr/>
            <a:lstStyle/>
            <a:p>
              <a:endParaRPr lang="en-US"/>
            </a:p>
          </p:txBody>
        </p:sp>
      </p:grpSp>
      <p:sp>
        <p:nvSpPr>
          <p:cNvPr id="5" name="Freeform 5"/>
          <p:cNvSpPr/>
          <p:nvPr/>
        </p:nvSpPr>
        <p:spPr>
          <a:xfrm>
            <a:off x="14971408" y="6976097"/>
            <a:ext cx="3316592" cy="3310903"/>
          </a:xfrm>
          <a:custGeom>
            <a:avLst/>
            <a:gdLst/>
            <a:ahLst/>
            <a:cxnLst/>
            <a:rect l="l" t="t" r="r" b="b"/>
            <a:pathLst>
              <a:path w="3316592" h="3310903">
                <a:moveTo>
                  <a:pt x="0" y="0"/>
                </a:moveTo>
                <a:lnTo>
                  <a:pt x="3316592" y="0"/>
                </a:lnTo>
                <a:lnTo>
                  <a:pt x="3316592" y="3310903"/>
                </a:lnTo>
                <a:lnTo>
                  <a:pt x="0" y="3310903"/>
                </a:lnTo>
                <a:lnTo>
                  <a:pt x="0" y="0"/>
                </a:lnTo>
                <a:close/>
              </a:path>
            </a:pathLst>
          </a:custGeom>
          <a:blipFill>
            <a:blip r:embed="rId4"/>
            <a:stretch>
              <a:fillRect/>
            </a:stretch>
          </a:blipFill>
        </p:spPr>
        <p:txBody>
          <a:bodyPr/>
          <a:lstStyle/>
          <a:p>
            <a:endParaRPr lang="en-US"/>
          </a:p>
        </p:txBody>
      </p:sp>
      <p:sp>
        <p:nvSpPr>
          <p:cNvPr id="6" name="TextBox 6"/>
          <p:cNvSpPr txBox="1"/>
          <p:nvPr/>
        </p:nvSpPr>
        <p:spPr>
          <a:xfrm>
            <a:off x="621172" y="772480"/>
            <a:ext cx="11280458" cy="843981"/>
          </a:xfrm>
          <a:prstGeom prst="rect">
            <a:avLst/>
          </a:prstGeom>
        </p:spPr>
        <p:txBody>
          <a:bodyPr lIns="0" tIns="0" rIns="0" bIns="0" rtlCol="0" anchor="t">
            <a:spAutoFit/>
          </a:bodyPr>
          <a:lstStyle/>
          <a:p>
            <a:pPr algn="l">
              <a:lnSpc>
                <a:spcPts val="6480"/>
              </a:lnSpc>
            </a:pPr>
            <a:r>
              <a:rPr lang="en-US" sz="6000">
                <a:solidFill>
                  <a:srgbClr val="000000"/>
                </a:solidFill>
                <a:latin typeface="League Spartan"/>
                <a:ea typeface="League Spartan"/>
                <a:cs typeface="League Spartan"/>
                <a:sym typeface="League Spartan"/>
              </a:rPr>
              <a:t>The Regulations</a:t>
            </a:r>
          </a:p>
        </p:txBody>
      </p:sp>
      <p:sp>
        <p:nvSpPr>
          <p:cNvPr id="7" name="Freeform 7"/>
          <p:cNvSpPr/>
          <p:nvPr/>
        </p:nvSpPr>
        <p:spPr>
          <a:xfrm>
            <a:off x="15864846" y="0"/>
            <a:ext cx="2423154" cy="2423154"/>
          </a:xfrm>
          <a:custGeom>
            <a:avLst/>
            <a:gdLst/>
            <a:ahLst/>
            <a:cxnLst/>
            <a:rect l="l" t="t" r="r" b="b"/>
            <a:pathLst>
              <a:path w="2423154" h="2423154">
                <a:moveTo>
                  <a:pt x="0" y="0"/>
                </a:moveTo>
                <a:lnTo>
                  <a:pt x="2423154" y="0"/>
                </a:lnTo>
                <a:lnTo>
                  <a:pt x="2423154" y="2423154"/>
                </a:lnTo>
                <a:lnTo>
                  <a:pt x="0" y="2423154"/>
                </a:lnTo>
                <a:lnTo>
                  <a:pt x="0" y="0"/>
                </a:lnTo>
                <a:close/>
              </a:path>
            </a:pathLst>
          </a:custGeom>
          <a:blipFill>
            <a:blip r:embed="rId5"/>
            <a:stretch>
              <a:fillRect/>
            </a:stretch>
          </a:blipFill>
        </p:spPr>
        <p:txBody>
          <a:bodyPr/>
          <a:lstStyle/>
          <a:p>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C54B70A-AD3C-4C6D-B30D-E02077FEFEFA}"/>
              </a:ext>
            </a:extLst>
          </p:cNvPr>
          <p:cNvSpPr>
            <a:spLocks noGrp="1"/>
          </p:cNvSpPr>
          <p:nvPr>
            <p:ph type="title" idx="4294967295"/>
          </p:nvPr>
        </p:nvSpPr>
        <p:spPr>
          <a:xfrm>
            <a:off x="0" y="547689"/>
            <a:ext cx="15773400" cy="1390443"/>
          </a:xfrm>
          <a:prstGeom prst="rect">
            <a:avLst/>
          </a:prstGeom>
        </p:spPr>
        <p:txBody>
          <a:bodyPr/>
          <a:lstStyle/>
          <a:p>
            <a:pPr algn="l"/>
            <a:r>
              <a:rPr lang="en-US" sz="6000" dirty="0">
                <a:solidFill>
                  <a:srgbClr val="004A24"/>
                </a:solidFill>
                <a:latin typeface="Agency FB" panose="020B0503020202020204" pitchFamily="34" charset="0"/>
                <a:ea typeface="+mn-ea"/>
                <a:cs typeface="+mn-cs"/>
              </a:rPr>
              <a:t>Before the Regulations</a:t>
            </a:r>
          </a:p>
        </p:txBody>
      </p:sp>
      <p:sp>
        <p:nvSpPr>
          <p:cNvPr id="6" name="Content Placeholder 5">
            <a:extLst>
              <a:ext uri="{FF2B5EF4-FFF2-40B4-BE49-F238E27FC236}">
                <a16:creationId xmlns:a16="http://schemas.microsoft.com/office/drawing/2014/main" id="{0334C1C6-1991-4BC9-B295-B7153CAAF900}"/>
              </a:ext>
            </a:extLst>
          </p:cNvPr>
          <p:cNvSpPr>
            <a:spLocks noGrp="1"/>
          </p:cNvSpPr>
          <p:nvPr>
            <p:ph idx="4294967295"/>
          </p:nvPr>
        </p:nvSpPr>
        <p:spPr>
          <a:xfrm>
            <a:off x="414207" y="2338996"/>
            <a:ext cx="14151588" cy="7558088"/>
          </a:xfrm>
          <a:prstGeom prst="rect">
            <a:avLst/>
          </a:prstGeom>
        </p:spPr>
        <p:txBody>
          <a:bodyPr>
            <a:noAutofit/>
          </a:bodyPr>
          <a:lstStyle/>
          <a:p>
            <a:pPr marL="0" indent="0">
              <a:buNone/>
            </a:pPr>
            <a:r>
              <a:rPr lang="en-US" sz="3000" dirty="0">
                <a:solidFill>
                  <a:srgbClr val="004A24"/>
                </a:solidFill>
              </a:rPr>
              <a:t>Tuskegee Study (1932-1973)</a:t>
            </a:r>
          </a:p>
          <a:p>
            <a:r>
              <a:rPr lang="en-US" sz="2700" dirty="0">
                <a:solidFill>
                  <a:srgbClr val="004A24"/>
                </a:solidFill>
              </a:rPr>
              <a:t>Doctors studying the effects of syphilis on participants whilst denying them the benefits of any treatments</a:t>
            </a:r>
          </a:p>
          <a:p>
            <a:pPr marL="0" indent="0">
              <a:buNone/>
            </a:pPr>
            <a:r>
              <a:rPr lang="en-US" sz="3000" dirty="0">
                <a:solidFill>
                  <a:srgbClr val="004A24"/>
                </a:solidFill>
              </a:rPr>
              <a:t>Stuttering Study (1939)</a:t>
            </a:r>
          </a:p>
          <a:p>
            <a:r>
              <a:rPr lang="en-US" sz="2700" dirty="0">
                <a:solidFill>
                  <a:srgbClr val="004A24"/>
                </a:solidFill>
              </a:rPr>
              <a:t>Physical/verbal abuse of children in an orphan's home to try to prove stuttering can be induced.</a:t>
            </a:r>
          </a:p>
          <a:p>
            <a:pPr marL="0" indent="0">
              <a:buNone/>
            </a:pPr>
            <a:r>
              <a:rPr lang="en-US" sz="3000" dirty="0">
                <a:solidFill>
                  <a:srgbClr val="004A24"/>
                </a:solidFill>
              </a:rPr>
              <a:t>Nuremburg Trials (1946)</a:t>
            </a:r>
          </a:p>
          <a:p>
            <a:r>
              <a:rPr lang="en-US" sz="2700" dirty="0">
                <a:solidFill>
                  <a:srgbClr val="004A24"/>
                </a:solidFill>
              </a:rPr>
              <a:t>Criminal proceedings were brought against 23 German doctors for participating in war crimes and crimes against humanity. </a:t>
            </a:r>
          </a:p>
          <a:p>
            <a:pPr marL="0" indent="0">
              <a:buNone/>
            </a:pPr>
            <a:r>
              <a:rPr lang="en-US" sz="3000" dirty="0">
                <a:solidFill>
                  <a:srgbClr val="004A24"/>
                </a:solidFill>
              </a:rPr>
              <a:t>The Immortal Life of Henrietta Lacks (2010)</a:t>
            </a:r>
          </a:p>
          <a:p>
            <a:r>
              <a:rPr lang="en-US" sz="2700" dirty="0">
                <a:solidFill>
                  <a:srgbClr val="004A24"/>
                </a:solidFill>
              </a:rPr>
              <a:t>Her cancer cells were the originators of the HeLa cell line, an incredibly robust line that has contributed to countless scientific advances over the years. </a:t>
            </a:r>
          </a:p>
          <a:p>
            <a:pPr marL="0" indent="0">
              <a:buNone/>
            </a:pPr>
            <a:r>
              <a:rPr lang="en-US" sz="3000" dirty="0">
                <a:solidFill>
                  <a:srgbClr val="004A24"/>
                </a:solidFill>
              </a:rPr>
              <a:t>Facebook Emotional Contagion Study (2014)</a:t>
            </a:r>
          </a:p>
          <a:p>
            <a:r>
              <a:rPr lang="en-US" sz="2700" dirty="0">
                <a:solidFill>
                  <a:srgbClr val="004A24"/>
                </a:solidFill>
              </a:rPr>
              <a:t>Facebook conducted an experiment in which the news feeds of over 600,000 Facebook users were manipulated without their knowledge or consent. </a:t>
            </a:r>
          </a:p>
          <a:p>
            <a:endParaRPr lang="en-US" sz="2700" dirty="0">
              <a:solidFill>
                <a:srgbClr val="004A24"/>
              </a:solidFill>
            </a:endParaRPr>
          </a:p>
        </p:txBody>
      </p:sp>
      <p:sp>
        <p:nvSpPr>
          <p:cNvPr id="2" name="TextBox 1">
            <a:extLst>
              <a:ext uri="{FF2B5EF4-FFF2-40B4-BE49-F238E27FC236}">
                <a16:creationId xmlns:a16="http://schemas.microsoft.com/office/drawing/2014/main" id="{357E3396-AA1E-4E79-A307-0541A61B8A54}"/>
              </a:ext>
            </a:extLst>
          </p:cNvPr>
          <p:cNvSpPr txBox="1"/>
          <p:nvPr/>
        </p:nvSpPr>
        <p:spPr>
          <a:xfrm>
            <a:off x="13658850" y="9700046"/>
            <a:ext cx="4629150" cy="784830"/>
          </a:xfrm>
          <a:prstGeom prst="rect">
            <a:avLst/>
          </a:prstGeom>
          <a:noFill/>
        </p:spPr>
        <p:txBody>
          <a:bodyPr wrap="square" rtlCol="0">
            <a:spAutoFit/>
          </a:bodyPr>
          <a:lstStyle/>
          <a:p>
            <a:r>
              <a:rPr lang="en-US" dirty="0">
                <a:hlinkClick r:id="rId3"/>
              </a:rPr>
              <a:t>PRIM&amp;R - Research Ethics Timeline (primr.org)</a:t>
            </a:r>
            <a:endParaRPr lang="en-US" dirty="0"/>
          </a:p>
          <a:p>
            <a:endParaRPr lang="en-US" sz="2700" dirty="0"/>
          </a:p>
        </p:txBody>
      </p:sp>
      <p:pic>
        <p:nvPicPr>
          <p:cNvPr id="7" name="Picture 6">
            <a:extLst>
              <a:ext uri="{FF2B5EF4-FFF2-40B4-BE49-F238E27FC236}">
                <a16:creationId xmlns:a16="http://schemas.microsoft.com/office/drawing/2014/main" id="{7D2A1934-6EE5-81BF-13B1-0BA9B5613DEB}"/>
              </a:ext>
            </a:extLst>
          </p:cNvPr>
          <p:cNvPicPr>
            <a:picLocks noChangeAspect="1"/>
          </p:cNvPicPr>
          <p:nvPr/>
        </p:nvPicPr>
        <p:blipFill>
          <a:blip r:embed="rId4"/>
          <a:stretch>
            <a:fillRect/>
          </a:stretch>
        </p:blipFill>
        <p:spPr>
          <a:xfrm>
            <a:off x="14269212" y="5681258"/>
            <a:ext cx="4018788" cy="4018788"/>
          </a:xfrm>
          <a:prstGeom prst="rect">
            <a:avLst/>
          </a:prstGeom>
        </p:spPr>
      </p:pic>
    </p:spTree>
    <p:extLst>
      <p:ext uri="{BB962C8B-B14F-4D97-AF65-F5344CB8AC3E}">
        <p14:creationId xmlns:p14="http://schemas.microsoft.com/office/powerpoint/2010/main" val="12617371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1">
            <a:extLst>
              <a:ext uri="{FF2B5EF4-FFF2-40B4-BE49-F238E27FC236}">
                <a16:creationId xmlns:a16="http://schemas.microsoft.com/office/drawing/2014/main" id="{81DD6DC8-1198-A7AB-F595-07A7FBD99CED}"/>
              </a:ext>
            </a:extLst>
          </p:cNvPr>
          <p:cNvSpPr txBox="1">
            <a:spLocks/>
          </p:cNvSpPr>
          <p:nvPr/>
        </p:nvSpPr>
        <p:spPr>
          <a:xfrm>
            <a:off x="5992133" y="6694602"/>
            <a:ext cx="7764011" cy="945357"/>
          </a:xfrm>
          <a:prstGeom prst="rect">
            <a:avLst/>
          </a:prstGeom>
        </p:spPr>
        <p:txBody>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8100" dirty="0">
                <a:solidFill>
                  <a:schemeClr val="bg1">
                    <a:lumMod val="95000"/>
                  </a:schemeClr>
                </a:solidFill>
                <a:latin typeface="Agency FB" panose="020B0503020202020204" pitchFamily="34" charset="0"/>
              </a:rPr>
              <a:t>I</a:t>
            </a:r>
            <a:r>
              <a:rPr lang="en-US" sz="4200" dirty="0">
                <a:solidFill>
                  <a:schemeClr val="bg1">
                    <a:lumMod val="95000"/>
                  </a:schemeClr>
                </a:solidFill>
                <a:latin typeface="Agency FB" panose="020B0503020202020204" pitchFamily="34" charset="0"/>
              </a:rPr>
              <a:t>nstitutional </a:t>
            </a:r>
            <a:r>
              <a:rPr lang="en-US" sz="8100" dirty="0">
                <a:solidFill>
                  <a:schemeClr val="bg1">
                    <a:lumMod val="95000"/>
                  </a:schemeClr>
                </a:solidFill>
                <a:latin typeface="Agency FB" panose="020B0503020202020204" pitchFamily="34" charset="0"/>
              </a:rPr>
              <a:t>R</a:t>
            </a:r>
            <a:r>
              <a:rPr lang="en-US" sz="4200" dirty="0">
                <a:solidFill>
                  <a:schemeClr val="bg1">
                    <a:lumMod val="95000"/>
                  </a:schemeClr>
                </a:solidFill>
                <a:latin typeface="Agency FB" panose="020B0503020202020204" pitchFamily="34" charset="0"/>
              </a:rPr>
              <a:t>eview </a:t>
            </a:r>
            <a:r>
              <a:rPr lang="en-US" sz="8100" dirty="0">
                <a:solidFill>
                  <a:schemeClr val="bg1">
                    <a:lumMod val="95000"/>
                  </a:schemeClr>
                </a:solidFill>
                <a:latin typeface="Agency FB" panose="020B0503020202020204" pitchFamily="34" charset="0"/>
              </a:rPr>
              <a:t>B</a:t>
            </a:r>
            <a:r>
              <a:rPr lang="en-US" sz="4200" dirty="0">
                <a:solidFill>
                  <a:schemeClr val="bg1">
                    <a:lumMod val="95000"/>
                  </a:schemeClr>
                </a:solidFill>
                <a:latin typeface="Agency FB" panose="020B0503020202020204" pitchFamily="34" charset="0"/>
              </a:rPr>
              <a:t>oard </a:t>
            </a:r>
            <a:r>
              <a:rPr lang="en-US" sz="8100" dirty="0">
                <a:solidFill>
                  <a:schemeClr val="bg1">
                    <a:lumMod val="95000"/>
                  </a:schemeClr>
                </a:solidFill>
                <a:latin typeface="Agency FB" panose="020B0503020202020204" pitchFamily="34" charset="0"/>
              </a:rPr>
              <a:t>(IRB)</a:t>
            </a:r>
          </a:p>
        </p:txBody>
      </p:sp>
      <p:sp>
        <p:nvSpPr>
          <p:cNvPr id="2" name="Text Placeholder 9">
            <a:extLst>
              <a:ext uri="{FF2B5EF4-FFF2-40B4-BE49-F238E27FC236}">
                <a16:creationId xmlns:a16="http://schemas.microsoft.com/office/drawing/2014/main" id="{430ED0B7-D19A-BCA4-7219-FF5D308BF8A9}"/>
              </a:ext>
            </a:extLst>
          </p:cNvPr>
          <p:cNvSpPr txBox="1">
            <a:spLocks/>
          </p:cNvSpPr>
          <p:nvPr/>
        </p:nvSpPr>
        <p:spPr>
          <a:xfrm>
            <a:off x="1890474" y="7899573"/>
            <a:ext cx="14507052" cy="2136933"/>
          </a:xfrm>
          <a:prstGeom prst="rect">
            <a:avLst/>
          </a:prstGeom>
        </p:spPr>
        <p:txBody>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200" dirty="0">
                <a:solidFill>
                  <a:schemeClr val="bg1"/>
                </a:solidFill>
                <a:latin typeface="Agency FB" panose="020B0503020202020204" pitchFamily="34" charset="0"/>
              </a:rPr>
              <a:t>“An administrative body established to protect the rights and welfare of research subjects recruited to participate in research activities conducted under the oversight of the institution with which it is affiliated.”</a:t>
            </a:r>
          </a:p>
          <a:p>
            <a:pPr algn="ctr"/>
            <a:endParaRPr lang="en-US" sz="6600" dirty="0"/>
          </a:p>
        </p:txBody>
      </p:sp>
    </p:spTree>
    <p:extLst>
      <p:ext uri="{BB962C8B-B14F-4D97-AF65-F5344CB8AC3E}">
        <p14:creationId xmlns:p14="http://schemas.microsoft.com/office/powerpoint/2010/main" val="28558662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563360" y="1942856"/>
            <a:ext cx="11716774" cy="7938308"/>
          </a:xfrm>
          <a:prstGeom prst="rect">
            <a:avLst/>
          </a:prstGeom>
        </p:spPr>
        <p:txBody>
          <a:bodyPr lIns="0" tIns="0" rIns="0" bIns="0" rtlCol="0" anchor="t">
            <a:spAutoFit/>
          </a:bodyPr>
          <a:lstStyle/>
          <a:p>
            <a:pPr algn="l">
              <a:lnSpc>
                <a:spcPts val="3515"/>
              </a:lnSpc>
            </a:pPr>
            <a:r>
              <a:rPr lang="en-US" sz="2511" b="1">
                <a:solidFill>
                  <a:srgbClr val="000000"/>
                </a:solidFill>
                <a:latin typeface="Canva Sans Bold"/>
                <a:ea typeface="Canva Sans Bold"/>
                <a:cs typeface="Canva Sans Bold"/>
                <a:sym typeface="Canva Sans Bold"/>
              </a:rPr>
              <a:t>Research:</a:t>
            </a:r>
          </a:p>
          <a:p>
            <a:pPr algn="l">
              <a:lnSpc>
                <a:spcPts val="3515"/>
              </a:lnSpc>
            </a:pPr>
            <a:r>
              <a:rPr lang="en-US" sz="2511">
                <a:solidFill>
                  <a:srgbClr val="000000"/>
                </a:solidFill>
                <a:latin typeface="Canva Sans"/>
                <a:ea typeface="Canva Sans"/>
                <a:cs typeface="Canva Sans"/>
                <a:sym typeface="Canva Sans"/>
              </a:rPr>
              <a:t>The systematic investigation, including research development, testing and evaluation, designed to develop or contribute to generalizable knowledge.</a:t>
            </a:r>
          </a:p>
          <a:p>
            <a:pPr algn="l">
              <a:lnSpc>
                <a:spcPts val="3515"/>
              </a:lnSpc>
            </a:pPr>
            <a:endParaRPr lang="en-US" sz="2511">
              <a:solidFill>
                <a:srgbClr val="000000"/>
              </a:solidFill>
              <a:latin typeface="Canva Sans"/>
              <a:ea typeface="Canva Sans"/>
              <a:cs typeface="Canva Sans"/>
              <a:sym typeface="Canva Sans"/>
            </a:endParaRPr>
          </a:p>
          <a:p>
            <a:pPr algn="l">
              <a:lnSpc>
                <a:spcPts val="3515"/>
              </a:lnSpc>
            </a:pPr>
            <a:r>
              <a:rPr lang="en-US" sz="2511" b="1">
                <a:solidFill>
                  <a:srgbClr val="000000"/>
                </a:solidFill>
                <a:latin typeface="Canva Sans Bold"/>
                <a:ea typeface="Canva Sans Bold"/>
                <a:cs typeface="Canva Sans Bold"/>
                <a:sym typeface="Canva Sans Bold"/>
              </a:rPr>
              <a:t>Human Subject:</a:t>
            </a:r>
          </a:p>
          <a:p>
            <a:pPr algn="l">
              <a:lnSpc>
                <a:spcPts val="3639"/>
              </a:lnSpc>
            </a:pPr>
            <a:r>
              <a:rPr lang="en-US" sz="2599">
                <a:solidFill>
                  <a:srgbClr val="000000"/>
                </a:solidFill>
                <a:latin typeface="Canva Sans"/>
                <a:ea typeface="Canva Sans"/>
                <a:cs typeface="Canva Sans"/>
                <a:sym typeface="Canva Sans"/>
              </a:rPr>
              <a:t>A living individual about whom an investigator conducting research obtains data through the intervention, or interaction with the individual or their identifiable private information.</a:t>
            </a:r>
          </a:p>
          <a:p>
            <a:pPr algn="l">
              <a:lnSpc>
                <a:spcPts val="3515"/>
              </a:lnSpc>
            </a:pPr>
            <a:endParaRPr lang="en-US" sz="2599">
              <a:solidFill>
                <a:srgbClr val="000000"/>
              </a:solidFill>
              <a:latin typeface="Canva Sans"/>
              <a:ea typeface="Canva Sans"/>
              <a:cs typeface="Canva Sans"/>
              <a:sym typeface="Canva Sans"/>
            </a:endParaRPr>
          </a:p>
          <a:p>
            <a:pPr algn="l">
              <a:lnSpc>
                <a:spcPts val="3515"/>
              </a:lnSpc>
            </a:pPr>
            <a:endParaRPr lang="en-US" sz="2599">
              <a:solidFill>
                <a:srgbClr val="000000"/>
              </a:solidFill>
              <a:latin typeface="Canva Sans"/>
              <a:ea typeface="Canva Sans"/>
              <a:cs typeface="Canva Sans"/>
              <a:sym typeface="Canva Sans"/>
            </a:endParaRPr>
          </a:p>
          <a:p>
            <a:pPr algn="l">
              <a:lnSpc>
                <a:spcPts val="3515"/>
              </a:lnSpc>
            </a:pPr>
            <a:r>
              <a:rPr lang="en-US" sz="2511" b="1">
                <a:solidFill>
                  <a:srgbClr val="000000"/>
                </a:solidFill>
                <a:latin typeface="Canva Sans Bold"/>
                <a:ea typeface="Canva Sans Bold"/>
                <a:cs typeface="Canva Sans Bold"/>
                <a:sym typeface="Canva Sans Bold"/>
              </a:rPr>
              <a:t>If the answer is Yes, submit for review through Cayuse!</a:t>
            </a:r>
          </a:p>
          <a:p>
            <a:pPr algn="l">
              <a:lnSpc>
                <a:spcPts val="3515"/>
              </a:lnSpc>
            </a:pPr>
            <a:endParaRPr lang="en-US" sz="2511" b="1">
              <a:solidFill>
                <a:srgbClr val="000000"/>
              </a:solidFill>
              <a:latin typeface="Canva Sans Bold"/>
              <a:ea typeface="Canva Sans Bold"/>
              <a:cs typeface="Canva Sans Bold"/>
              <a:sym typeface="Canva Sans Bold"/>
            </a:endParaRPr>
          </a:p>
          <a:p>
            <a:pPr algn="l">
              <a:lnSpc>
                <a:spcPts val="3515"/>
              </a:lnSpc>
            </a:pPr>
            <a:endParaRPr lang="en-US" sz="2511" b="1">
              <a:solidFill>
                <a:srgbClr val="000000"/>
              </a:solidFill>
              <a:latin typeface="Canva Sans Bold"/>
              <a:ea typeface="Canva Sans Bold"/>
              <a:cs typeface="Canva Sans Bold"/>
              <a:sym typeface="Canva Sans Bold"/>
            </a:endParaRPr>
          </a:p>
          <a:p>
            <a:pPr algn="l">
              <a:lnSpc>
                <a:spcPts val="3515"/>
              </a:lnSpc>
            </a:pPr>
            <a:r>
              <a:rPr lang="en-US" sz="2511" b="1">
                <a:solidFill>
                  <a:srgbClr val="000000"/>
                </a:solidFill>
                <a:latin typeface="Canva Sans Bold"/>
                <a:ea typeface="Canva Sans Bold"/>
                <a:cs typeface="Canva Sans Bold"/>
                <a:sym typeface="Canva Sans Bold"/>
              </a:rPr>
              <a:t>Cayuse Access:</a:t>
            </a:r>
          </a:p>
          <a:p>
            <a:pPr algn="l">
              <a:lnSpc>
                <a:spcPts val="3515"/>
              </a:lnSpc>
            </a:pPr>
            <a:r>
              <a:rPr lang="en-US" sz="2511">
                <a:solidFill>
                  <a:srgbClr val="000000"/>
                </a:solidFill>
                <a:latin typeface="Canva Sans"/>
                <a:ea typeface="Canva Sans"/>
                <a:cs typeface="Canva Sans"/>
                <a:sym typeface="Canva Sans"/>
              </a:rPr>
              <a:t>To get access to Cayuse Human Ethics submission portal, submit access request form: </a:t>
            </a:r>
            <a:r>
              <a:rPr lang="en-US" sz="2511" u="sng">
                <a:solidFill>
                  <a:srgbClr val="000000"/>
                </a:solidFill>
                <a:latin typeface="Canva Sans"/>
                <a:ea typeface="Canva Sans"/>
                <a:cs typeface="Canva Sans"/>
                <a:sym typeface="Canva Sans"/>
                <a:hlinkClick r:id="rId3" tooltip="https://research.unt.edu/cayuse-access-access-change-request"/>
              </a:rPr>
              <a:t>https://research.unt.edu/cayuse-access-access-change-request</a:t>
            </a:r>
            <a:r>
              <a:rPr lang="en-US" sz="2511">
                <a:solidFill>
                  <a:srgbClr val="000000"/>
                </a:solidFill>
                <a:latin typeface="Canva Sans"/>
                <a:ea typeface="Canva Sans"/>
                <a:cs typeface="Canva Sans"/>
                <a:sym typeface="Canva Sans"/>
              </a:rPr>
              <a:t> </a:t>
            </a:r>
          </a:p>
          <a:p>
            <a:pPr algn="ctr">
              <a:lnSpc>
                <a:spcPts val="3515"/>
              </a:lnSpc>
            </a:pPr>
            <a:endParaRPr lang="en-US" sz="2511">
              <a:solidFill>
                <a:srgbClr val="000000"/>
              </a:solidFill>
              <a:latin typeface="Canva Sans"/>
              <a:ea typeface="Canva Sans"/>
              <a:cs typeface="Canva Sans"/>
              <a:sym typeface="Canva Sans"/>
            </a:endParaRPr>
          </a:p>
        </p:txBody>
      </p:sp>
      <p:sp>
        <p:nvSpPr>
          <p:cNvPr id="3" name="Freeform 3"/>
          <p:cNvSpPr/>
          <p:nvPr/>
        </p:nvSpPr>
        <p:spPr>
          <a:xfrm>
            <a:off x="302102" y="2135824"/>
            <a:ext cx="1028700" cy="1028700"/>
          </a:xfrm>
          <a:custGeom>
            <a:avLst/>
            <a:gdLst/>
            <a:ahLst/>
            <a:cxnLst/>
            <a:rect l="l" t="t" r="r" b="b"/>
            <a:pathLst>
              <a:path w="1028700" h="1028700">
                <a:moveTo>
                  <a:pt x="0" y="0"/>
                </a:moveTo>
                <a:lnTo>
                  <a:pt x="1028700" y="0"/>
                </a:lnTo>
                <a:lnTo>
                  <a:pt x="1028700" y="1028700"/>
                </a:lnTo>
                <a:lnTo>
                  <a:pt x="0" y="10287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4" name="Freeform 4"/>
          <p:cNvSpPr/>
          <p:nvPr/>
        </p:nvSpPr>
        <p:spPr>
          <a:xfrm>
            <a:off x="310401" y="4213616"/>
            <a:ext cx="1024551" cy="1024551"/>
          </a:xfrm>
          <a:custGeom>
            <a:avLst/>
            <a:gdLst/>
            <a:ahLst/>
            <a:cxnLst/>
            <a:rect l="l" t="t" r="r" b="b"/>
            <a:pathLst>
              <a:path w="1024551" h="1024551">
                <a:moveTo>
                  <a:pt x="0" y="0"/>
                </a:moveTo>
                <a:lnTo>
                  <a:pt x="1024550" y="0"/>
                </a:lnTo>
                <a:lnTo>
                  <a:pt x="1024550" y="1024551"/>
                </a:lnTo>
                <a:lnTo>
                  <a:pt x="0" y="1024551"/>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5" name="Freeform 5"/>
          <p:cNvSpPr/>
          <p:nvPr/>
        </p:nvSpPr>
        <p:spPr>
          <a:xfrm>
            <a:off x="306251" y="8233749"/>
            <a:ext cx="1024551" cy="1024551"/>
          </a:xfrm>
          <a:custGeom>
            <a:avLst/>
            <a:gdLst/>
            <a:ahLst/>
            <a:cxnLst/>
            <a:rect l="l" t="t" r="r" b="b"/>
            <a:pathLst>
              <a:path w="1024551" h="1024551">
                <a:moveTo>
                  <a:pt x="0" y="0"/>
                </a:moveTo>
                <a:lnTo>
                  <a:pt x="1024551" y="0"/>
                </a:lnTo>
                <a:lnTo>
                  <a:pt x="1024551" y="1024551"/>
                </a:lnTo>
                <a:lnTo>
                  <a:pt x="0" y="1024551"/>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6" name="TextBox 6"/>
          <p:cNvSpPr txBox="1"/>
          <p:nvPr/>
        </p:nvSpPr>
        <p:spPr>
          <a:xfrm>
            <a:off x="1309193" y="640258"/>
            <a:ext cx="8700253" cy="1038746"/>
          </a:xfrm>
          <a:prstGeom prst="rect">
            <a:avLst/>
          </a:prstGeom>
        </p:spPr>
        <p:txBody>
          <a:bodyPr lIns="0" tIns="0" rIns="0" bIns="0" rtlCol="0" anchor="t">
            <a:spAutoFit/>
          </a:bodyPr>
          <a:lstStyle/>
          <a:p>
            <a:pPr algn="ctr">
              <a:lnSpc>
                <a:spcPts val="8399"/>
              </a:lnSpc>
            </a:pPr>
            <a:r>
              <a:rPr lang="en-US" sz="5999">
                <a:solidFill>
                  <a:srgbClr val="000000"/>
                </a:solidFill>
                <a:latin typeface="League Spartan"/>
                <a:ea typeface="League Spartan"/>
                <a:cs typeface="League Spartan"/>
                <a:sym typeface="League Spartan"/>
              </a:rPr>
              <a:t>Do I Need to Submit?</a:t>
            </a:r>
          </a:p>
        </p:txBody>
      </p:sp>
      <p:pic>
        <p:nvPicPr>
          <p:cNvPr id="7" name="Picture 7"/>
          <p:cNvPicPr>
            <a:picLocks noChangeAspect="1"/>
          </p:cNvPicPr>
          <p:nvPr/>
        </p:nvPicPr>
        <p:blipFill>
          <a:blip r:embed="rId10"/>
          <a:stretch>
            <a:fillRect/>
          </a:stretch>
        </p:blipFill>
        <p:spPr>
          <a:xfrm>
            <a:off x="14216942" y="3584389"/>
            <a:ext cx="2925031" cy="2925031"/>
          </a:xfrm>
          <a:prstGeom prst="rect">
            <a:avLst/>
          </a:prstGeom>
        </p:spPr>
      </p:pic>
      <p:pic>
        <p:nvPicPr>
          <p:cNvPr id="8" name="Picture 8"/>
          <p:cNvPicPr>
            <a:picLocks noChangeAspect="1"/>
          </p:cNvPicPr>
          <p:nvPr/>
        </p:nvPicPr>
        <p:blipFill>
          <a:blip r:embed="rId11"/>
          <a:stretch>
            <a:fillRect/>
          </a:stretch>
        </p:blipFill>
        <p:spPr>
          <a:xfrm>
            <a:off x="14220210" y="7203152"/>
            <a:ext cx="2921467" cy="2921467"/>
          </a:xfrm>
          <a:prstGeom prst="rect">
            <a:avLst/>
          </a:prstGeom>
        </p:spPr>
      </p:pic>
      <p:sp>
        <p:nvSpPr>
          <p:cNvPr id="9" name="TextBox 9"/>
          <p:cNvSpPr txBox="1"/>
          <p:nvPr/>
        </p:nvSpPr>
        <p:spPr>
          <a:xfrm>
            <a:off x="13508542" y="2640649"/>
            <a:ext cx="4344805" cy="923826"/>
          </a:xfrm>
          <a:prstGeom prst="rect">
            <a:avLst/>
          </a:prstGeom>
        </p:spPr>
        <p:txBody>
          <a:bodyPr lIns="0" tIns="0" rIns="0" bIns="0" rtlCol="0" anchor="t">
            <a:spAutoFit/>
          </a:bodyPr>
          <a:lstStyle/>
          <a:p>
            <a:pPr algn="l">
              <a:lnSpc>
                <a:spcPts val="2400"/>
              </a:lnSpc>
            </a:pPr>
            <a:r>
              <a:rPr lang="en-US" sz="2000">
                <a:solidFill>
                  <a:srgbClr val="000000"/>
                </a:solidFill>
                <a:latin typeface="League Spartan"/>
                <a:ea typeface="League Spartan"/>
                <a:cs typeface="League Spartan"/>
                <a:sym typeface="League Spartan"/>
              </a:rPr>
              <a:t>Submit an HSR Determination request to get a formal letter from the IRB!</a:t>
            </a:r>
          </a:p>
        </p:txBody>
      </p:sp>
      <p:sp>
        <p:nvSpPr>
          <p:cNvPr id="10" name="TextBox 10"/>
          <p:cNvSpPr txBox="1"/>
          <p:nvPr/>
        </p:nvSpPr>
        <p:spPr>
          <a:xfrm>
            <a:off x="14103125" y="6570469"/>
            <a:ext cx="3152667" cy="701609"/>
          </a:xfrm>
          <a:prstGeom prst="rect">
            <a:avLst/>
          </a:prstGeom>
        </p:spPr>
        <p:txBody>
          <a:bodyPr lIns="0" tIns="0" rIns="0" bIns="0" rtlCol="0" anchor="t">
            <a:spAutoFit/>
          </a:bodyPr>
          <a:lstStyle/>
          <a:p>
            <a:pPr algn="ctr">
              <a:lnSpc>
                <a:spcPts val="2800"/>
              </a:lnSpc>
            </a:pPr>
            <a:r>
              <a:rPr lang="en-US" sz="2000">
                <a:solidFill>
                  <a:srgbClr val="000000"/>
                </a:solidFill>
                <a:latin typeface="League Spartan"/>
                <a:ea typeface="League Spartan"/>
                <a:cs typeface="League Spartan"/>
                <a:sym typeface="League Spartan"/>
              </a:rPr>
              <a:t>Access Cayuse through this QR Code!</a:t>
            </a:r>
          </a:p>
        </p:txBody>
      </p:sp>
      <p:sp>
        <p:nvSpPr>
          <p:cNvPr id="11" name="Freeform 11"/>
          <p:cNvSpPr/>
          <p:nvPr/>
        </p:nvSpPr>
        <p:spPr>
          <a:xfrm>
            <a:off x="15864846" y="0"/>
            <a:ext cx="2423154" cy="2423154"/>
          </a:xfrm>
          <a:custGeom>
            <a:avLst/>
            <a:gdLst/>
            <a:ahLst/>
            <a:cxnLst/>
            <a:rect l="l" t="t" r="r" b="b"/>
            <a:pathLst>
              <a:path w="2423154" h="2423154">
                <a:moveTo>
                  <a:pt x="0" y="0"/>
                </a:moveTo>
                <a:lnTo>
                  <a:pt x="2423154" y="0"/>
                </a:lnTo>
                <a:lnTo>
                  <a:pt x="2423154" y="2423154"/>
                </a:lnTo>
                <a:lnTo>
                  <a:pt x="0" y="2423154"/>
                </a:lnTo>
                <a:lnTo>
                  <a:pt x="0" y="0"/>
                </a:lnTo>
                <a:close/>
              </a:path>
            </a:pathLst>
          </a:custGeom>
          <a:blipFill>
            <a:blip r:embed="rId12"/>
            <a:stretch>
              <a:fillRect/>
            </a:stretch>
          </a:blipFill>
        </p:spPr>
        <p:txBody>
          <a:bodyPr/>
          <a:lstStyle/>
          <a:p>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2044850"/>
            <a:ext cx="9326878" cy="6677360"/>
            <a:chOff x="0" y="0"/>
            <a:chExt cx="12435838" cy="8903146"/>
          </a:xfrm>
        </p:grpSpPr>
        <p:sp>
          <p:nvSpPr>
            <p:cNvPr id="3" name="Freeform 3"/>
            <p:cNvSpPr/>
            <p:nvPr/>
          </p:nvSpPr>
          <p:spPr>
            <a:xfrm>
              <a:off x="0" y="0"/>
              <a:ext cx="12435840" cy="8903208"/>
            </a:xfrm>
            <a:custGeom>
              <a:avLst/>
              <a:gdLst/>
              <a:ahLst/>
              <a:cxnLst/>
              <a:rect l="l" t="t" r="r" b="b"/>
              <a:pathLst>
                <a:path w="12435840" h="8903208">
                  <a:moveTo>
                    <a:pt x="0" y="0"/>
                  </a:moveTo>
                  <a:lnTo>
                    <a:pt x="12435840" y="0"/>
                  </a:lnTo>
                  <a:lnTo>
                    <a:pt x="12435840" y="8903208"/>
                  </a:lnTo>
                  <a:lnTo>
                    <a:pt x="0" y="8903208"/>
                  </a:lnTo>
                  <a:close/>
                </a:path>
              </a:pathLst>
            </a:custGeom>
            <a:gradFill rotWithShape="1">
              <a:gsLst>
                <a:gs pos="0">
                  <a:srgbClr val="00A44E">
                    <a:alpha val="100000"/>
                  </a:srgbClr>
                </a:gs>
                <a:gs pos="100000">
                  <a:srgbClr val="004A24">
                    <a:alpha val="100000"/>
                  </a:srgbClr>
                </a:gs>
              </a:gsLst>
              <a:path path="circle">
                <a:fillToRect l="50000" t="50000" r="50000" b="50000"/>
              </a:path>
            </a:gradFill>
          </p:spPr>
          <p:txBody>
            <a:bodyPr/>
            <a:lstStyle/>
            <a:p>
              <a:endParaRPr lang="en-US"/>
            </a:p>
          </p:txBody>
        </p:sp>
      </p:grpSp>
      <p:grpSp>
        <p:nvGrpSpPr>
          <p:cNvPr id="4" name="Group 4"/>
          <p:cNvGrpSpPr/>
          <p:nvPr/>
        </p:nvGrpSpPr>
        <p:grpSpPr>
          <a:xfrm>
            <a:off x="9108909" y="2044850"/>
            <a:ext cx="9282786" cy="6662288"/>
            <a:chOff x="0" y="0"/>
            <a:chExt cx="12377048" cy="8883050"/>
          </a:xfrm>
        </p:grpSpPr>
        <p:grpSp>
          <p:nvGrpSpPr>
            <p:cNvPr id="5" name="Group 5"/>
            <p:cNvGrpSpPr/>
            <p:nvPr/>
          </p:nvGrpSpPr>
          <p:grpSpPr>
            <a:xfrm>
              <a:off x="0" y="0"/>
              <a:ext cx="12377048" cy="8883050"/>
              <a:chOff x="0" y="0"/>
              <a:chExt cx="12330260" cy="8849470"/>
            </a:xfrm>
          </p:grpSpPr>
          <p:sp>
            <p:nvSpPr>
              <p:cNvPr id="6" name="Freeform 6" descr="Scientist"/>
              <p:cNvSpPr/>
              <p:nvPr/>
            </p:nvSpPr>
            <p:spPr>
              <a:xfrm>
                <a:off x="0" y="0"/>
                <a:ext cx="12330303" cy="8849487"/>
              </a:xfrm>
              <a:custGeom>
                <a:avLst/>
                <a:gdLst/>
                <a:ahLst/>
                <a:cxnLst/>
                <a:rect l="l" t="t" r="r" b="b"/>
                <a:pathLst>
                  <a:path w="12330303" h="8849487">
                    <a:moveTo>
                      <a:pt x="0" y="0"/>
                    </a:moveTo>
                    <a:lnTo>
                      <a:pt x="12330303" y="0"/>
                    </a:lnTo>
                    <a:lnTo>
                      <a:pt x="12330303" y="8849487"/>
                    </a:lnTo>
                    <a:lnTo>
                      <a:pt x="0" y="8849487"/>
                    </a:lnTo>
                    <a:lnTo>
                      <a:pt x="0" y="0"/>
                    </a:lnTo>
                    <a:close/>
                  </a:path>
                </a:pathLst>
              </a:custGeom>
              <a:blipFill>
                <a:blip r:embed="rId3"/>
                <a:stretch>
                  <a:fillRect l="-2402" r="-24922"/>
                </a:stretch>
              </a:blipFill>
            </p:spPr>
            <p:txBody>
              <a:bodyPr/>
              <a:lstStyle/>
              <a:p>
                <a:endParaRPr lang="en-US"/>
              </a:p>
            </p:txBody>
          </p:sp>
        </p:grpSp>
        <p:sp>
          <p:nvSpPr>
            <p:cNvPr id="7" name="TextBox 7"/>
            <p:cNvSpPr txBox="1"/>
            <p:nvPr/>
          </p:nvSpPr>
          <p:spPr>
            <a:xfrm>
              <a:off x="8139228" y="8626113"/>
              <a:ext cx="4099560" cy="256937"/>
            </a:xfrm>
            <a:prstGeom prst="rect">
              <a:avLst/>
            </a:prstGeom>
          </p:spPr>
          <p:txBody>
            <a:bodyPr lIns="0" tIns="0" rIns="0" bIns="0" rtlCol="0" anchor="t">
              <a:spAutoFit/>
            </a:bodyPr>
            <a:lstStyle/>
            <a:p>
              <a:pPr algn="l">
                <a:lnSpc>
                  <a:spcPts val="1080"/>
                </a:lnSpc>
              </a:pPr>
              <a:r>
                <a:rPr lang="en-US" sz="900" u="sng">
                  <a:solidFill>
                    <a:srgbClr val="0563C1"/>
                  </a:solidFill>
                  <a:latin typeface="Arial"/>
                  <a:ea typeface="Arial"/>
                  <a:cs typeface="Arial"/>
                  <a:sym typeface="Arial"/>
                  <a:hlinkClick r:id="rId4" tooltip="https://nam04.safelinks.protection.outlook.com/?url=https%3A%2F%2Fwww.flickr.com%2Fphotos%2F55452199%40N07%2F20189988408&amp;data=04%7C01%7CDaniel.Bassett%40unt.edu%7C7f31bdfc2dee406e94a408d9db8b52d4%7C70de199207c6480fa318a1afcba03983%7C0%7C0%7C637782213692671695%7CUnknown%7CTWFpbGZsb3d8eyJWIjoiMC4wLjAwMDAiLCJQIjoiV2luMzIiLCJBTiI6Ik1haWwiLCJXVCI6Mn0%3D%7C3000&amp;sdata=1nww35J9Hijr%2FA8082VDY%2BpcHjCJeuOq8KI8%2BKEwAyU%3D&amp;reserved=0"/>
                </a:rPr>
                <a:t>"Scientist"</a:t>
              </a:r>
              <a:r>
                <a:rPr lang="en-US" sz="900">
                  <a:solidFill>
                    <a:srgbClr val="333333"/>
                  </a:solidFill>
                  <a:latin typeface="Arial"/>
                  <a:ea typeface="Arial"/>
                  <a:cs typeface="Arial"/>
                  <a:sym typeface="Arial"/>
                </a:rPr>
                <a:t> by </a:t>
              </a:r>
              <a:r>
                <a:rPr lang="en-US" sz="900" u="sng">
                  <a:solidFill>
                    <a:srgbClr val="0563C1"/>
                  </a:solidFill>
                  <a:latin typeface="Arial"/>
                  <a:ea typeface="Arial"/>
                  <a:cs typeface="Arial"/>
                  <a:sym typeface="Arial"/>
                  <a:hlinkClick r:id="rId5" tooltip="https://nam04.safelinks.protection.outlook.com/?url=https%3A%2F%2Fwww.flickr.com%2Fphotos%2F55452199%40N07&amp;data=04%7C01%7CDaniel.Bassett%40unt.edu%7C7f31bdfc2dee406e94a408d9db8b52d4%7C70de199207c6480fa318a1afcba03983%7C0%7C0%7C637782213692671695%7CUnknown%7CTWFpbGZsb3d8eyJWIjoiMC4wLjAwMDAiLCJQIjoiV2luMzIiLCJBTiI6Ik1haWwiLCJXVCI6Mn0%3D%7C3000&amp;sdata=oE2y3rk30C8tAJcc59a9zDRMKdnuYJacRBd2eZHEwHQ%3D&amp;reserved=0"/>
                </a:rPr>
                <a:t>stavos</a:t>
              </a:r>
              <a:r>
                <a:rPr lang="en-US" sz="900">
                  <a:solidFill>
                    <a:srgbClr val="333333"/>
                  </a:solidFill>
                  <a:latin typeface="Arial"/>
                  <a:ea typeface="Arial"/>
                  <a:cs typeface="Arial"/>
                  <a:sym typeface="Arial"/>
                </a:rPr>
                <a:t> is licensed under </a:t>
              </a:r>
              <a:r>
                <a:rPr lang="en-US" sz="900" u="sng">
                  <a:solidFill>
                    <a:srgbClr val="0563C1"/>
                  </a:solidFill>
                  <a:latin typeface="Arial"/>
                  <a:ea typeface="Arial"/>
                  <a:cs typeface="Arial"/>
                  <a:sym typeface="Arial"/>
                  <a:hlinkClick r:id="rId6" tooltip="https://nam04.safelinks.protection.outlook.com/?url=https%3A%2F%2Fcreativecommons.org%2Flicenses%2Fby-nd-nc%2F2.0%2Fjp%2F%3Fref%3Dopenverse%26atype%3Drich&amp;data=04%7C01%7CDaniel.Bassett%40unt.edu%7C7f31bdfc2dee406e94a408d9db8b52d4%7C70de199207c6480fa318a1afcba03983%7C0%7C0%7C637782213692671695%7CUnknown%7CTWFpbGZsb3d8eyJWIjoiMC4wLjAwMDAiLCJQIjoiV2luMzIiLCJBTiI6Ik1haWwiLCJXVCI6Mn0%3D%7C3000&amp;sdata=QZ%2BsCVLI9tUQHq2ei5gVIpz6kvhttMAxIRLfDLg%2BaAU%3D&amp;reserved=0"/>
                </a:rPr>
                <a:t>CC BY-NC-ND 2.0</a:t>
              </a:r>
            </a:p>
          </p:txBody>
        </p:sp>
      </p:grpSp>
      <p:sp>
        <p:nvSpPr>
          <p:cNvPr id="8" name="Freeform 8"/>
          <p:cNvSpPr/>
          <p:nvPr/>
        </p:nvSpPr>
        <p:spPr>
          <a:xfrm>
            <a:off x="15864846" y="0"/>
            <a:ext cx="2423154" cy="2423154"/>
          </a:xfrm>
          <a:custGeom>
            <a:avLst/>
            <a:gdLst/>
            <a:ahLst/>
            <a:cxnLst/>
            <a:rect l="l" t="t" r="r" b="b"/>
            <a:pathLst>
              <a:path w="2423154" h="2423154">
                <a:moveTo>
                  <a:pt x="0" y="0"/>
                </a:moveTo>
                <a:lnTo>
                  <a:pt x="2423154" y="0"/>
                </a:lnTo>
                <a:lnTo>
                  <a:pt x="2423154" y="2423154"/>
                </a:lnTo>
                <a:lnTo>
                  <a:pt x="0" y="2423154"/>
                </a:lnTo>
                <a:lnTo>
                  <a:pt x="0" y="0"/>
                </a:lnTo>
                <a:close/>
              </a:path>
            </a:pathLst>
          </a:custGeom>
          <a:blipFill>
            <a:blip r:embed="rId7"/>
            <a:stretch>
              <a:fillRect/>
            </a:stretch>
          </a:blipFill>
        </p:spPr>
        <p:txBody>
          <a:bodyPr/>
          <a:lstStyle/>
          <a:p>
            <a:endParaRPr lang="en-US"/>
          </a:p>
        </p:txBody>
      </p:sp>
      <p:sp>
        <p:nvSpPr>
          <p:cNvPr id="9" name="Freeform 9"/>
          <p:cNvSpPr/>
          <p:nvPr/>
        </p:nvSpPr>
        <p:spPr>
          <a:xfrm>
            <a:off x="16728130" y="8722209"/>
            <a:ext cx="1559870" cy="1564791"/>
          </a:xfrm>
          <a:custGeom>
            <a:avLst/>
            <a:gdLst/>
            <a:ahLst/>
            <a:cxnLst/>
            <a:rect l="l" t="t" r="r" b="b"/>
            <a:pathLst>
              <a:path w="1559870" h="1564791">
                <a:moveTo>
                  <a:pt x="0" y="0"/>
                </a:moveTo>
                <a:lnTo>
                  <a:pt x="1559870" y="0"/>
                </a:lnTo>
                <a:lnTo>
                  <a:pt x="1559870" y="1564791"/>
                </a:lnTo>
                <a:lnTo>
                  <a:pt x="0" y="1564791"/>
                </a:lnTo>
                <a:lnTo>
                  <a:pt x="0" y="0"/>
                </a:lnTo>
                <a:close/>
              </a:path>
            </a:pathLst>
          </a:custGeom>
          <a:blipFill>
            <a:blip r:embed="rId8"/>
            <a:stretch>
              <a:fillRect/>
            </a:stretch>
          </a:blipFill>
        </p:spPr>
        <p:txBody>
          <a:bodyPr/>
          <a:lstStyle/>
          <a:p>
            <a:endParaRPr lang="en-US"/>
          </a:p>
        </p:txBody>
      </p:sp>
      <p:sp>
        <p:nvSpPr>
          <p:cNvPr id="10" name="TextBox 10"/>
          <p:cNvSpPr txBox="1"/>
          <p:nvPr/>
        </p:nvSpPr>
        <p:spPr>
          <a:xfrm>
            <a:off x="640569" y="2375529"/>
            <a:ext cx="7702638" cy="5916709"/>
          </a:xfrm>
          <a:prstGeom prst="rect">
            <a:avLst/>
          </a:prstGeom>
        </p:spPr>
        <p:txBody>
          <a:bodyPr lIns="0" tIns="0" rIns="0" bIns="0" rtlCol="0" anchor="t">
            <a:spAutoFit/>
          </a:bodyPr>
          <a:lstStyle/>
          <a:p>
            <a:pPr algn="l">
              <a:lnSpc>
                <a:spcPts val="2944"/>
              </a:lnSpc>
            </a:pPr>
            <a:r>
              <a:rPr lang="en-US" sz="2453">
                <a:solidFill>
                  <a:srgbClr val="FFFFFF"/>
                </a:solidFill>
                <a:latin typeface="Calibri (MS)"/>
                <a:ea typeface="Calibri (MS)"/>
                <a:cs typeface="Calibri (MS)"/>
                <a:sym typeface="Calibri (MS)"/>
              </a:rPr>
              <a:t>(PI) Principal Investigators (and Co-PIs) must be full-time UNT faculty members.</a:t>
            </a:r>
          </a:p>
          <a:p>
            <a:pPr algn="l">
              <a:lnSpc>
                <a:spcPts val="2944"/>
              </a:lnSpc>
            </a:pPr>
            <a:r>
              <a:rPr lang="en-US" sz="2453">
                <a:solidFill>
                  <a:srgbClr val="FFFFFF"/>
                </a:solidFill>
                <a:latin typeface="Calibri (MS)"/>
                <a:ea typeface="Calibri (MS)"/>
                <a:cs typeface="Calibri (MS)"/>
                <a:sym typeface="Calibri (MS)"/>
              </a:rPr>
              <a:t>•A Full-time staff employee whose job responsibilities include conducting human subject's research may also serve as PI or Co-PI. </a:t>
            </a:r>
          </a:p>
          <a:p>
            <a:pPr algn="l">
              <a:lnSpc>
                <a:spcPts val="2944"/>
              </a:lnSpc>
            </a:pPr>
            <a:endParaRPr lang="en-US" sz="2453">
              <a:solidFill>
                <a:srgbClr val="FFFFFF"/>
              </a:solidFill>
              <a:latin typeface="Calibri (MS)"/>
              <a:ea typeface="Calibri (MS)"/>
              <a:cs typeface="Calibri (MS)"/>
              <a:sym typeface="Calibri (MS)"/>
            </a:endParaRPr>
          </a:p>
          <a:p>
            <a:pPr algn="l">
              <a:lnSpc>
                <a:spcPts val="2944"/>
              </a:lnSpc>
            </a:pPr>
            <a:r>
              <a:rPr lang="en-US" sz="2453">
                <a:solidFill>
                  <a:srgbClr val="FFFFFF"/>
                </a:solidFill>
                <a:latin typeface="Calibri (MS)"/>
                <a:ea typeface="Calibri (MS)"/>
                <a:cs typeface="Calibri (MS)"/>
                <a:sym typeface="Calibri (MS)"/>
              </a:rPr>
              <a:t>Cannot be:</a:t>
            </a:r>
          </a:p>
          <a:p>
            <a:pPr algn="l">
              <a:lnSpc>
                <a:spcPts val="2944"/>
              </a:lnSpc>
            </a:pPr>
            <a:r>
              <a:rPr lang="en-US" sz="2453">
                <a:solidFill>
                  <a:srgbClr val="FFFFFF"/>
                </a:solidFill>
                <a:latin typeface="Calibri (MS)"/>
                <a:ea typeface="Calibri (MS)"/>
                <a:cs typeface="Calibri (MS)"/>
                <a:sym typeface="Calibri (MS)"/>
              </a:rPr>
              <a:t>•</a:t>
            </a:r>
            <a:r>
              <a:rPr lang="en-US" sz="2453" u="none">
                <a:solidFill>
                  <a:srgbClr val="FFFFFF"/>
                </a:solidFill>
                <a:latin typeface="Calibri (MS)"/>
                <a:ea typeface="Calibri (MS)"/>
                <a:cs typeface="Calibri (MS)"/>
                <a:sym typeface="Calibri (MS)"/>
              </a:rPr>
              <a:t>A Student</a:t>
            </a:r>
          </a:p>
          <a:p>
            <a:pPr algn="l">
              <a:lnSpc>
                <a:spcPts val="2944"/>
              </a:lnSpc>
            </a:pPr>
            <a:r>
              <a:rPr lang="en-US" sz="2453">
                <a:solidFill>
                  <a:srgbClr val="FFFFFF"/>
                </a:solidFill>
                <a:latin typeface="Calibri (MS)"/>
                <a:ea typeface="Calibri (MS)"/>
                <a:cs typeface="Calibri (MS)"/>
                <a:sym typeface="Calibri (MS)"/>
              </a:rPr>
              <a:t>•A Lecturer*</a:t>
            </a:r>
          </a:p>
          <a:p>
            <a:pPr algn="l">
              <a:lnSpc>
                <a:spcPts val="2944"/>
              </a:lnSpc>
            </a:pPr>
            <a:r>
              <a:rPr lang="en-US" sz="2453">
                <a:solidFill>
                  <a:srgbClr val="FFFFFF"/>
                </a:solidFill>
                <a:latin typeface="Calibri (MS)"/>
                <a:ea typeface="Calibri (MS)"/>
                <a:cs typeface="Calibri (MS)"/>
                <a:sym typeface="Calibri (MS)"/>
              </a:rPr>
              <a:t>•An Adjunct Instructor*</a:t>
            </a:r>
          </a:p>
          <a:p>
            <a:pPr algn="l">
              <a:lnSpc>
                <a:spcPts val="2944"/>
              </a:lnSpc>
            </a:pPr>
            <a:r>
              <a:rPr lang="en-US" sz="2453">
                <a:solidFill>
                  <a:srgbClr val="FFFFFF"/>
                </a:solidFill>
                <a:latin typeface="Calibri (MS)"/>
                <a:ea typeface="Calibri (MS)"/>
                <a:cs typeface="Calibri (MS)"/>
                <a:sym typeface="Calibri (MS)"/>
              </a:rPr>
              <a:t>•A Postdoctoral Research Associate*</a:t>
            </a:r>
          </a:p>
          <a:p>
            <a:pPr algn="l">
              <a:lnSpc>
                <a:spcPts val="2944"/>
              </a:lnSpc>
            </a:pPr>
            <a:endParaRPr lang="en-US" sz="2453">
              <a:solidFill>
                <a:srgbClr val="FFFFFF"/>
              </a:solidFill>
              <a:latin typeface="Calibri (MS)"/>
              <a:ea typeface="Calibri (MS)"/>
              <a:cs typeface="Calibri (MS)"/>
              <a:sym typeface="Calibri (MS)"/>
            </a:endParaRPr>
          </a:p>
          <a:p>
            <a:pPr algn="l">
              <a:lnSpc>
                <a:spcPts val="2944"/>
              </a:lnSpc>
            </a:pPr>
            <a:r>
              <a:rPr lang="en-US" sz="2453">
                <a:solidFill>
                  <a:srgbClr val="FFFFFF"/>
                </a:solidFill>
                <a:latin typeface="Calibri (MS)"/>
                <a:ea typeface="Calibri (MS)"/>
                <a:cs typeface="Calibri (MS)"/>
                <a:sym typeface="Calibri (MS)"/>
              </a:rPr>
              <a:t>*May provide a letter or email from your Department Chair that acknowledges your research endeavors. </a:t>
            </a:r>
          </a:p>
          <a:p>
            <a:pPr algn="l">
              <a:lnSpc>
                <a:spcPts val="2617"/>
              </a:lnSpc>
            </a:pPr>
            <a:endParaRPr lang="en-US" sz="2453">
              <a:solidFill>
                <a:srgbClr val="FFFFFF"/>
              </a:solidFill>
              <a:latin typeface="Calibri (MS)"/>
              <a:ea typeface="Calibri (MS)"/>
              <a:cs typeface="Calibri (MS)"/>
              <a:sym typeface="Calibri (MS)"/>
            </a:endParaRPr>
          </a:p>
          <a:p>
            <a:pPr algn="l">
              <a:lnSpc>
                <a:spcPts val="2617"/>
              </a:lnSpc>
            </a:pPr>
            <a:endParaRPr lang="en-US" sz="2453">
              <a:solidFill>
                <a:srgbClr val="FFFFFF"/>
              </a:solidFill>
              <a:latin typeface="Calibri (MS)"/>
              <a:ea typeface="Calibri (MS)"/>
              <a:cs typeface="Calibri (MS)"/>
              <a:sym typeface="Calibri (MS)"/>
            </a:endParaRPr>
          </a:p>
        </p:txBody>
      </p:sp>
      <p:sp>
        <p:nvSpPr>
          <p:cNvPr id="11" name="TextBox 11"/>
          <p:cNvSpPr txBox="1"/>
          <p:nvPr/>
        </p:nvSpPr>
        <p:spPr>
          <a:xfrm>
            <a:off x="304800" y="699121"/>
            <a:ext cx="14637714" cy="865622"/>
          </a:xfrm>
          <a:prstGeom prst="rect">
            <a:avLst/>
          </a:prstGeom>
        </p:spPr>
        <p:txBody>
          <a:bodyPr wrap="square" lIns="0" tIns="0" rIns="0" bIns="0" rtlCol="0" anchor="t">
            <a:spAutoFit/>
          </a:bodyPr>
          <a:lstStyle/>
          <a:p>
            <a:pPr algn="ctr">
              <a:lnSpc>
                <a:spcPts val="7000"/>
              </a:lnSpc>
            </a:pPr>
            <a:r>
              <a:rPr lang="en-US" sz="5000">
                <a:solidFill>
                  <a:srgbClr val="000000"/>
                </a:solidFill>
                <a:latin typeface="League Spartan"/>
                <a:ea typeface="League Spartan"/>
                <a:cs typeface="League Spartan"/>
                <a:sym typeface="League Spartan"/>
              </a:rPr>
              <a:t>Who can be a Principal Investigator at UNT?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15526512" y="329184"/>
            <a:ext cx="2435230" cy="1123952"/>
            <a:chOff x="0" y="0"/>
            <a:chExt cx="3246974" cy="1498602"/>
          </a:xfrm>
        </p:grpSpPr>
        <p:sp>
          <p:nvSpPr>
            <p:cNvPr id="3" name="Freeform 3"/>
            <p:cNvSpPr/>
            <p:nvPr/>
          </p:nvSpPr>
          <p:spPr>
            <a:xfrm>
              <a:off x="0" y="0"/>
              <a:ext cx="3247009" cy="1498600"/>
            </a:xfrm>
            <a:custGeom>
              <a:avLst/>
              <a:gdLst/>
              <a:ahLst/>
              <a:cxnLst/>
              <a:rect l="l" t="t" r="r" b="b"/>
              <a:pathLst>
                <a:path w="3247009" h="1498600">
                  <a:moveTo>
                    <a:pt x="0" y="0"/>
                  </a:moveTo>
                  <a:lnTo>
                    <a:pt x="3247009" y="0"/>
                  </a:lnTo>
                  <a:lnTo>
                    <a:pt x="3247009" y="1498600"/>
                  </a:lnTo>
                  <a:lnTo>
                    <a:pt x="0" y="1498600"/>
                  </a:lnTo>
                  <a:lnTo>
                    <a:pt x="0" y="0"/>
                  </a:lnTo>
                  <a:close/>
                </a:path>
              </a:pathLst>
            </a:custGeom>
            <a:solidFill>
              <a:srgbClr val="000000">
                <a:alpha val="0"/>
              </a:srgbClr>
            </a:solidFill>
          </p:spPr>
          <p:txBody>
            <a:bodyPr/>
            <a:lstStyle/>
            <a:p>
              <a:endParaRPr lang="en-US"/>
            </a:p>
          </p:txBody>
        </p:sp>
      </p:grpSp>
      <p:grpSp>
        <p:nvGrpSpPr>
          <p:cNvPr id="4" name="Group 4"/>
          <p:cNvGrpSpPr/>
          <p:nvPr/>
        </p:nvGrpSpPr>
        <p:grpSpPr>
          <a:xfrm>
            <a:off x="702171" y="717736"/>
            <a:ext cx="12701588" cy="1614488"/>
            <a:chOff x="0" y="0"/>
            <a:chExt cx="16935450" cy="2152650"/>
          </a:xfrm>
        </p:grpSpPr>
        <p:sp>
          <p:nvSpPr>
            <p:cNvPr id="5" name="Freeform 5"/>
            <p:cNvSpPr/>
            <p:nvPr/>
          </p:nvSpPr>
          <p:spPr>
            <a:xfrm>
              <a:off x="0" y="0"/>
              <a:ext cx="16935450" cy="2152650"/>
            </a:xfrm>
            <a:custGeom>
              <a:avLst/>
              <a:gdLst/>
              <a:ahLst/>
              <a:cxnLst/>
              <a:rect l="l" t="t" r="r" b="b"/>
              <a:pathLst>
                <a:path w="16935450" h="2152650">
                  <a:moveTo>
                    <a:pt x="0" y="0"/>
                  </a:moveTo>
                  <a:lnTo>
                    <a:pt x="16935450" y="0"/>
                  </a:lnTo>
                  <a:lnTo>
                    <a:pt x="16935450" y="2152650"/>
                  </a:lnTo>
                  <a:lnTo>
                    <a:pt x="0" y="2152650"/>
                  </a:lnTo>
                  <a:close/>
                </a:path>
              </a:pathLst>
            </a:custGeom>
            <a:solidFill>
              <a:srgbClr val="000000">
                <a:alpha val="0"/>
              </a:srgbClr>
            </a:solidFill>
          </p:spPr>
          <p:txBody>
            <a:bodyPr/>
            <a:lstStyle/>
            <a:p>
              <a:endParaRPr lang="en-US"/>
            </a:p>
          </p:txBody>
        </p:sp>
        <p:sp>
          <p:nvSpPr>
            <p:cNvPr id="6" name="TextBox 6"/>
            <p:cNvSpPr txBox="1"/>
            <p:nvPr/>
          </p:nvSpPr>
          <p:spPr>
            <a:xfrm>
              <a:off x="0" y="47625"/>
              <a:ext cx="16935450" cy="2105025"/>
            </a:xfrm>
            <a:prstGeom prst="rect">
              <a:avLst/>
            </a:prstGeom>
          </p:spPr>
          <p:txBody>
            <a:bodyPr lIns="0" tIns="0" rIns="0" bIns="0" rtlCol="0" anchor="ctr"/>
            <a:lstStyle/>
            <a:p>
              <a:pPr algn="l">
                <a:lnSpc>
                  <a:spcPts val="5400"/>
                </a:lnSpc>
              </a:pPr>
              <a:r>
                <a:rPr lang="en-US" sz="5000">
                  <a:solidFill>
                    <a:srgbClr val="000000"/>
                  </a:solidFill>
                  <a:latin typeface="League Spartan"/>
                  <a:ea typeface="League Spartan"/>
                  <a:cs typeface="League Spartan"/>
                  <a:sym typeface="League Spartan"/>
                </a:rPr>
                <a:t>How does the Review Process work?</a:t>
              </a:r>
            </a:p>
          </p:txBody>
        </p:sp>
      </p:grpSp>
      <p:pic>
        <p:nvPicPr>
          <p:cNvPr id="7" name="Picture 7">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rcRect/>
          <a:stretch>
            <a:fillRect/>
          </a:stretch>
        </p:blipFill>
        <p:spPr>
          <a:xfrm>
            <a:off x="14424335" y="1991083"/>
            <a:ext cx="3863665" cy="2202289"/>
          </a:xfrm>
          <a:prstGeom prst="rect">
            <a:avLst/>
          </a:prstGeom>
        </p:spPr>
      </p:pic>
      <p:sp>
        <p:nvSpPr>
          <p:cNvPr id="8" name="TextBox 8"/>
          <p:cNvSpPr txBox="1"/>
          <p:nvPr/>
        </p:nvSpPr>
        <p:spPr>
          <a:xfrm>
            <a:off x="1624649" y="3054956"/>
            <a:ext cx="14506976" cy="7025168"/>
          </a:xfrm>
          <a:prstGeom prst="rect">
            <a:avLst/>
          </a:prstGeom>
        </p:spPr>
        <p:txBody>
          <a:bodyPr lIns="0" tIns="0" rIns="0" bIns="0" rtlCol="0" anchor="t">
            <a:spAutoFit/>
          </a:bodyPr>
          <a:lstStyle/>
          <a:p>
            <a:pPr algn="l">
              <a:lnSpc>
                <a:spcPts val="2522"/>
              </a:lnSpc>
            </a:pPr>
            <a:r>
              <a:rPr lang="en-US" sz="2919" b="1">
                <a:solidFill>
                  <a:srgbClr val="000000"/>
                </a:solidFill>
                <a:latin typeface="Aptos Bold"/>
                <a:ea typeface="Aptos Bold"/>
                <a:cs typeface="Aptos Bold"/>
                <a:sym typeface="Aptos Bold"/>
              </a:rPr>
              <a:t>Analyst Pre-Review</a:t>
            </a:r>
          </a:p>
          <a:p>
            <a:pPr marL="484276" lvl="1" indent="-242138" algn="l">
              <a:lnSpc>
                <a:spcPts val="2311"/>
              </a:lnSpc>
              <a:buFont typeface="Arial"/>
              <a:buChar char="•"/>
            </a:pPr>
            <a:r>
              <a:rPr lang="en-US" sz="2675">
                <a:solidFill>
                  <a:srgbClr val="000000"/>
                </a:solidFill>
                <a:latin typeface="Aptos"/>
                <a:ea typeface="Aptos"/>
                <a:cs typeface="Aptos"/>
                <a:sym typeface="Aptos"/>
              </a:rPr>
              <a:t>Research Compliance Analysts will conduct an initial review.</a:t>
            </a:r>
          </a:p>
          <a:p>
            <a:pPr marL="484276" lvl="1" indent="-242138" algn="l">
              <a:lnSpc>
                <a:spcPts val="2311"/>
              </a:lnSpc>
              <a:buFont typeface="Arial"/>
              <a:buChar char="•"/>
            </a:pPr>
            <a:r>
              <a:rPr lang="en-US" sz="2675">
                <a:solidFill>
                  <a:srgbClr val="000000"/>
                </a:solidFill>
                <a:latin typeface="Aptos"/>
                <a:ea typeface="Aptos"/>
                <a:cs typeface="Aptos"/>
                <a:sym typeface="Aptos"/>
              </a:rPr>
              <a:t>If revisions are needed, we will return the study to you in the Cayuse IRB System for edits. </a:t>
            </a:r>
          </a:p>
          <a:p>
            <a:pPr algn="l">
              <a:lnSpc>
                <a:spcPts val="2522"/>
              </a:lnSpc>
            </a:pPr>
            <a:endParaRPr lang="en-US" sz="2675">
              <a:solidFill>
                <a:srgbClr val="000000"/>
              </a:solidFill>
              <a:latin typeface="Aptos"/>
              <a:ea typeface="Aptos"/>
              <a:cs typeface="Aptos"/>
              <a:sym typeface="Aptos"/>
            </a:endParaRPr>
          </a:p>
          <a:p>
            <a:pPr algn="l">
              <a:lnSpc>
                <a:spcPts val="2522"/>
              </a:lnSpc>
            </a:pPr>
            <a:endParaRPr lang="en-US" sz="2675">
              <a:solidFill>
                <a:srgbClr val="000000"/>
              </a:solidFill>
              <a:latin typeface="Aptos"/>
              <a:ea typeface="Aptos"/>
              <a:cs typeface="Aptos"/>
              <a:sym typeface="Aptos"/>
            </a:endParaRPr>
          </a:p>
          <a:p>
            <a:pPr algn="l">
              <a:lnSpc>
                <a:spcPts val="2522"/>
              </a:lnSpc>
            </a:pPr>
            <a:r>
              <a:rPr lang="en-US" sz="2919" b="1">
                <a:solidFill>
                  <a:srgbClr val="000000"/>
                </a:solidFill>
                <a:latin typeface="Aptos Bold"/>
                <a:ea typeface="Aptos Bold"/>
                <a:cs typeface="Aptos Bold"/>
                <a:sym typeface="Aptos Bold"/>
              </a:rPr>
              <a:t>Respond</a:t>
            </a:r>
          </a:p>
          <a:p>
            <a:pPr marL="484276" lvl="1" indent="-242138" algn="l">
              <a:lnSpc>
                <a:spcPts val="2311"/>
              </a:lnSpc>
              <a:buFont typeface="Arial"/>
              <a:buChar char="•"/>
            </a:pPr>
            <a:r>
              <a:rPr lang="en-US" sz="2675">
                <a:solidFill>
                  <a:srgbClr val="000000"/>
                </a:solidFill>
                <a:latin typeface="Aptos"/>
                <a:ea typeface="Aptos"/>
                <a:cs typeface="Aptos"/>
                <a:sym typeface="Aptos"/>
              </a:rPr>
              <a:t>Please complete the revisions in their entirety ASAP and resubmit the revised documents within the Cayuse IRB System.</a:t>
            </a:r>
          </a:p>
          <a:p>
            <a:pPr algn="l">
              <a:lnSpc>
                <a:spcPts val="2522"/>
              </a:lnSpc>
            </a:pPr>
            <a:endParaRPr lang="en-US" sz="2675">
              <a:solidFill>
                <a:srgbClr val="000000"/>
              </a:solidFill>
              <a:latin typeface="Aptos"/>
              <a:ea typeface="Aptos"/>
              <a:cs typeface="Aptos"/>
              <a:sym typeface="Aptos"/>
            </a:endParaRPr>
          </a:p>
          <a:p>
            <a:pPr algn="l">
              <a:lnSpc>
                <a:spcPts val="2522"/>
              </a:lnSpc>
            </a:pPr>
            <a:endParaRPr lang="en-US" sz="2675">
              <a:solidFill>
                <a:srgbClr val="000000"/>
              </a:solidFill>
              <a:latin typeface="Aptos"/>
              <a:ea typeface="Aptos"/>
              <a:cs typeface="Aptos"/>
              <a:sym typeface="Aptos"/>
            </a:endParaRPr>
          </a:p>
          <a:p>
            <a:pPr algn="l">
              <a:lnSpc>
                <a:spcPts val="2522"/>
              </a:lnSpc>
            </a:pPr>
            <a:r>
              <a:rPr lang="en-US" sz="2919" b="1">
                <a:solidFill>
                  <a:srgbClr val="000000"/>
                </a:solidFill>
                <a:latin typeface="Aptos Bold"/>
                <a:ea typeface="Aptos Bold"/>
                <a:cs typeface="Aptos Bold"/>
                <a:sym typeface="Aptos Bold"/>
              </a:rPr>
              <a:t>Review</a:t>
            </a:r>
          </a:p>
          <a:p>
            <a:pPr marL="484276" lvl="1" indent="-242138" algn="l">
              <a:lnSpc>
                <a:spcPts val="2311"/>
              </a:lnSpc>
              <a:buFont typeface="Arial"/>
              <a:buChar char="•"/>
            </a:pPr>
            <a:r>
              <a:rPr lang="en-US" sz="2675">
                <a:solidFill>
                  <a:srgbClr val="000000"/>
                </a:solidFill>
                <a:latin typeface="Aptos"/>
                <a:ea typeface="Aptos"/>
                <a:cs typeface="Aptos"/>
                <a:sym typeface="Aptos"/>
              </a:rPr>
              <a:t>Based on the risk of your study, you will be assigned a review category by the Research Compliance Analyst or Board Member:</a:t>
            </a:r>
          </a:p>
          <a:p>
            <a:pPr marL="1206076" lvl="2" indent="-402025" algn="l">
              <a:lnSpc>
                <a:spcPts val="2031"/>
              </a:lnSpc>
              <a:buFont typeface="Arial"/>
              <a:buChar char="⚬"/>
            </a:pPr>
            <a:r>
              <a:rPr lang="en-US" sz="2351" b="1">
                <a:solidFill>
                  <a:srgbClr val="000000"/>
                </a:solidFill>
                <a:latin typeface="Aptos Bold"/>
                <a:ea typeface="Aptos Bold"/>
                <a:cs typeface="Aptos Bold"/>
                <a:sym typeface="Aptos Bold"/>
              </a:rPr>
              <a:t>Exempt:: </a:t>
            </a:r>
            <a:r>
              <a:rPr lang="en-US" sz="2351">
                <a:solidFill>
                  <a:srgbClr val="000000"/>
                </a:solidFill>
                <a:latin typeface="Aptos"/>
                <a:ea typeface="Aptos"/>
                <a:cs typeface="Aptos"/>
                <a:sym typeface="Aptos"/>
              </a:rPr>
              <a:t>Minimal Risk:: Reviewed and approved within the Compliance Office.</a:t>
            </a:r>
          </a:p>
          <a:p>
            <a:pPr marL="1206076" lvl="2" indent="-402025" algn="l">
              <a:lnSpc>
                <a:spcPts val="2031"/>
              </a:lnSpc>
              <a:buFont typeface="Arial"/>
              <a:buChar char="⚬"/>
            </a:pPr>
            <a:r>
              <a:rPr lang="en-US" sz="2351" b="1">
                <a:solidFill>
                  <a:srgbClr val="000000"/>
                </a:solidFill>
                <a:latin typeface="Aptos Bold"/>
                <a:ea typeface="Aptos Bold"/>
                <a:cs typeface="Aptos Bold"/>
                <a:sym typeface="Aptos Bold"/>
              </a:rPr>
              <a:t>Expedited: </a:t>
            </a:r>
            <a:r>
              <a:rPr lang="en-US" sz="2351">
                <a:solidFill>
                  <a:srgbClr val="000000"/>
                </a:solidFill>
                <a:latin typeface="Aptos"/>
                <a:ea typeface="Aptos"/>
                <a:cs typeface="Aptos"/>
                <a:sym typeface="Aptos"/>
              </a:rPr>
              <a:t>Sent to a secondary reviewer (IRB Board Member) for final review and approval.</a:t>
            </a:r>
          </a:p>
          <a:p>
            <a:pPr marL="1206076" lvl="2" indent="-402025" algn="l">
              <a:lnSpc>
                <a:spcPts val="2031"/>
              </a:lnSpc>
              <a:buFont typeface="Arial"/>
              <a:buChar char="⚬"/>
            </a:pPr>
            <a:r>
              <a:rPr lang="en-US" sz="2351" b="1">
                <a:solidFill>
                  <a:srgbClr val="000000"/>
                </a:solidFill>
                <a:latin typeface="Aptos Bold"/>
                <a:ea typeface="Aptos Bold"/>
                <a:cs typeface="Aptos Bold"/>
                <a:sym typeface="Aptos Bold"/>
              </a:rPr>
              <a:t>Full Board: </a:t>
            </a:r>
            <a:r>
              <a:rPr lang="en-US" sz="2351">
                <a:solidFill>
                  <a:srgbClr val="000000"/>
                </a:solidFill>
                <a:latin typeface="Aptos"/>
                <a:ea typeface="Aptos"/>
                <a:cs typeface="Aptos"/>
                <a:sym typeface="Aptos"/>
              </a:rPr>
              <a:t>Reviewed by the IRB Members at a monthly meeting: Requires annual renewal.</a:t>
            </a:r>
          </a:p>
          <a:p>
            <a:pPr algn="l">
              <a:lnSpc>
                <a:spcPts val="2522"/>
              </a:lnSpc>
            </a:pPr>
            <a:endParaRPr lang="en-US" sz="2351">
              <a:solidFill>
                <a:srgbClr val="000000"/>
              </a:solidFill>
              <a:latin typeface="Aptos"/>
              <a:ea typeface="Aptos"/>
              <a:cs typeface="Aptos"/>
              <a:sym typeface="Aptos"/>
            </a:endParaRPr>
          </a:p>
          <a:p>
            <a:pPr algn="l">
              <a:lnSpc>
                <a:spcPts val="2522"/>
              </a:lnSpc>
            </a:pPr>
            <a:endParaRPr lang="en-US" sz="2351">
              <a:solidFill>
                <a:srgbClr val="000000"/>
              </a:solidFill>
              <a:latin typeface="Aptos"/>
              <a:ea typeface="Aptos"/>
              <a:cs typeface="Aptos"/>
              <a:sym typeface="Aptos"/>
            </a:endParaRPr>
          </a:p>
          <a:p>
            <a:pPr algn="l">
              <a:lnSpc>
                <a:spcPts val="2522"/>
              </a:lnSpc>
            </a:pPr>
            <a:r>
              <a:rPr lang="en-US" sz="2919" b="1">
                <a:solidFill>
                  <a:srgbClr val="000000"/>
                </a:solidFill>
                <a:latin typeface="Aptos Bold"/>
                <a:ea typeface="Aptos Bold"/>
                <a:cs typeface="Aptos Bold"/>
                <a:sym typeface="Aptos Bold"/>
              </a:rPr>
              <a:t>Approval Documents</a:t>
            </a:r>
          </a:p>
          <a:p>
            <a:pPr marL="484276" lvl="1" indent="-242138" algn="l">
              <a:lnSpc>
                <a:spcPts val="2311"/>
              </a:lnSpc>
              <a:buFont typeface="Arial"/>
              <a:buChar char="•"/>
            </a:pPr>
            <a:r>
              <a:rPr lang="en-US" sz="2675">
                <a:solidFill>
                  <a:srgbClr val="000000"/>
                </a:solidFill>
                <a:latin typeface="Aptos"/>
                <a:ea typeface="Aptos"/>
                <a:cs typeface="Aptos"/>
                <a:sym typeface="Aptos"/>
              </a:rPr>
              <a:t>Once you have satisfied all requirements and approval is issued, we will:</a:t>
            </a:r>
          </a:p>
          <a:p>
            <a:pPr marL="1206076" lvl="2" indent="-402025" algn="l">
              <a:lnSpc>
                <a:spcPts val="2031"/>
              </a:lnSpc>
              <a:buFont typeface="Arial"/>
              <a:buChar char="⚬"/>
            </a:pPr>
            <a:r>
              <a:rPr lang="en-US" sz="2351">
                <a:solidFill>
                  <a:srgbClr val="000000"/>
                </a:solidFill>
                <a:latin typeface="Aptos"/>
                <a:ea typeface="Aptos"/>
                <a:cs typeface="Aptos"/>
                <a:sym typeface="Aptos"/>
              </a:rPr>
              <a:t>Email study contacts a copy of the Approval Letter</a:t>
            </a:r>
          </a:p>
          <a:p>
            <a:pPr marL="1206076" lvl="2" indent="-402025" algn="l">
              <a:lnSpc>
                <a:spcPts val="2031"/>
              </a:lnSpc>
              <a:buFont typeface="Arial"/>
              <a:buChar char="⚬"/>
            </a:pPr>
            <a:r>
              <a:rPr lang="en-US" sz="2351">
                <a:solidFill>
                  <a:srgbClr val="000000"/>
                </a:solidFill>
                <a:latin typeface="Aptos"/>
                <a:ea typeface="Aptos"/>
                <a:cs typeface="Aptos"/>
                <a:sym typeface="Aptos"/>
              </a:rPr>
              <a:t>Attach your stamped informed consent document to your Cayuse IRB Study</a:t>
            </a:r>
          </a:p>
          <a:p>
            <a:pPr marL="1372430" lvl="2" indent="-457477" algn="l">
              <a:lnSpc>
                <a:spcPts val="2311"/>
              </a:lnSpc>
            </a:pPr>
            <a:endParaRPr lang="en-US" sz="2351">
              <a:solidFill>
                <a:srgbClr val="000000"/>
              </a:solidFill>
              <a:latin typeface="Aptos"/>
              <a:ea typeface="Aptos"/>
              <a:cs typeface="Aptos"/>
              <a:sym typeface="Aptos"/>
            </a:endParaRPr>
          </a:p>
          <a:p>
            <a:pPr marL="1372430" lvl="2" indent="-457477" algn="l">
              <a:lnSpc>
                <a:spcPts val="2311"/>
              </a:lnSpc>
            </a:pPr>
            <a:endParaRPr lang="en-US" sz="2351">
              <a:solidFill>
                <a:srgbClr val="000000"/>
              </a:solidFill>
              <a:latin typeface="Aptos"/>
              <a:ea typeface="Aptos"/>
              <a:cs typeface="Aptos"/>
              <a:sym typeface="Aptos"/>
            </a:endParaRPr>
          </a:p>
        </p:txBody>
      </p:sp>
      <p:sp>
        <p:nvSpPr>
          <p:cNvPr id="9" name="Freeform 9"/>
          <p:cNvSpPr/>
          <p:nvPr/>
        </p:nvSpPr>
        <p:spPr>
          <a:xfrm>
            <a:off x="420751" y="2950122"/>
            <a:ext cx="949103" cy="949103"/>
          </a:xfrm>
          <a:custGeom>
            <a:avLst/>
            <a:gdLst/>
            <a:ahLst/>
            <a:cxnLst/>
            <a:rect l="l" t="t" r="r" b="b"/>
            <a:pathLst>
              <a:path w="949103" h="949103">
                <a:moveTo>
                  <a:pt x="0" y="0"/>
                </a:moveTo>
                <a:lnTo>
                  <a:pt x="949102" y="0"/>
                </a:lnTo>
                <a:lnTo>
                  <a:pt x="949102" y="949102"/>
                </a:lnTo>
                <a:lnTo>
                  <a:pt x="0" y="949102"/>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0" name="Freeform 10"/>
          <p:cNvSpPr/>
          <p:nvPr/>
        </p:nvSpPr>
        <p:spPr>
          <a:xfrm>
            <a:off x="420751" y="4517123"/>
            <a:ext cx="955042" cy="955042"/>
          </a:xfrm>
          <a:custGeom>
            <a:avLst/>
            <a:gdLst/>
            <a:ahLst/>
            <a:cxnLst/>
            <a:rect l="l" t="t" r="r" b="b"/>
            <a:pathLst>
              <a:path w="955042" h="955042">
                <a:moveTo>
                  <a:pt x="0" y="0"/>
                </a:moveTo>
                <a:lnTo>
                  <a:pt x="955042" y="0"/>
                </a:lnTo>
                <a:lnTo>
                  <a:pt x="955042" y="955042"/>
                </a:lnTo>
                <a:lnTo>
                  <a:pt x="0" y="955042"/>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11" name="Freeform 11"/>
          <p:cNvSpPr/>
          <p:nvPr/>
        </p:nvSpPr>
        <p:spPr>
          <a:xfrm>
            <a:off x="420751" y="6519915"/>
            <a:ext cx="949103" cy="949103"/>
          </a:xfrm>
          <a:custGeom>
            <a:avLst/>
            <a:gdLst/>
            <a:ahLst/>
            <a:cxnLst/>
            <a:rect l="l" t="t" r="r" b="b"/>
            <a:pathLst>
              <a:path w="949103" h="949103">
                <a:moveTo>
                  <a:pt x="0" y="0"/>
                </a:moveTo>
                <a:lnTo>
                  <a:pt x="949102" y="0"/>
                </a:lnTo>
                <a:lnTo>
                  <a:pt x="949102" y="949102"/>
                </a:lnTo>
                <a:lnTo>
                  <a:pt x="0" y="949102"/>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12" name="Freeform 12"/>
          <p:cNvSpPr/>
          <p:nvPr/>
        </p:nvSpPr>
        <p:spPr>
          <a:xfrm>
            <a:off x="420751" y="8516767"/>
            <a:ext cx="955042" cy="955042"/>
          </a:xfrm>
          <a:custGeom>
            <a:avLst/>
            <a:gdLst/>
            <a:ahLst/>
            <a:cxnLst/>
            <a:rect l="l" t="t" r="r" b="b"/>
            <a:pathLst>
              <a:path w="955042" h="955042">
                <a:moveTo>
                  <a:pt x="0" y="0"/>
                </a:moveTo>
                <a:lnTo>
                  <a:pt x="955042" y="0"/>
                </a:lnTo>
                <a:lnTo>
                  <a:pt x="955042" y="955042"/>
                </a:lnTo>
                <a:lnTo>
                  <a:pt x="0" y="955042"/>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en-US"/>
          </a:p>
        </p:txBody>
      </p:sp>
      <p:pic>
        <p:nvPicPr>
          <p:cNvPr id="13" name="Picture 13"/>
          <p:cNvPicPr>
            <a:picLocks noChangeAspect="1"/>
          </p:cNvPicPr>
          <p:nvPr/>
        </p:nvPicPr>
        <p:blipFill>
          <a:blip r:embed="rId14"/>
          <a:stretch>
            <a:fillRect/>
          </a:stretch>
        </p:blipFill>
        <p:spPr>
          <a:xfrm>
            <a:off x="15136549" y="7213349"/>
            <a:ext cx="3082030" cy="3082030"/>
          </a:xfrm>
          <a:prstGeom prst="rect">
            <a:avLst/>
          </a:prstGeom>
        </p:spPr>
      </p:pic>
      <p:sp>
        <p:nvSpPr>
          <p:cNvPr id="14" name="Freeform 14"/>
          <p:cNvSpPr/>
          <p:nvPr/>
        </p:nvSpPr>
        <p:spPr>
          <a:xfrm>
            <a:off x="15864846" y="0"/>
            <a:ext cx="2423154" cy="2423154"/>
          </a:xfrm>
          <a:custGeom>
            <a:avLst/>
            <a:gdLst/>
            <a:ahLst/>
            <a:cxnLst/>
            <a:rect l="l" t="t" r="r" b="b"/>
            <a:pathLst>
              <a:path w="2423154" h="2423154">
                <a:moveTo>
                  <a:pt x="0" y="0"/>
                </a:moveTo>
                <a:lnTo>
                  <a:pt x="2423154" y="0"/>
                </a:lnTo>
                <a:lnTo>
                  <a:pt x="2423154" y="2423154"/>
                </a:lnTo>
                <a:lnTo>
                  <a:pt x="0" y="2423154"/>
                </a:lnTo>
                <a:lnTo>
                  <a:pt x="0" y="0"/>
                </a:lnTo>
                <a:close/>
              </a:path>
            </a:pathLst>
          </a:custGeom>
          <a:blipFill>
            <a:blip r:embed="rId15"/>
            <a:stretch>
              <a:fillRect/>
            </a:stretch>
          </a:blipFill>
        </p:spPr>
        <p:txBody>
          <a:bodyP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270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100000">
                <p:cTn id="7" fill="hold" display="0">
                  <p:stCondLst>
                    <p:cond delay="indefinite"/>
                  </p:stCondLst>
                </p:cTn>
                <p:tgtEl>
                  <p:spTgt spid="7"/>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1778328"/>
            <a:ext cx="9326878" cy="6677360"/>
            <a:chOff x="0" y="0"/>
            <a:chExt cx="12435838" cy="8903146"/>
          </a:xfrm>
        </p:grpSpPr>
        <p:sp>
          <p:nvSpPr>
            <p:cNvPr id="3" name="Freeform 3"/>
            <p:cNvSpPr/>
            <p:nvPr/>
          </p:nvSpPr>
          <p:spPr>
            <a:xfrm>
              <a:off x="0" y="0"/>
              <a:ext cx="12435840" cy="8903208"/>
            </a:xfrm>
            <a:custGeom>
              <a:avLst/>
              <a:gdLst/>
              <a:ahLst/>
              <a:cxnLst/>
              <a:rect l="l" t="t" r="r" b="b"/>
              <a:pathLst>
                <a:path w="12435840" h="8903208">
                  <a:moveTo>
                    <a:pt x="0" y="0"/>
                  </a:moveTo>
                  <a:lnTo>
                    <a:pt x="12435840" y="0"/>
                  </a:lnTo>
                  <a:lnTo>
                    <a:pt x="12435840" y="8903208"/>
                  </a:lnTo>
                  <a:lnTo>
                    <a:pt x="0" y="8903208"/>
                  </a:lnTo>
                  <a:close/>
                </a:path>
              </a:pathLst>
            </a:custGeom>
            <a:gradFill rotWithShape="1">
              <a:gsLst>
                <a:gs pos="0">
                  <a:srgbClr val="00A44E">
                    <a:alpha val="100000"/>
                  </a:srgbClr>
                </a:gs>
                <a:gs pos="100000">
                  <a:srgbClr val="004A24">
                    <a:alpha val="100000"/>
                  </a:srgbClr>
                </a:gs>
              </a:gsLst>
              <a:path path="circle">
                <a:fillToRect l="50000" t="50000" r="50000" b="50000"/>
              </a:path>
            </a:gradFill>
          </p:spPr>
          <p:txBody>
            <a:bodyPr/>
            <a:lstStyle/>
            <a:p>
              <a:endParaRPr lang="en-US"/>
            </a:p>
          </p:txBody>
        </p:sp>
      </p:grpSp>
      <p:grpSp>
        <p:nvGrpSpPr>
          <p:cNvPr id="4" name="Group 4"/>
          <p:cNvGrpSpPr/>
          <p:nvPr/>
        </p:nvGrpSpPr>
        <p:grpSpPr>
          <a:xfrm>
            <a:off x="9092154" y="1778328"/>
            <a:ext cx="9195846" cy="6677361"/>
            <a:chOff x="0" y="0"/>
            <a:chExt cx="12261128" cy="8903148"/>
          </a:xfrm>
        </p:grpSpPr>
        <p:sp>
          <p:nvSpPr>
            <p:cNvPr id="5" name="Freeform 5"/>
            <p:cNvSpPr/>
            <p:nvPr/>
          </p:nvSpPr>
          <p:spPr>
            <a:xfrm>
              <a:off x="0" y="0"/>
              <a:ext cx="12261088" cy="8903208"/>
            </a:xfrm>
            <a:custGeom>
              <a:avLst/>
              <a:gdLst/>
              <a:ahLst/>
              <a:cxnLst/>
              <a:rect l="l" t="t" r="r" b="b"/>
              <a:pathLst>
                <a:path w="12261088" h="8903208">
                  <a:moveTo>
                    <a:pt x="0" y="0"/>
                  </a:moveTo>
                  <a:lnTo>
                    <a:pt x="12261088" y="0"/>
                  </a:lnTo>
                  <a:lnTo>
                    <a:pt x="12261088" y="8903208"/>
                  </a:lnTo>
                  <a:lnTo>
                    <a:pt x="0" y="8903208"/>
                  </a:lnTo>
                  <a:lnTo>
                    <a:pt x="0" y="0"/>
                  </a:lnTo>
                  <a:close/>
                </a:path>
              </a:pathLst>
            </a:custGeom>
            <a:blipFill>
              <a:blip r:embed="rId2"/>
              <a:stretch>
                <a:fillRect l="-29408" b="-156"/>
              </a:stretch>
            </a:blipFill>
          </p:spPr>
          <p:txBody>
            <a:bodyPr/>
            <a:lstStyle/>
            <a:p>
              <a:endParaRPr lang="en-US"/>
            </a:p>
          </p:txBody>
        </p:sp>
      </p:grpSp>
      <p:sp>
        <p:nvSpPr>
          <p:cNvPr id="6" name="TextBox 6"/>
          <p:cNvSpPr txBox="1"/>
          <p:nvPr/>
        </p:nvSpPr>
        <p:spPr>
          <a:xfrm>
            <a:off x="342595" y="638175"/>
            <a:ext cx="14156494" cy="771525"/>
          </a:xfrm>
          <a:prstGeom prst="rect">
            <a:avLst/>
          </a:prstGeom>
        </p:spPr>
        <p:txBody>
          <a:bodyPr lIns="0" tIns="0" rIns="0" bIns="0" rtlCol="0" anchor="t">
            <a:spAutoFit/>
          </a:bodyPr>
          <a:lstStyle/>
          <a:p>
            <a:pPr algn="l">
              <a:lnSpc>
                <a:spcPts val="6000"/>
              </a:lnSpc>
            </a:pPr>
            <a:r>
              <a:rPr lang="en-US" sz="5000">
                <a:solidFill>
                  <a:srgbClr val="000000"/>
                </a:solidFill>
                <a:latin typeface="League Spartan"/>
                <a:ea typeface="League Spartan"/>
                <a:cs typeface="League Spartan"/>
                <a:sym typeface="League Spartan"/>
              </a:rPr>
              <a:t>What to Expect During the Review Process</a:t>
            </a:r>
          </a:p>
        </p:txBody>
      </p:sp>
      <p:sp>
        <p:nvSpPr>
          <p:cNvPr id="7" name="TextBox 7"/>
          <p:cNvSpPr txBox="1"/>
          <p:nvPr/>
        </p:nvSpPr>
        <p:spPr>
          <a:xfrm>
            <a:off x="10726251" y="8238384"/>
            <a:ext cx="2473113" cy="191050"/>
          </a:xfrm>
          <a:prstGeom prst="rect">
            <a:avLst/>
          </a:prstGeom>
        </p:spPr>
        <p:txBody>
          <a:bodyPr lIns="0" tIns="0" rIns="0" bIns="0" rtlCol="0" anchor="t">
            <a:spAutoFit/>
          </a:bodyPr>
          <a:lstStyle/>
          <a:p>
            <a:pPr algn="l">
              <a:lnSpc>
                <a:spcPts val="900"/>
              </a:lnSpc>
            </a:pPr>
            <a:r>
              <a:rPr lang="en-US" sz="750" u="sng">
                <a:solidFill>
                  <a:srgbClr val="0563C1"/>
                </a:solidFill>
                <a:latin typeface="Calibri (MS)"/>
                <a:ea typeface="Calibri (MS)"/>
                <a:cs typeface="Calibri (MS)"/>
                <a:sym typeface="Calibri (MS)"/>
                <a:hlinkClick r:id="rId3" tooltip="http://theswirlworld.com/2013/04/06/15-things-to-give-up/"/>
              </a:rPr>
              <a:t>This Photo</a:t>
            </a:r>
            <a:r>
              <a:rPr lang="en-US" sz="750">
                <a:solidFill>
                  <a:srgbClr val="000000"/>
                </a:solidFill>
                <a:latin typeface="Calibri (MS)"/>
                <a:ea typeface="Calibri (MS)"/>
                <a:cs typeface="Calibri (MS)"/>
                <a:sym typeface="Calibri (MS)"/>
              </a:rPr>
              <a:t> by Unknown Author is licensed under </a:t>
            </a:r>
            <a:r>
              <a:rPr lang="en-US" sz="750" u="sng">
                <a:solidFill>
                  <a:srgbClr val="0563C1"/>
                </a:solidFill>
                <a:latin typeface="Calibri (MS)"/>
                <a:ea typeface="Calibri (MS)"/>
                <a:cs typeface="Calibri (MS)"/>
                <a:sym typeface="Calibri (MS)"/>
                <a:hlinkClick r:id="rId4" tooltip="https://creativecommons.org/licenses/by-nd/3.0/"/>
              </a:rPr>
              <a:t>CC BY-ND</a:t>
            </a:r>
          </a:p>
        </p:txBody>
      </p:sp>
      <p:sp>
        <p:nvSpPr>
          <p:cNvPr id="8" name="TextBox 8"/>
          <p:cNvSpPr txBox="1"/>
          <p:nvPr/>
        </p:nvSpPr>
        <p:spPr>
          <a:xfrm>
            <a:off x="342595" y="1980538"/>
            <a:ext cx="8466994" cy="7277762"/>
          </a:xfrm>
          <a:prstGeom prst="rect">
            <a:avLst/>
          </a:prstGeom>
        </p:spPr>
        <p:txBody>
          <a:bodyPr lIns="0" tIns="0" rIns="0" bIns="0" rtlCol="0" anchor="t">
            <a:spAutoFit/>
          </a:bodyPr>
          <a:lstStyle/>
          <a:p>
            <a:pPr algn="l">
              <a:lnSpc>
                <a:spcPts val="2879"/>
              </a:lnSpc>
            </a:pPr>
            <a:r>
              <a:rPr lang="en-US" sz="2400">
                <a:solidFill>
                  <a:srgbClr val="FFFFFF"/>
                </a:solidFill>
                <a:latin typeface="Calibri (MS)"/>
                <a:ea typeface="Calibri (MS)"/>
                <a:cs typeface="Calibri (MS)"/>
                <a:sym typeface="Calibri (MS)"/>
              </a:rPr>
              <a:t>Plan to allow sufficient time to complete your submission and navigate the review process. I</a:t>
            </a:r>
            <a:r>
              <a:rPr lang="en-US" sz="2400" u="none">
                <a:solidFill>
                  <a:srgbClr val="FFFFFF"/>
                </a:solidFill>
                <a:latin typeface="Calibri (MS)"/>
                <a:ea typeface="Calibri (MS)"/>
                <a:cs typeface="Calibri (MS)"/>
                <a:sym typeface="Calibri (MS)"/>
              </a:rPr>
              <a:t>t</a:t>
            </a:r>
            <a:r>
              <a:rPr lang="en-US" sz="2400">
                <a:solidFill>
                  <a:srgbClr val="FFFFFF"/>
                </a:solidFill>
                <a:latin typeface="Calibri (MS)"/>
                <a:ea typeface="Calibri (MS)"/>
                <a:cs typeface="Calibri (MS)"/>
                <a:sym typeface="Calibri (MS)"/>
              </a:rPr>
              <a:t> i</a:t>
            </a:r>
            <a:r>
              <a:rPr lang="en-US" sz="2400" u="none">
                <a:solidFill>
                  <a:srgbClr val="FFFFFF"/>
                </a:solidFill>
                <a:latin typeface="Calibri (MS)"/>
                <a:ea typeface="Calibri (MS)"/>
                <a:cs typeface="Calibri (MS)"/>
                <a:sym typeface="Calibri (MS)"/>
              </a:rPr>
              <a:t>s </a:t>
            </a:r>
            <a:r>
              <a:rPr lang="en-US" sz="2400">
                <a:solidFill>
                  <a:srgbClr val="FFFFFF"/>
                </a:solidFill>
                <a:latin typeface="Calibri (MS)"/>
                <a:ea typeface="Calibri (MS)"/>
                <a:cs typeface="Calibri (MS)"/>
                <a:sym typeface="Calibri (MS)"/>
              </a:rPr>
              <a:t>norm</a:t>
            </a:r>
            <a:r>
              <a:rPr lang="en-US" sz="2400" u="none">
                <a:solidFill>
                  <a:srgbClr val="FFFFFF"/>
                </a:solidFill>
                <a:latin typeface="Calibri (MS)"/>
                <a:ea typeface="Calibri (MS)"/>
                <a:cs typeface="Calibri (MS)"/>
                <a:sym typeface="Calibri (MS)"/>
              </a:rPr>
              <a:t>a</a:t>
            </a:r>
            <a:r>
              <a:rPr lang="en-US" sz="2400">
                <a:solidFill>
                  <a:srgbClr val="FFFFFF"/>
                </a:solidFill>
                <a:latin typeface="Calibri (MS)"/>
                <a:ea typeface="Calibri (MS)"/>
                <a:cs typeface="Calibri (MS)"/>
                <a:sym typeface="Calibri (MS)"/>
              </a:rPr>
              <a:t>l</a:t>
            </a:r>
            <a:r>
              <a:rPr lang="en-US" sz="2400" u="none">
                <a:solidFill>
                  <a:srgbClr val="FFFFFF"/>
                </a:solidFill>
                <a:latin typeface="Calibri (MS)"/>
                <a:ea typeface="Calibri (MS)"/>
                <a:cs typeface="Calibri (MS)"/>
                <a:sym typeface="Calibri (MS)"/>
              </a:rPr>
              <a:t> </a:t>
            </a:r>
            <a:r>
              <a:rPr lang="en-US" sz="2400">
                <a:solidFill>
                  <a:srgbClr val="FFFFFF"/>
                </a:solidFill>
                <a:latin typeface="Calibri (MS)"/>
                <a:ea typeface="Calibri (MS)"/>
                <a:cs typeface="Calibri (MS)"/>
                <a:sym typeface="Calibri (MS)"/>
              </a:rPr>
              <a:t>fo</a:t>
            </a:r>
            <a:r>
              <a:rPr lang="en-US" sz="2400" u="none">
                <a:solidFill>
                  <a:srgbClr val="FFFFFF"/>
                </a:solidFill>
                <a:latin typeface="Calibri (MS)"/>
                <a:ea typeface="Calibri (MS)"/>
                <a:cs typeface="Calibri (MS)"/>
                <a:sym typeface="Calibri (MS)"/>
              </a:rPr>
              <a:t>r </a:t>
            </a:r>
            <a:r>
              <a:rPr lang="en-US" sz="2400">
                <a:solidFill>
                  <a:srgbClr val="FFFFFF"/>
                </a:solidFill>
                <a:latin typeface="Calibri (MS)"/>
                <a:ea typeface="Calibri (MS)"/>
                <a:cs typeface="Calibri (MS)"/>
                <a:sym typeface="Calibri (MS)"/>
              </a:rPr>
              <a:t>subm</a:t>
            </a:r>
            <a:r>
              <a:rPr lang="en-US" sz="2400" u="none">
                <a:solidFill>
                  <a:srgbClr val="FFFFFF"/>
                </a:solidFill>
                <a:latin typeface="Calibri (MS)"/>
                <a:ea typeface="Calibri (MS)"/>
                <a:cs typeface="Calibri (MS)"/>
                <a:sym typeface="Calibri (MS)"/>
              </a:rPr>
              <a:t>i</a:t>
            </a:r>
            <a:r>
              <a:rPr lang="en-US" sz="2400">
                <a:solidFill>
                  <a:srgbClr val="FFFFFF"/>
                </a:solidFill>
                <a:latin typeface="Calibri (MS)"/>
                <a:ea typeface="Calibri (MS)"/>
                <a:cs typeface="Calibri (MS)"/>
                <a:sym typeface="Calibri (MS)"/>
              </a:rPr>
              <a:t>ssio</a:t>
            </a:r>
            <a:r>
              <a:rPr lang="en-US" sz="2400" u="none">
                <a:solidFill>
                  <a:srgbClr val="FFFFFF"/>
                </a:solidFill>
                <a:latin typeface="Calibri (MS)"/>
                <a:ea typeface="Calibri (MS)"/>
                <a:cs typeface="Calibri (MS)"/>
                <a:sym typeface="Calibri (MS)"/>
              </a:rPr>
              <a:t>n</a:t>
            </a:r>
            <a:r>
              <a:rPr lang="en-US" sz="2400">
                <a:solidFill>
                  <a:srgbClr val="FFFFFF"/>
                </a:solidFill>
                <a:latin typeface="Calibri (MS)"/>
                <a:ea typeface="Calibri (MS)"/>
                <a:cs typeface="Calibri (MS)"/>
                <a:sym typeface="Calibri (MS)"/>
              </a:rPr>
              <a:t>s t</a:t>
            </a:r>
            <a:r>
              <a:rPr lang="en-US" sz="2400" u="none">
                <a:solidFill>
                  <a:srgbClr val="FFFFFF"/>
                </a:solidFill>
                <a:latin typeface="Calibri (MS)"/>
                <a:ea typeface="Calibri (MS)"/>
                <a:cs typeface="Calibri (MS)"/>
                <a:sym typeface="Calibri (MS)"/>
              </a:rPr>
              <a:t>o</a:t>
            </a:r>
            <a:r>
              <a:rPr lang="en-US" sz="2400">
                <a:solidFill>
                  <a:srgbClr val="FFFFFF"/>
                </a:solidFill>
                <a:latin typeface="Calibri (MS)"/>
                <a:ea typeface="Calibri (MS)"/>
                <a:cs typeface="Calibri (MS)"/>
                <a:sym typeface="Calibri (MS)"/>
              </a:rPr>
              <a:t> r</a:t>
            </a:r>
            <a:r>
              <a:rPr lang="en-US" sz="2400" u="none">
                <a:solidFill>
                  <a:srgbClr val="FFFFFF"/>
                </a:solidFill>
                <a:latin typeface="Calibri (MS)"/>
                <a:ea typeface="Calibri (MS)"/>
                <a:cs typeface="Calibri (MS)"/>
                <a:sym typeface="Calibri (MS)"/>
              </a:rPr>
              <a:t>e</a:t>
            </a:r>
            <a:r>
              <a:rPr lang="en-US" sz="2400">
                <a:solidFill>
                  <a:srgbClr val="FFFFFF"/>
                </a:solidFill>
                <a:latin typeface="Calibri (MS)"/>
                <a:ea typeface="Calibri (MS)"/>
                <a:cs typeface="Calibri (MS)"/>
                <a:sym typeface="Calibri (MS)"/>
              </a:rPr>
              <a:t>quir</a:t>
            </a:r>
            <a:r>
              <a:rPr lang="en-US" sz="2400" u="none">
                <a:solidFill>
                  <a:srgbClr val="FFFFFF"/>
                </a:solidFill>
                <a:latin typeface="Calibri (MS)"/>
                <a:ea typeface="Calibri (MS)"/>
                <a:cs typeface="Calibri (MS)"/>
                <a:sym typeface="Calibri (MS)"/>
              </a:rPr>
              <a:t>e </a:t>
            </a:r>
            <a:r>
              <a:rPr lang="en-US" sz="2400">
                <a:solidFill>
                  <a:srgbClr val="FFFFFF"/>
                </a:solidFill>
                <a:latin typeface="Calibri (MS)"/>
                <a:ea typeface="Calibri (MS)"/>
                <a:cs typeface="Calibri (MS)"/>
                <a:sym typeface="Calibri (MS)"/>
              </a:rPr>
              <a:t>m</a:t>
            </a:r>
            <a:r>
              <a:rPr lang="en-US" sz="2400" u="none">
                <a:solidFill>
                  <a:srgbClr val="FFFFFF"/>
                </a:solidFill>
                <a:latin typeface="Calibri (MS)"/>
                <a:ea typeface="Calibri (MS)"/>
                <a:cs typeface="Calibri (MS)"/>
                <a:sym typeface="Calibri (MS)"/>
              </a:rPr>
              <a:t>or</a:t>
            </a:r>
            <a:r>
              <a:rPr lang="en-US" sz="2400">
                <a:solidFill>
                  <a:srgbClr val="FFFFFF"/>
                </a:solidFill>
                <a:latin typeface="Calibri (MS)"/>
                <a:ea typeface="Calibri (MS)"/>
                <a:cs typeface="Calibri (MS)"/>
                <a:sym typeface="Calibri (MS)"/>
              </a:rPr>
              <a:t>e</a:t>
            </a:r>
            <a:r>
              <a:rPr lang="en-US" sz="2400" u="none">
                <a:solidFill>
                  <a:srgbClr val="FFFFFF"/>
                </a:solidFill>
                <a:latin typeface="Calibri (MS)"/>
                <a:ea typeface="Calibri (MS)"/>
                <a:cs typeface="Calibri (MS)"/>
                <a:sym typeface="Calibri (MS)"/>
              </a:rPr>
              <a:t> </a:t>
            </a:r>
            <a:r>
              <a:rPr lang="en-US" sz="2400">
                <a:solidFill>
                  <a:srgbClr val="FFFFFF"/>
                </a:solidFill>
                <a:latin typeface="Calibri (MS)"/>
                <a:ea typeface="Calibri (MS)"/>
                <a:cs typeface="Calibri (MS)"/>
                <a:sym typeface="Calibri (MS)"/>
              </a:rPr>
              <a:t>th</a:t>
            </a:r>
            <a:r>
              <a:rPr lang="en-US" sz="2400" u="none">
                <a:solidFill>
                  <a:srgbClr val="FFFFFF"/>
                </a:solidFill>
                <a:latin typeface="Calibri (MS)"/>
                <a:ea typeface="Calibri (MS)"/>
                <a:cs typeface="Calibri (MS)"/>
                <a:sym typeface="Calibri (MS)"/>
              </a:rPr>
              <a:t>a</a:t>
            </a:r>
            <a:r>
              <a:rPr lang="en-US" sz="2400">
                <a:solidFill>
                  <a:srgbClr val="FFFFFF"/>
                </a:solidFill>
                <a:latin typeface="Calibri (MS)"/>
                <a:ea typeface="Calibri (MS)"/>
                <a:cs typeface="Calibri (MS)"/>
                <a:sym typeface="Calibri (MS)"/>
              </a:rPr>
              <a:t>n</a:t>
            </a:r>
            <a:r>
              <a:rPr lang="en-US" sz="2400" u="none">
                <a:solidFill>
                  <a:srgbClr val="FFFFFF"/>
                </a:solidFill>
                <a:latin typeface="Calibri (MS)"/>
                <a:ea typeface="Calibri (MS)"/>
                <a:cs typeface="Calibri (MS)"/>
                <a:sym typeface="Calibri (MS)"/>
              </a:rPr>
              <a:t> </a:t>
            </a:r>
            <a:r>
              <a:rPr lang="en-US" sz="2400">
                <a:solidFill>
                  <a:srgbClr val="FFFFFF"/>
                </a:solidFill>
                <a:latin typeface="Calibri (MS)"/>
                <a:ea typeface="Calibri (MS)"/>
                <a:cs typeface="Calibri (MS)"/>
                <a:sym typeface="Calibri (MS)"/>
              </a:rPr>
              <a:t>on</a:t>
            </a:r>
            <a:r>
              <a:rPr lang="en-US" sz="2400" u="none">
                <a:solidFill>
                  <a:srgbClr val="FFFFFF"/>
                </a:solidFill>
                <a:latin typeface="Calibri (MS)"/>
                <a:ea typeface="Calibri (MS)"/>
                <a:cs typeface="Calibri (MS)"/>
                <a:sym typeface="Calibri (MS)"/>
              </a:rPr>
              <a:t>e </a:t>
            </a:r>
            <a:r>
              <a:rPr lang="en-US" sz="2400">
                <a:solidFill>
                  <a:srgbClr val="FFFFFF"/>
                </a:solidFill>
                <a:latin typeface="Calibri (MS)"/>
                <a:ea typeface="Calibri (MS)"/>
                <a:cs typeface="Calibri (MS)"/>
                <a:sym typeface="Calibri (MS)"/>
              </a:rPr>
              <a:t>rev</a:t>
            </a:r>
            <a:r>
              <a:rPr lang="en-US" sz="2400" u="none">
                <a:solidFill>
                  <a:srgbClr val="FFFFFF"/>
                </a:solidFill>
                <a:latin typeface="Calibri (MS)"/>
                <a:ea typeface="Calibri (MS)"/>
                <a:cs typeface="Calibri (MS)"/>
                <a:sym typeface="Calibri (MS)"/>
              </a:rPr>
              <a:t>i</a:t>
            </a:r>
            <a:r>
              <a:rPr lang="en-US" sz="2400">
                <a:solidFill>
                  <a:srgbClr val="FFFFFF"/>
                </a:solidFill>
                <a:latin typeface="Calibri (MS)"/>
                <a:ea typeface="Calibri (MS)"/>
                <a:cs typeface="Calibri (MS)"/>
                <a:sym typeface="Calibri (MS)"/>
              </a:rPr>
              <a:t>ew round as</a:t>
            </a:r>
            <a:r>
              <a:rPr lang="en-US" sz="2400" u="none">
                <a:solidFill>
                  <a:srgbClr val="FFFFFF"/>
                </a:solidFill>
                <a:latin typeface="Calibri (MS)"/>
                <a:ea typeface="Calibri (MS)"/>
                <a:cs typeface="Calibri (MS)"/>
                <a:sym typeface="Calibri (MS)"/>
              </a:rPr>
              <a:t> </a:t>
            </a:r>
            <a:r>
              <a:rPr lang="en-US" sz="2400">
                <a:solidFill>
                  <a:srgbClr val="FFFFFF"/>
                </a:solidFill>
                <a:latin typeface="Calibri (MS)"/>
                <a:ea typeface="Calibri (MS)"/>
                <a:cs typeface="Calibri (MS)"/>
                <a:sym typeface="Calibri (MS)"/>
              </a:rPr>
              <a:t>res</a:t>
            </a:r>
            <a:r>
              <a:rPr lang="en-US" sz="2400" u="none">
                <a:solidFill>
                  <a:srgbClr val="FFFFFF"/>
                </a:solidFill>
                <a:latin typeface="Calibri (MS)"/>
                <a:ea typeface="Calibri (MS)"/>
                <a:cs typeface="Calibri (MS)"/>
                <a:sym typeface="Calibri (MS)"/>
              </a:rPr>
              <a:t>e</a:t>
            </a:r>
            <a:r>
              <a:rPr lang="en-US" sz="2400">
                <a:solidFill>
                  <a:srgbClr val="FFFFFF"/>
                </a:solidFill>
                <a:latin typeface="Calibri (MS)"/>
                <a:ea typeface="Calibri (MS)"/>
                <a:cs typeface="Calibri (MS)"/>
                <a:sym typeface="Calibri (MS)"/>
              </a:rPr>
              <a:t>arch</a:t>
            </a:r>
            <a:r>
              <a:rPr lang="en-US" sz="2400" u="none">
                <a:solidFill>
                  <a:srgbClr val="FFFFFF"/>
                </a:solidFill>
                <a:latin typeface="Calibri (MS)"/>
                <a:ea typeface="Calibri (MS)"/>
                <a:cs typeface="Calibri (MS)"/>
                <a:sym typeface="Calibri (MS)"/>
              </a:rPr>
              <a:t> </a:t>
            </a:r>
            <a:r>
              <a:rPr lang="en-US" sz="2400">
                <a:solidFill>
                  <a:srgbClr val="FFFFFF"/>
                </a:solidFill>
                <a:latin typeface="Calibri (MS)"/>
                <a:ea typeface="Calibri (MS)"/>
                <a:cs typeface="Calibri (MS)"/>
                <a:sym typeface="Calibri (MS)"/>
              </a:rPr>
              <a:t>p</a:t>
            </a:r>
            <a:r>
              <a:rPr lang="en-US" sz="2400" u="none">
                <a:solidFill>
                  <a:srgbClr val="FFFFFF"/>
                </a:solidFill>
                <a:latin typeface="Calibri (MS)"/>
                <a:ea typeface="Calibri (MS)"/>
                <a:cs typeface="Calibri (MS)"/>
                <a:sym typeface="Calibri (MS)"/>
              </a:rPr>
              <a:t>r</a:t>
            </a:r>
            <a:r>
              <a:rPr lang="en-US" sz="2400">
                <a:solidFill>
                  <a:srgbClr val="FFFFFF"/>
                </a:solidFill>
                <a:latin typeface="Calibri (MS)"/>
                <a:ea typeface="Calibri (MS)"/>
                <a:cs typeface="Calibri (MS)"/>
                <a:sym typeface="Calibri (MS)"/>
              </a:rPr>
              <a:t>oj</a:t>
            </a:r>
            <a:r>
              <a:rPr lang="en-US" sz="2400" u="none">
                <a:solidFill>
                  <a:srgbClr val="FFFFFF"/>
                </a:solidFill>
                <a:latin typeface="Calibri (MS)"/>
                <a:ea typeface="Calibri (MS)"/>
                <a:cs typeface="Calibri (MS)"/>
                <a:sym typeface="Calibri (MS)"/>
              </a:rPr>
              <a:t>e</a:t>
            </a:r>
            <a:r>
              <a:rPr lang="en-US" sz="2400">
                <a:solidFill>
                  <a:srgbClr val="FFFFFF"/>
                </a:solidFill>
                <a:latin typeface="Calibri (MS)"/>
                <a:ea typeface="Calibri (MS)"/>
                <a:cs typeface="Calibri (MS)"/>
                <a:sym typeface="Calibri (MS)"/>
              </a:rPr>
              <a:t>c</a:t>
            </a:r>
            <a:r>
              <a:rPr lang="en-US" sz="2400" u="none">
                <a:solidFill>
                  <a:srgbClr val="FFFFFF"/>
                </a:solidFill>
                <a:latin typeface="Calibri (MS)"/>
                <a:ea typeface="Calibri (MS)"/>
                <a:cs typeface="Calibri (MS)"/>
                <a:sym typeface="Calibri (MS)"/>
              </a:rPr>
              <a:t>t</a:t>
            </a:r>
            <a:r>
              <a:rPr lang="en-US" sz="2400">
                <a:solidFill>
                  <a:srgbClr val="FFFFFF"/>
                </a:solidFill>
                <a:latin typeface="Calibri (MS)"/>
                <a:ea typeface="Calibri (MS)"/>
                <a:cs typeface="Calibri (MS)"/>
                <a:sym typeface="Calibri (MS)"/>
              </a:rPr>
              <a:t>s t</a:t>
            </a:r>
            <a:r>
              <a:rPr lang="en-US" sz="2400" u="none">
                <a:solidFill>
                  <a:srgbClr val="FFFFFF"/>
                </a:solidFill>
                <a:latin typeface="Calibri (MS)"/>
                <a:ea typeface="Calibri (MS)"/>
                <a:cs typeface="Calibri (MS)"/>
                <a:sym typeface="Calibri (MS)"/>
              </a:rPr>
              <a:t>e</a:t>
            </a:r>
            <a:r>
              <a:rPr lang="en-US" sz="2400">
                <a:solidFill>
                  <a:srgbClr val="FFFFFF"/>
                </a:solidFill>
                <a:latin typeface="Calibri (MS)"/>
                <a:ea typeface="Calibri (MS)"/>
                <a:cs typeface="Calibri (MS)"/>
                <a:sym typeface="Calibri (MS)"/>
              </a:rPr>
              <a:t>n</a:t>
            </a:r>
            <a:r>
              <a:rPr lang="en-US" sz="2400" u="none">
                <a:solidFill>
                  <a:srgbClr val="FFFFFF"/>
                </a:solidFill>
                <a:latin typeface="Calibri (MS)"/>
                <a:ea typeface="Calibri (MS)"/>
                <a:cs typeface="Calibri (MS)"/>
                <a:sym typeface="Calibri (MS)"/>
              </a:rPr>
              <a:t>d</a:t>
            </a:r>
            <a:r>
              <a:rPr lang="en-US" sz="2400">
                <a:solidFill>
                  <a:srgbClr val="FFFFFF"/>
                </a:solidFill>
                <a:latin typeface="Calibri (MS)"/>
                <a:ea typeface="Calibri (MS)"/>
                <a:cs typeface="Calibri (MS)"/>
                <a:sym typeface="Calibri (MS)"/>
              </a:rPr>
              <a:t> to evolve</a:t>
            </a:r>
            <a:r>
              <a:rPr lang="en-US" sz="2400" u="none">
                <a:solidFill>
                  <a:srgbClr val="FFFFFF"/>
                </a:solidFill>
                <a:latin typeface="Calibri (MS)"/>
                <a:ea typeface="Calibri (MS)"/>
                <a:cs typeface="Calibri (MS)"/>
                <a:sym typeface="Calibri (MS)"/>
              </a:rPr>
              <a:t>.</a:t>
            </a:r>
            <a:r>
              <a:rPr lang="en-US" sz="2400">
                <a:solidFill>
                  <a:srgbClr val="FFFFFF"/>
                </a:solidFill>
                <a:latin typeface="Calibri (MS)"/>
                <a:ea typeface="Calibri (MS)"/>
                <a:cs typeface="Calibri (MS)"/>
                <a:sym typeface="Calibri (MS)"/>
              </a:rPr>
              <a:t> Please read all prompts and instructions in the Cayuse submission help document and throughout the application to avoid any time-consuming pitfalls.</a:t>
            </a:r>
          </a:p>
          <a:p>
            <a:pPr algn="l">
              <a:lnSpc>
                <a:spcPts val="2879"/>
              </a:lnSpc>
            </a:pPr>
            <a:endParaRPr lang="en-US" sz="2400">
              <a:solidFill>
                <a:srgbClr val="FFFFFF"/>
              </a:solidFill>
              <a:latin typeface="Calibri (MS)"/>
              <a:ea typeface="Calibri (MS)"/>
              <a:cs typeface="Calibri (MS)"/>
              <a:sym typeface="Calibri (MS)"/>
            </a:endParaRPr>
          </a:p>
          <a:p>
            <a:pPr marL="518160" lvl="1" indent="-259080" algn="l">
              <a:lnSpc>
                <a:spcPts val="2879"/>
              </a:lnSpc>
              <a:buFont typeface="Arial"/>
              <a:buChar char="•"/>
            </a:pPr>
            <a:r>
              <a:rPr lang="en-US" sz="2400">
                <a:solidFill>
                  <a:srgbClr val="FFFFFF"/>
                </a:solidFill>
                <a:latin typeface="Calibri (MS)"/>
                <a:ea typeface="Calibri (MS)"/>
                <a:cs typeface="Calibri (MS)"/>
                <a:sym typeface="Calibri (MS)"/>
              </a:rPr>
              <a:t>The current review timeline is posted in a message in the Cayuse system</a:t>
            </a:r>
          </a:p>
          <a:p>
            <a:pPr marL="1036320" lvl="2" indent="-345440" algn="l">
              <a:lnSpc>
                <a:spcPts val="2879"/>
              </a:lnSpc>
              <a:buFont typeface="Arial"/>
              <a:buChar char="⚬"/>
            </a:pPr>
            <a:r>
              <a:rPr lang="en-US" sz="2400">
                <a:solidFill>
                  <a:srgbClr val="FFFFFF"/>
                </a:solidFill>
                <a:latin typeface="Calibri (MS)"/>
                <a:ea typeface="Calibri (MS)"/>
                <a:cs typeface="Calibri (MS)"/>
                <a:sym typeface="Calibri (MS)"/>
              </a:rPr>
              <a:t>Timeline will be dependent on the volume and complexity of submissions received by the IRB office throughout the year.</a:t>
            </a:r>
          </a:p>
          <a:p>
            <a:pPr marL="1036320" lvl="2" indent="-345440" algn="l">
              <a:lnSpc>
                <a:spcPts val="2879"/>
              </a:lnSpc>
              <a:buFont typeface="Arial"/>
              <a:buChar char="⚬"/>
            </a:pPr>
            <a:r>
              <a:rPr lang="en-US" sz="2400">
                <a:solidFill>
                  <a:srgbClr val="FFFFFF"/>
                </a:solidFill>
                <a:latin typeface="Calibri (MS)"/>
                <a:ea typeface="Calibri (MS)"/>
                <a:cs typeface="Calibri (MS)"/>
                <a:sym typeface="Calibri (MS)"/>
              </a:rPr>
              <a:t>Please reach out to the office at untirb@unt.edu if you have questions regarding the posted review timeline.</a:t>
            </a:r>
          </a:p>
          <a:p>
            <a:pPr algn="l">
              <a:lnSpc>
                <a:spcPts val="2879"/>
              </a:lnSpc>
            </a:pPr>
            <a:endParaRPr lang="en-US" sz="2400">
              <a:solidFill>
                <a:srgbClr val="FFFFFF"/>
              </a:solidFill>
              <a:latin typeface="Calibri (MS)"/>
              <a:ea typeface="Calibri (MS)"/>
              <a:cs typeface="Calibri (MS)"/>
              <a:sym typeface="Calibri (MS)"/>
            </a:endParaRPr>
          </a:p>
          <a:p>
            <a:pPr algn="l">
              <a:lnSpc>
                <a:spcPts val="2879"/>
              </a:lnSpc>
            </a:pPr>
            <a:r>
              <a:rPr lang="en-US" sz="2400">
                <a:solidFill>
                  <a:srgbClr val="FFFFFF"/>
                </a:solidFill>
                <a:latin typeface="Calibri (MS)"/>
                <a:ea typeface="Calibri (MS)"/>
                <a:cs typeface="Calibri (MS)"/>
                <a:sym typeface="Calibri (MS)"/>
              </a:rPr>
              <a:t>Protocols that are incomplete or lack appropriate details will be returned.</a:t>
            </a:r>
          </a:p>
          <a:p>
            <a:pPr algn="l">
              <a:lnSpc>
                <a:spcPts val="2879"/>
              </a:lnSpc>
            </a:pPr>
            <a:endParaRPr lang="en-US" sz="2400">
              <a:solidFill>
                <a:srgbClr val="FFFFFF"/>
              </a:solidFill>
              <a:latin typeface="Calibri (MS)"/>
              <a:ea typeface="Calibri (MS)"/>
              <a:cs typeface="Calibri (MS)"/>
              <a:sym typeface="Calibri (MS)"/>
            </a:endParaRPr>
          </a:p>
          <a:p>
            <a:pPr algn="l">
              <a:lnSpc>
                <a:spcPts val="2879"/>
              </a:lnSpc>
            </a:pPr>
            <a:r>
              <a:rPr lang="en-US" sz="2400">
                <a:solidFill>
                  <a:srgbClr val="FFFFFF"/>
                </a:solidFill>
                <a:latin typeface="Calibri (MS)"/>
                <a:ea typeface="Calibri (MS)"/>
                <a:cs typeface="Calibri (MS)"/>
                <a:sym typeface="Calibri (MS)"/>
              </a:rPr>
              <a:t>Please review all study documents to assess the readiness for review.</a:t>
            </a:r>
          </a:p>
        </p:txBody>
      </p:sp>
      <p:sp>
        <p:nvSpPr>
          <p:cNvPr id="9" name="Freeform 9"/>
          <p:cNvSpPr/>
          <p:nvPr/>
        </p:nvSpPr>
        <p:spPr>
          <a:xfrm>
            <a:off x="15864846" y="0"/>
            <a:ext cx="2423154" cy="2423154"/>
          </a:xfrm>
          <a:custGeom>
            <a:avLst/>
            <a:gdLst/>
            <a:ahLst/>
            <a:cxnLst/>
            <a:rect l="l" t="t" r="r" b="b"/>
            <a:pathLst>
              <a:path w="2423154" h="2423154">
                <a:moveTo>
                  <a:pt x="0" y="0"/>
                </a:moveTo>
                <a:lnTo>
                  <a:pt x="2423154" y="0"/>
                </a:lnTo>
                <a:lnTo>
                  <a:pt x="2423154" y="2423154"/>
                </a:lnTo>
                <a:lnTo>
                  <a:pt x="0" y="2423154"/>
                </a:lnTo>
                <a:lnTo>
                  <a:pt x="0" y="0"/>
                </a:lnTo>
                <a:close/>
              </a:path>
            </a:pathLst>
          </a:custGeom>
          <a:blipFill>
            <a:blip r:embed="rId5"/>
            <a:stretch>
              <a:fillRect/>
            </a:stretch>
          </a:blipFill>
        </p:spPr>
        <p:txBody>
          <a:bodyPr/>
          <a:lstStyle/>
          <a:p>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10063594" y="2062594"/>
            <a:ext cx="10345165" cy="6103647"/>
          </a:xfrm>
          <a:custGeom>
            <a:avLst/>
            <a:gdLst/>
            <a:ahLst/>
            <a:cxnLst/>
            <a:rect l="l" t="t" r="r" b="b"/>
            <a:pathLst>
              <a:path w="10345165" h="6103647">
                <a:moveTo>
                  <a:pt x="0" y="0"/>
                </a:moveTo>
                <a:lnTo>
                  <a:pt x="10345165" y="0"/>
                </a:lnTo>
                <a:lnTo>
                  <a:pt x="10345165" y="6103647"/>
                </a:lnTo>
                <a:lnTo>
                  <a:pt x="0" y="610364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 name="Freeform 3"/>
          <p:cNvSpPr/>
          <p:nvPr/>
        </p:nvSpPr>
        <p:spPr>
          <a:xfrm>
            <a:off x="16559118" y="9590047"/>
            <a:ext cx="441878" cy="413708"/>
          </a:xfrm>
          <a:custGeom>
            <a:avLst/>
            <a:gdLst/>
            <a:ahLst/>
            <a:cxnLst/>
            <a:rect l="l" t="t" r="r" b="b"/>
            <a:pathLst>
              <a:path w="441878" h="413708">
                <a:moveTo>
                  <a:pt x="0" y="0"/>
                </a:moveTo>
                <a:lnTo>
                  <a:pt x="441878" y="0"/>
                </a:lnTo>
                <a:lnTo>
                  <a:pt x="441878" y="413709"/>
                </a:lnTo>
                <a:lnTo>
                  <a:pt x="0" y="413709"/>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4" name="Freeform 4"/>
          <p:cNvSpPr/>
          <p:nvPr/>
        </p:nvSpPr>
        <p:spPr>
          <a:xfrm>
            <a:off x="9842583" y="1238464"/>
            <a:ext cx="7316351" cy="6118299"/>
          </a:xfrm>
          <a:custGeom>
            <a:avLst/>
            <a:gdLst/>
            <a:ahLst/>
            <a:cxnLst/>
            <a:rect l="l" t="t" r="r" b="b"/>
            <a:pathLst>
              <a:path w="7316351" h="6118299">
                <a:moveTo>
                  <a:pt x="0" y="0"/>
                </a:moveTo>
                <a:lnTo>
                  <a:pt x="7316352" y="0"/>
                </a:lnTo>
                <a:lnTo>
                  <a:pt x="7316352" y="6118299"/>
                </a:lnTo>
                <a:lnTo>
                  <a:pt x="0" y="6118299"/>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5" name="TextBox 5"/>
          <p:cNvSpPr txBox="1"/>
          <p:nvPr/>
        </p:nvSpPr>
        <p:spPr>
          <a:xfrm>
            <a:off x="624512" y="785931"/>
            <a:ext cx="11298512" cy="3511683"/>
          </a:xfrm>
          <a:prstGeom prst="rect">
            <a:avLst/>
          </a:prstGeom>
        </p:spPr>
        <p:txBody>
          <a:bodyPr lIns="0" tIns="0" rIns="0" bIns="0" rtlCol="0" anchor="t">
            <a:spAutoFit/>
          </a:bodyPr>
          <a:lstStyle/>
          <a:p>
            <a:pPr algn="l">
              <a:lnSpc>
                <a:spcPts val="6999"/>
              </a:lnSpc>
            </a:pPr>
            <a:r>
              <a:rPr lang="en-US" sz="4999">
                <a:solidFill>
                  <a:srgbClr val="000000"/>
                </a:solidFill>
                <a:latin typeface="League Spartan"/>
                <a:ea typeface="League Spartan"/>
                <a:cs typeface="League Spartan"/>
                <a:sym typeface="League Spartan"/>
              </a:rPr>
              <a:t>MY STUDY IS APPROVED! WHAT ELSE DO I NEED TO WORRY ABOUT?</a:t>
            </a:r>
          </a:p>
          <a:p>
            <a:pPr algn="l">
              <a:lnSpc>
                <a:spcPts val="6999"/>
              </a:lnSpc>
            </a:pPr>
            <a:endParaRPr lang="en-US" sz="4999">
              <a:solidFill>
                <a:srgbClr val="000000"/>
              </a:solidFill>
              <a:latin typeface="League Spartan"/>
              <a:ea typeface="League Spartan"/>
              <a:cs typeface="League Spartan"/>
              <a:sym typeface="League Spartan"/>
            </a:endParaRPr>
          </a:p>
        </p:txBody>
      </p:sp>
      <p:sp>
        <p:nvSpPr>
          <p:cNvPr id="6" name="TextBox 6"/>
          <p:cNvSpPr txBox="1"/>
          <p:nvPr/>
        </p:nvSpPr>
        <p:spPr>
          <a:xfrm>
            <a:off x="624512" y="3468773"/>
            <a:ext cx="9425615" cy="6497025"/>
          </a:xfrm>
          <a:prstGeom prst="rect">
            <a:avLst/>
          </a:prstGeom>
        </p:spPr>
        <p:txBody>
          <a:bodyPr lIns="0" tIns="0" rIns="0" bIns="0" rtlCol="0" anchor="t">
            <a:spAutoFit/>
          </a:bodyPr>
          <a:lstStyle/>
          <a:p>
            <a:pPr algn="l">
              <a:lnSpc>
                <a:spcPts val="3111"/>
              </a:lnSpc>
            </a:pPr>
            <a:r>
              <a:rPr lang="en-US" sz="2222" b="1">
                <a:solidFill>
                  <a:srgbClr val="000000"/>
                </a:solidFill>
                <a:latin typeface="Canva Sans Bold"/>
                <a:ea typeface="Canva Sans Bold"/>
                <a:cs typeface="Canva Sans Bold"/>
                <a:sym typeface="Canva Sans Bold"/>
              </a:rPr>
              <a:t>Modifications:</a:t>
            </a:r>
          </a:p>
          <a:p>
            <a:pPr marL="479889" lvl="1" indent="-239945" algn="l">
              <a:lnSpc>
                <a:spcPts val="3111"/>
              </a:lnSpc>
              <a:buFont typeface="Arial"/>
              <a:buChar char="•"/>
            </a:pPr>
            <a:r>
              <a:rPr lang="en-US" sz="2222">
                <a:solidFill>
                  <a:srgbClr val="000000"/>
                </a:solidFill>
                <a:latin typeface="Canva Sans"/>
                <a:ea typeface="Canva Sans"/>
                <a:cs typeface="Canva Sans"/>
                <a:sym typeface="Canva Sans"/>
              </a:rPr>
              <a:t>Any changes to your final approved study must be approved by the IRB</a:t>
            </a:r>
          </a:p>
          <a:p>
            <a:pPr marL="479889" lvl="1" indent="-239945" algn="l">
              <a:lnSpc>
                <a:spcPts val="3111"/>
              </a:lnSpc>
              <a:buFont typeface="Arial"/>
              <a:buChar char="•"/>
            </a:pPr>
            <a:r>
              <a:rPr lang="en-US" sz="2222">
                <a:solidFill>
                  <a:srgbClr val="000000"/>
                </a:solidFill>
                <a:latin typeface="Canva Sans"/>
                <a:ea typeface="Canva Sans"/>
                <a:cs typeface="Canva Sans"/>
                <a:sym typeface="Canva Sans"/>
              </a:rPr>
              <a:t>Submit a modification form before you implement any changes (i.e., adding key personnel, increasing recruitment, changes in study procedures, etc.)</a:t>
            </a:r>
          </a:p>
          <a:p>
            <a:pPr algn="l">
              <a:lnSpc>
                <a:spcPts val="3111"/>
              </a:lnSpc>
            </a:pPr>
            <a:endParaRPr lang="en-US" sz="2222">
              <a:solidFill>
                <a:srgbClr val="000000"/>
              </a:solidFill>
              <a:latin typeface="Canva Sans"/>
              <a:ea typeface="Canva Sans"/>
              <a:cs typeface="Canva Sans"/>
              <a:sym typeface="Canva Sans"/>
            </a:endParaRPr>
          </a:p>
          <a:p>
            <a:pPr algn="l">
              <a:lnSpc>
                <a:spcPts val="3111"/>
              </a:lnSpc>
            </a:pPr>
            <a:r>
              <a:rPr lang="en-US" sz="2222" b="1">
                <a:solidFill>
                  <a:srgbClr val="000000"/>
                </a:solidFill>
                <a:latin typeface="Canva Sans Bold"/>
                <a:ea typeface="Canva Sans Bold"/>
                <a:cs typeface="Canva Sans Bold"/>
                <a:sym typeface="Canva Sans Bold"/>
              </a:rPr>
              <a:t>Continuing Reviews:</a:t>
            </a:r>
          </a:p>
          <a:p>
            <a:pPr marL="479889" lvl="1" indent="-239945" algn="l">
              <a:lnSpc>
                <a:spcPts val="3111"/>
              </a:lnSpc>
              <a:buFont typeface="Arial"/>
              <a:buChar char="•"/>
            </a:pPr>
            <a:r>
              <a:rPr lang="en-US" sz="2222">
                <a:solidFill>
                  <a:srgbClr val="000000"/>
                </a:solidFill>
                <a:latin typeface="Canva Sans"/>
                <a:ea typeface="Canva Sans"/>
                <a:cs typeface="Canva Sans"/>
                <a:sym typeface="Canva Sans"/>
              </a:rPr>
              <a:t>Full Board studies MUST be renewed each year before it is set to expire. </a:t>
            </a:r>
          </a:p>
          <a:p>
            <a:pPr marL="479889" lvl="1" indent="-239945" algn="l">
              <a:lnSpc>
                <a:spcPts val="3111"/>
              </a:lnSpc>
              <a:buFont typeface="Arial"/>
              <a:buChar char="•"/>
            </a:pPr>
            <a:r>
              <a:rPr lang="en-US" sz="2222">
                <a:solidFill>
                  <a:srgbClr val="000000"/>
                </a:solidFill>
                <a:latin typeface="Canva Sans"/>
                <a:ea typeface="Canva Sans"/>
                <a:cs typeface="Canva Sans"/>
                <a:sym typeface="Canva Sans"/>
              </a:rPr>
              <a:t>Exempt and Expedited studies do not expire</a:t>
            </a:r>
          </a:p>
          <a:p>
            <a:pPr algn="l">
              <a:lnSpc>
                <a:spcPts val="3111"/>
              </a:lnSpc>
            </a:pPr>
            <a:endParaRPr lang="en-US" sz="2222">
              <a:solidFill>
                <a:srgbClr val="000000"/>
              </a:solidFill>
              <a:latin typeface="Canva Sans"/>
              <a:ea typeface="Canva Sans"/>
              <a:cs typeface="Canva Sans"/>
              <a:sym typeface="Canva Sans"/>
            </a:endParaRPr>
          </a:p>
          <a:p>
            <a:pPr algn="l">
              <a:lnSpc>
                <a:spcPts val="3111"/>
              </a:lnSpc>
            </a:pPr>
            <a:r>
              <a:rPr lang="en-US" sz="2222" b="1">
                <a:solidFill>
                  <a:srgbClr val="000000"/>
                </a:solidFill>
                <a:latin typeface="Canva Sans Bold"/>
                <a:ea typeface="Canva Sans Bold"/>
                <a:cs typeface="Canva Sans Bold"/>
                <a:sym typeface="Canva Sans Bold"/>
              </a:rPr>
              <a:t>Reportable Events:</a:t>
            </a:r>
          </a:p>
          <a:p>
            <a:pPr marL="479889" lvl="1" indent="-239945" algn="l">
              <a:lnSpc>
                <a:spcPts val="3111"/>
              </a:lnSpc>
              <a:buFont typeface="Arial"/>
              <a:buChar char="•"/>
            </a:pPr>
            <a:r>
              <a:rPr lang="en-US" sz="2222">
                <a:solidFill>
                  <a:srgbClr val="000000"/>
                </a:solidFill>
                <a:latin typeface="Canva Sans"/>
                <a:ea typeface="Canva Sans"/>
                <a:cs typeface="Canva Sans"/>
                <a:sym typeface="Canva Sans"/>
              </a:rPr>
              <a:t>Any adverse effects, unanticipated problems, and protocol deviations or errors must be reported to our office.</a:t>
            </a:r>
          </a:p>
          <a:p>
            <a:pPr algn="ctr">
              <a:lnSpc>
                <a:spcPts val="5290"/>
              </a:lnSpc>
            </a:pPr>
            <a:endParaRPr lang="en-US" sz="2222">
              <a:solidFill>
                <a:srgbClr val="000000"/>
              </a:solidFill>
              <a:latin typeface="Canva Sans"/>
              <a:ea typeface="Canva Sans"/>
              <a:cs typeface="Canva Sans"/>
              <a:sym typeface="Canva Sans"/>
            </a:endParaRPr>
          </a:p>
        </p:txBody>
      </p:sp>
      <p:pic>
        <p:nvPicPr>
          <p:cNvPr id="7" name="Picture 7"/>
          <p:cNvPicPr>
            <a:picLocks noChangeAspect="1"/>
          </p:cNvPicPr>
          <p:nvPr/>
        </p:nvPicPr>
        <p:blipFill>
          <a:blip r:embed="rId9"/>
          <a:stretch>
            <a:fillRect/>
          </a:stretch>
        </p:blipFill>
        <p:spPr>
          <a:xfrm>
            <a:off x="11161557" y="6685720"/>
            <a:ext cx="3747505" cy="3747505"/>
          </a:xfrm>
          <a:prstGeom prst="rect">
            <a:avLst/>
          </a:prstGeom>
        </p:spPr>
      </p:pic>
      <p:sp>
        <p:nvSpPr>
          <p:cNvPr id="8" name="Freeform 8"/>
          <p:cNvSpPr/>
          <p:nvPr/>
        </p:nvSpPr>
        <p:spPr>
          <a:xfrm>
            <a:off x="15864846" y="0"/>
            <a:ext cx="2423154" cy="2423154"/>
          </a:xfrm>
          <a:custGeom>
            <a:avLst/>
            <a:gdLst/>
            <a:ahLst/>
            <a:cxnLst/>
            <a:rect l="l" t="t" r="r" b="b"/>
            <a:pathLst>
              <a:path w="2423154" h="2423154">
                <a:moveTo>
                  <a:pt x="0" y="0"/>
                </a:moveTo>
                <a:lnTo>
                  <a:pt x="2423154" y="0"/>
                </a:lnTo>
                <a:lnTo>
                  <a:pt x="2423154" y="2423154"/>
                </a:lnTo>
                <a:lnTo>
                  <a:pt x="0" y="2423154"/>
                </a:lnTo>
                <a:lnTo>
                  <a:pt x="0" y="0"/>
                </a:lnTo>
                <a:close/>
              </a:path>
            </a:pathLst>
          </a:custGeom>
          <a:blipFill>
            <a:blip r:embed="rId10"/>
            <a:stretch>
              <a:fillRect/>
            </a:stretch>
          </a:blipFill>
        </p:spPr>
        <p:txBody>
          <a:bodyPr/>
          <a:lstStyle/>
          <a:p>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19474" y="1506314"/>
            <a:ext cx="17776200" cy="3472257"/>
            <a:chOff x="0" y="0"/>
            <a:chExt cx="23701600" cy="4629676"/>
          </a:xfrm>
        </p:grpSpPr>
        <p:sp>
          <p:nvSpPr>
            <p:cNvPr id="3" name="Freeform 3"/>
            <p:cNvSpPr/>
            <p:nvPr/>
          </p:nvSpPr>
          <p:spPr>
            <a:xfrm>
              <a:off x="0" y="0"/>
              <a:ext cx="23701600" cy="4629658"/>
            </a:xfrm>
            <a:custGeom>
              <a:avLst/>
              <a:gdLst/>
              <a:ahLst/>
              <a:cxnLst/>
              <a:rect l="l" t="t" r="r" b="b"/>
              <a:pathLst>
                <a:path w="23701600" h="4629658">
                  <a:moveTo>
                    <a:pt x="0" y="0"/>
                  </a:moveTo>
                  <a:lnTo>
                    <a:pt x="23701600" y="0"/>
                  </a:lnTo>
                  <a:lnTo>
                    <a:pt x="23701600" y="4629658"/>
                  </a:lnTo>
                  <a:lnTo>
                    <a:pt x="0" y="4629658"/>
                  </a:lnTo>
                  <a:lnTo>
                    <a:pt x="0" y="0"/>
                  </a:lnTo>
                  <a:close/>
                </a:path>
              </a:pathLst>
            </a:custGeom>
            <a:blipFill>
              <a:blip r:embed="rId3"/>
              <a:stretch>
                <a:fillRect l="-1439" r="-1439"/>
              </a:stretch>
            </a:blipFill>
          </p:spPr>
          <p:txBody>
            <a:bodyPr/>
            <a:lstStyle/>
            <a:p>
              <a:endParaRPr lang="en-US"/>
            </a:p>
          </p:txBody>
        </p:sp>
      </p:grpSp>
      <p:grpSp>
        <p:nvGrpSpPr>
          <p:cNvPr id="4" name="Group 4"/>
          <p:cNvGrpSpPr/>
          <p:nvPr/>
        </p:nvGrpSpPr>
        <p:grpSpPr>
          <a:xfrm>
            <a:off x="12900982" y="2894160"/>
            <a:ext cx="3200847" cy="696566"/>
            <a:chOff x="0" y="0"/>
            <a:chExt cx="4267796" cy="928754"/>
          </a:xfrm>
        </p:grpSpPr>
        <p:sp>
          <p:nvSpPr>
            <p:cNvPr id="5" name="Freeform 5"/>
            <p:cNvSpPr/>
            <p:nvPr/>
          </p:nvSpPr>
          <p:spPr>
            <a:xfrm>
              <a:off x="0" y="0"/>
              <a:ext cx="4267835" cy="928751"/>
            </a:xfrm>
            <a:custGeom>
              <a:avLst/>
              <a:gdLst/>
              <a:ahLst/>
              <a:cxnLst/>
              <a:rect l="l" t="t" r="r" b="b"/>
              <a:pathLst>
                <a:path w="4267835" h="928751">
                  <a:moveTo>
                    <a:pt x="0" y="0"/>
                  </a:moveTo>
                  <a:lnTo>
                    <a:pt x="4267835" y="0"/>
                  </a:lnTo>
                  <a:lnTo>
                    <a:pt x="4267835" y="928751"/>
                  </a:lnTo>
                  <a:lnTo>
                    <a:pt x="0" y="928751"/>
                  </a:lnTo>
                  <a:lnTo>
                    <a:pt x="0" y="0"/>
                  </a:lnTo>
                  <a:close/>
                </a:path>
              </a:pathLst>
            </a:custGeom>
            <a:blipFill>
              <a:blip r:embed="rId4"/>
              <a:stretch>
                <a:fillRect t="-4622"/>
              </a:stretch>
            </a:blipFill>
          </p:spPr>
          <p:txBody>
            <a:bodyPr/>
            <a:lstStyle/>
            <a:p>
              <a:endParaRPr lang="en-US"/>
            </a:p>
          </p:txBody>
        </p:sp>
      </p:grpSp>
      <p:sp>
        <p:nvSpPr>
          <p:cNvPr id="6" name="TextBox 6"/>
          <p:cNvSpPr txBox="1"/>
          <p:nvPr/>
        </p:nvSpPr>
        <p:spPr>
          <a:xfrm>
            <a:off x="414358" y="4940471"/>
            <a:ext cx="10248583" cy="5574262"/>
          </a:xfrm>
          <a:prstGeom prst="rect">
            <a:avLst/>
          </a:prstGeom>
        </p:spPr>
        <p:txBody>
          <a:bodyPr lIns="0" tIns="0" rIns="0" bIns="0" rtlCol="0" anchor="t">
            <a:spAutoFit/>
          </a:bodyPr>
          <a:lstStyle/>
          <a:p>
            <a:pPr algn="l">
              <a:lnSpc>
                <a:spcPts val="2799"/>
              </a:lnSpc>
            </a:pPr>
            <a:r>
              <a:rPr lang="en-US" sz="1999" b="1">
                <a:solidFill>
                  <a:srgbClr val="000000"/>
                </a:solidFill>
                <a:latin typeface="Canva Sans Bold"/>
                <a:ea typeface="Canva Sans Bold"/>
                <a:cs typeface="Canva Sans Bold"/>
                <a:sym typeface="Canva Sans Bold"/>
              </a:rPr>
              <a:t>Exempt review study:</a:t>
            </a:r>
          </a:p>
          <a:p>
            <a:pPr algn="l">
              <a:lnSpc>
                <a:spcPts val="2520"/>
              </a:lnSpc>
            </a:pPr>
            <a:r>
              <a:rPr lang="en-US" sz="1800">
                <a:solidFill>
                  <a:srgbClr val="000000"/>
                </a:solidFill>
                <a:latin typeface="Canva Sans"/>
                <a:ea typeface="Canva Sans"/>
                <a:cs typeface="Canva Sans"/>
                <a:sym typeface="Canva Sans"/>
              </a:rPr>
              <a:t>To qualify for an Exempt level review, the research must not be greater than “minimal risk” and:</a:t>
            </a:r>
          </a:p>
          <a:p>
            <a:pPr marL="388620" lvl="1" indent="-194310" algn="l">
              <a:lnSpc>
                <a:spcPts val="2520"/>
              </a:lnSpc>
              <a:buFont typeface="Arial"/>
              <a:buChar char="•"/>
            </a:pPr>
            <a:r>
              <a:rPr lang="en-US" sz="1800">
                <a:solidFill>
                  <a:srgbClr val="000000"/>
                </a:solidFill>
                <a:latin typeface="Canva Sans"/>
                <a:ea typeface="Canva Sans"/>
                <a:cs typeface="Canva Sans"/>
                <a:sym typeface="Canva Sans"/>
              </a:rPr>
              <a:t>Does NOT involve any vulnerable populations.</a:t>
            </a:r>
          </a:p>
          <a:p>
            <a:pPr marL="388620" lvl="1" indent="-194310" algn="l">
              <a:lnSpc>
                <a:spcPts val="2520"/>
              </a:lnSpc>
              <a:buFont typeface="Arial"/>
              <a:buChar char="•"/>
            </a:pPr>
            <a:r>
              <a:rPr lang="en-US" sz="1800">
                <a:solidFill>
                  <a:srgbClr val="000000"/>
                </a:solidFill>
                <a:latin typeface="Canva Sans"/>
                <a:ea typeface="Canva Sans"/>
                <a:cs typeface="Canva Sans"/>
                <a:sym typeface="Canva Sans"/>
              </a:rPr>
              <a:t>Does NOT involve any public disclosure of any identifiable data which places participants at risk.</a:t>
            </a:r>
          </a:p>
          <a:p>
            <a:pPr marL="388620" lvl="1" indent="-194310" algn="l">
              <a:lnSpc>
                <a:spcPts val="2520"/>
              </a:lnSpc>
              <a:buFont typeface="Arial"/>
              <a:buChar char="•"/>
            </a:pPr>
            <a:r>
              <a:rPr lang="en-US" sz="1800">
                <a:solidFill>
                  <a:srgbClr val="000000"/>
                </a:solidFill>
                <a:latin typeface="Canva Sans"/>
                <a:ea typeface="Canva Sans"/>
                <a:cs typeface="Canva Sans"/>
                <a:sym typeface="Canva Sans"/>
              </a:rPr>
              <a:t>Does NOT involve any audio-recording or video-recording of the participants. </a:t>
            </a:r>
          </a:p>
          <a:p>
            <a:pPr marL="1165860" lvl="3" indent="-291465" algn="l">
              <a:lnSpc>
                <a:spcPts val="2520"/>
              </a:lnSpc>
              <a:buFont typeface="Arial"/>
              <a:buChar char="￭"/>
            </a:pPr>
            <a:r>
              <a:rPr lang="en-US" sz="1800">
                <a:solidFill>
                  <a:srgbClr val="000000"/>
                </a:solidFill>
                <a:latin typeface="Canva Sans"/>
                <a:ea typeface="Canva Sans"/>
                <a:cs typeface="Canva Sans"/>
                <a:sym typeface="Canva Sans"/>
              </a:rPr>
              <a:t>(Does not apply to recordings made for the purpose of transcription)</a:t>
            </a:r>
          </a:p>
          <a:p>
            <a:pPr marL="388620" lvl="1" indent="-194310" algn="l">
              <a:lnSpc>
                <a:spcPts val="2520"/>
              </a:lnSpc>
              <a:buFont typeface="Arial"/>
              <a:buChar char="•"/>
            </a:pPr>
            <a:r>
              <a:rPr lang="en-US" sz="1800">
                <a:solidFill>
                  <a:srgbClr val="000000"/>
                </a:solidFill>
                <a:latin typeface="Canva Sans"/>
                <a:ea typeface="Canva Sans"/>
                <a:cs typeface="Canva Sans"/>
                <a:sym typeface="Canva Sans"/>
              </a:rPr>
              <a:t>Does NOT involve any in-depth sensitive subject matters. </a:t>
            </a:r>
          </a:p>
          <a:p>
            <a:pPr marL="388620" lvl="1" indent="-194310" algn="l">
              <a:lnSpc>
                <a:spcPts val="2520"/>
              </a:lnSpc>
              <a:buFont typeface="Arial"/>
              <a:buChar char="•"/>
            </a:pPr>
            <a:r>
              <a:rPr lang="en-US" sz="1800">
                <a:solidFill>
                  <a:srgbClr val="000000"/>
                </a:solidFill>
                <a:latin typeface="Canva Sans"/>
                <a:ea typeface="Canva Sans"/>
                <a:cs typeface="Canva Sans"/>
                <a:sym typeface="Canva Sans"/>
              </a:rPr>
              <a:t>Does NOT involve obtaining individually identifiable information protected under HIPAA.</a:t>
            </a:r>
          </a:p>
          <a:p>
            <a:pPr marL="388620" lvl="1" indent="-194310" algn="l">
              <a:lnSpc>
                <a:spcPts val="2520"/>
              </a:lnSpc>
              <a:buFont typeface="Arial"/>
              <a:buChar char="•"/>
            </a:pPr>
            <a:r>
              <a:rPr lang="en-US" sz="1800">
                <a:solidFill>
                  <a:srgbClr val="000000"/>
                </a:solidFill>
                <a:latin typeface="Canva Sans"/>
                <a:ea typeface="Canva Sans"/>
                <a:cs typeface="Canva Sans"/>
                <a:sym typeface="Canva Sans"/>
              </a:rPr>
              <a:t>Typically involves the following data collection procedures.</a:t>
            </a:r>
          </a:p>
          <a:p>
            <a:pPr marL="1165860" lvl="3" indent="-291465" algn="l">
              <a:lnSpc>
                <a:spcPts val="2520"/>
              </a:lnSpc>
              <a:buFont typeface="Arial"/>
              <a:buChar char="￭"/>
            </a:pPr>
            <a:r>
              <a:rPr lang="en-US" sz="1800">
                <a:solidFill>
                  <a:srgbClr val="000000"/>
                </a:solidFill>
                <a:latin typeface="Canva Sans"/>
                <a:ea typeface="Canva Sans"/>
                <a:cs typeface="Canva Sans"/>
                <a:sym typeface="Canva Sans"/>
              </a:rPr>
              <a:t>Surveys.</a:t>
            </a:r>
          </a:p>
          <a:p>
            <a:pPr marL="1165860" lvl="3" indent="-291465" algn="l">
              <a:lnSpc>
                <a:spcPts val="2520"/>
              </a:lnSpc>
              <a:buFont typeface="Arial"/>
              <a:buChar char="￭"/>
            </a:pPr>
            <a:r>
              <a:rPr lang="en-US" sz="1800">
                <a:solidFill>
                  <a:srgbClr val="000000"/>
                </a:solidFill>
                <a:latin typeface="Canva Sans"/>
                <a:ea typeface="Canva Sans"/>
                <a:cs typeface="Canva Sans"/>
                <a:sym typeface="Canva Sans"/>
              </a:rPr>
              <a:t>Educational tests.</a:t>
            </a:r>
          </a:p>
          <a:p>
            <a:pPr marL="1165860" lvl="3" indent="-291465" algn="l">
              <a:lnSpc>
                <a:spcPts val="2520"/>
              </a:lnSpc>
              <a:buFont typeface="Arial"/>
              <a:buChar char="￭"/>
            </a:pPr>
            <a:r>
              <a:rPr lang="en-US" sz="1800">
                <a:solidFill>
                  <a:srgbClr val="000000"/>
                </a:solidFill>
                <a:latin typeface="Canva Sans"/>
                <a:ea typeface="Canva Sans"/>
                <a:cs typeface="Canva Sans"/>
                <a:sym typeface="Canva Sans"/>
              </a:rPr>
              <a:t>Interviews.</a:t>
            </a:r>
          </a:p>
          <a:p>
            <a:pPr marL="1165860" lvl="3" indent="-291465" algn="l">
              <a:lnSpc>
                <a:spcPts val="2520"/>
              </a:lnSpc>
              <a:buFont typeface="Arial"/>
              <a:buChar char="￭"/>
            </a:pPr>
            <a:r>
              <a:rPr lang="en-US" sz="1800">
                <a:solidFill>
                  <a:srgbClr val="000000"/>
                </a:solidFill>
                <a:latin typeface="Canva Sans"/>
                <a:ea typeface="Canva Sans"/>
                <a:cs typeface="Canva Sans"/>
                <a:sym typeface="Canva Sans"/>
              </a:rPr>
              <a:t>Observation of public behavior.</a:t>
            </a:r>
          </a:p>
          <a:p>
            <a:pPr algn="l">
              <a:lnSpc>
                <a:spcPts val="2240"/>
              </a:lnSpc>
            </a:pPr>
            <a:endParaRPr lang="en-US" sz="1800">
              <a:solidFill>
                <a:srgbClr val="000000"/>
              </a:solidFill>
              <a:latin typeface="Canva Sans"/>
              <a:ea typeface="Canva Sans"/>
              <a:cs typeface="Canva Sans"/>
              <a:sym typeface="Canva Sans"/>
            </a:endParaRPr>
          </a:p>
          <a:p>
            <a:pPr algn="l">
              <a:lnSpc>
                <a:spcPts val="2240"/>
              </a:lnSpc>
            </a:pPr>
            <a:endParaRPr lang="en-US" sz="1800">
              <a:solidFill>
                <a:srgbClr val="000000"/>
              </a:solidFill>
              <a:latin typeface="Canva Sans"/>
              <a:ea typeface="Canva Sans"/>
              <a:cs typeface="Canva Sans"/>
              <a:sym typeface="Canva Sans"/>
            </a:endParaRPr>
          </a:p>
          <a:p>
            <a:pPr algn="l">
              <a:lnSpc>
                <a:spcPts val="2240"/>
              </a:lnSpc>
            </a:pPr>
            <a:endParaRPr lang="en-US" sz="1800">
              <a:solidFill>
                <a:srgbClr val="000000"/>
              </a:solidFill>
              <a:latin typeface="Canva Sans"/>
              <a:ea typeface="Canva Sans"/>
              <a:cs typeface="Canva Sans"/>
              <a:sym typeface="Canva Sans"/>
            </a:endParaRPr>
          </a:p>
        </p:txBody>
      </p:sp>
      <p:sp>
        <p:nvSpPr>
          <p:cNvPr id="7" name="TextBox 7"/>
          <p:cNvSpPr txBox="1"/>
          <p:nvPr/>
        </p:nvSpPr>
        <p:spPr>
          <a:xfrm>
            <a:off x="414358" y="497235"/>
            <a:ext cx="12486624" cy="714342"/>
          </a:xfrm>
          <a:prstGeom prst="rect">
            <a:avLst/>
          </a:prstGeom>
        </p:spPr>
        <p:txBody>
          <a:bodyPr lIns="0" tIns="0" rIns="0" bIns="0" rtlCol="0" anchor="t">
            <a:spAutoFit/>
          </a:bodyPr>
          <a:lstStyle/>
          <a:p>
            <a:pPr algn="l">
              <a:lnSpc>
                <a:spcPts val="5400"/>
              </a:lnSpc>
            </a:pPr>
            <a:r>
              <a:rPr lang="en-US" sz="5000">
                <a:solidFill>
                  <a:srgbClr val="000000"/>
                </a:solidFill>
                <a:latin typeface="League Spartan"/>
                <a:ea typeface="League Spartan"/>
                <a:cs typeface="League Spartan"/>
                <a:sym typeface="League Spartan"/>
              </a:rPr>
              <a:t>Review Categories</a:t>
            </a:r>
          </a:p>
        </p:txBody>
      </p:sp>
      <p:sp>
        <p:nvSpPr>
          <p:cNvPr id="8" name="TextBox 8"/>
          <p:cNvSpPr txBox="1"/>
          <p:nvPr/>
        </p:nvSpPr>
        <p:spPr>
          <a:xfrm>
            <a:off x="11315924" y="4940471"/>
            <a:ext cx="5774034" cy="2179452"/>
          </a:xfrm>
          <a:prstGeom prst="rect">
            <a:avLst/>
          </a:prstGeom>
        </p:spPr>
        <p:txBody>
          <a:bodyPr lIns="0" tIns="0" rIns="0" bIns="0" rtlCol="0" anchor="t">
            <a:spAutoFit/>
          </a:bodyPr>
          <a:lstStyle/>
          <a:p>
            <a:pPr algn="l">
              <a:lnSpc>
                <a:spcPts val="2799"/>
              </a:lnSpc>
            </a:pPr>
            <a:r>
              <a:rPr lang="en-US" sz="1999" b="1">
                <a:solidFill>
                  <a:srgbClr val="000000"/>
                </a:solidFill>
                <a:latin typeface="Canva Sans Bold"/>
                <a:ea typeface="Canva Sans Bold"/>
                <a:cs typeface="Canva Sans Bold"/>
                <a:sym typeface="Canva Sans Bold"/>
              </a:rPr>
              <a:t>Examples include:</a:t>
            </a:r>
          </a:p>
          <a:p>
            <a:pPr marL="388620" lvl="1" indent="-194310" algn="l">
              <a:lnSpc>
                <a:spcPts val="2520"/>
              </a:lnSpc>
              <a:buFont typeface="Arial"/>
              <a:buChar char="•"/>
            </a:pPr>
            <a:r>
              <a:rPr lang="en-US" sz="1800">
                <a:solidFill>
                  <a:srgbClr val="000000"/>
                </a:solidFill>
                <a:latin typeface="Canva Sans"/>
                <a:ea typeface="Canva Sans"/>
                <a:cs typeface="Canva Sans"/>
                <a:sym typeface="Canva Sans"/>
              </a:rPr>
              <a:t>An online Qualtrics survey about a marketing technique used in retail.</a:t>
            </a:r>
          </a:p>
          <a:p>
            <a:pPr marL="388620" lvl="1" indent="-194310" algn="l">
              <a:lnSpc>
                <a:spcPts val="2520"/>
              </a:lnSpc>
              <a:buFont typeface="Arial"/>
              <a:buChar char="•"/>
            </a:pPr>
            <a:r>
              <a:rPr lang="en-US" sz="1800">
                <a:solidFill>
                  <a:srgbClr val="000000"/>
                </a:solidFill>
                <a:latin typeface="Canva Sans"/>
                <a:ea typeface="Canva Sans"/>
                <a:cs typeface="Canva Sans"/>
                <a:sym typeface="Canva Sans"/>
              </a:rPr>
              <a:t>Interviewing managers about management styles or best practices.</a:t>
            </a:r>
          </a:p>
          <a:p>
            <a:pPr algn="ctr">
              <a:lnSpc>
                <a:spcPts val="4759"/>
              </a:lnSpc>
            </a:pPr>
            <a:endParaRPr lang="en-US" sz="1800">
              <a:solidFill>
                <a:srgbClr val="000000"/>
              </a:solidFill>
              <a:latin typeface="Canva Sans"/>
              <a:ea typeface="Canva Sans"/>
              <a:cs typeface="Canva Sans"/>
              <a:sym typeface="Canva Sans"/>
            </a:endParaRPr>
          </a:p>
        </p:txBody>
      </p:sp>
      <p:pic>
        <p:nvPicPr>
          <p:cNvPr id="9" name="Picture 9"/>
          <p:cNvPicPr>
            <a:picLocks noChangeAspect="1"/>
          </p:cNvPicPr>
          <p:nvPr/>
        </p:nvPicPr>
        <p:blipFill>
          <a:blip r:embed="rId5"/>
          <a:stretch>
            <a:fillRect/>
          </a:stretch>
        </p:blipFill>
        <p:spPr>
          <a:xfrm>
            <a:off x="14426482" y="6862395"/>
            <a:ext cx="3090347" cy="3090347"/>
          </a:xfrm>
          <a:prstGeom prst="rect">
            <a:avLst/>
          </a:prstGeom>
        </p:spPr>
      </p:pic>
      <p:sp>
        <p:nvSpPr>
          <p:cNvPr id="10" name="Freeform 10"/>
          <p:cNvSpPr/>
          <p:nvPr/>
        </p:nvSpPr>
        <p:spPr>
          <a:xfrm>
            <a:off x="15864846" y="0"/>
            <a:ext cx="2423154" cy="2423154"/>
          </a:xfrm>
          <a:custGeom>
            <a:avLst/>
            <a:gdLst/>
            <a:ahLst/>
            <a:cxnLst/>
            <a:rect l="l" t="t" r="r" b="b"/>
            <a:pathLst>
              <a:path w="2423154" h="2423154">
                <a:moveTo>
                  <a:pt x="0" y="0"/>
                </a:moveTo>
                <a:lnTo>
                  <a:pt x="2423154" y="0"/>
                </a:lnTo>
                <a:lnTo>
                  <a:pt x="2423154" y="2423154"/>
                </a:lnTo>
                <a:lnTo>
                  <a:pt x="0" y="2423154"/>
                </a:lnTo>
                <a:lnTo>
                  <a:pt x="0" y="0"/>
                </a:lnTo>
                <a:close/>
              </a:path>
            </a:pathLst>
          </a:custGeom>
          <a:blipFill>
            <a:blip r:embed="rId6"/>
            <a:stretch>
              <a:fillRect/>
            </a:stretch>
          </a:blipFill>
        </p:spPr>
        <p:txBody>
          <a:bodyPr/>
          <a:lstStyle/>
          <a:p>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06A31"/>
        </a:solidFill>
        <a:effectLst/>
      </p:bgPr>
    </p:bg>
    <p:spTree>
      <p:nvGrpSpPr>
        <p:cNvPr id="1" name=""/>
        <p:cNvGrpSpPr/>
        <p:nvPr/>
      </p:nvGrpSpPr>
      <p:grpSpPr>
        <a:xfrm>
          <a:off x="0" y="0"/>
          <a:ext cx="0" cy="0"/>
          <a:chOff x="0" y="0"/>
          <a:chExt cx="0" cy="0"/>
        </a:xfrm>
      </p:grpSpPr>
      <p:grpSp>
        <p:nvGrpSpPr>
          <p:cNvPr id="2" name="Group 2"/>
          <p:cNvGrpSpPr/>
          <p:nvPr/>
        </p:nvGrpSpPr>
        <p:grpSpPr>
          <a:xfrm>
            <a:off x="9859280" y="1"/>
            <a:ext cx="8037008" cy="7504556"/>
            <a:chOff x="0" y="0"/>
            <a:chExt cx="10716009" cy="10006074"/>
          </a:xfrm>
        </p:grpSpPr>
        <p:sp>
          <p:nvSpPr>
            <p:cNvPr id="3" name="Freeform 3"/>
            <p:cNvSpPr/>
            <p:nvPr/>
          </p:nvSpPr>
          <p:spPr>
            <a:xfrm flipH="1">
              <a:off x="0" y="0"/>
              <a:ext cx="10716009" cy="10006074"/>
            </a:xfrm>
            <a:custGeom>
              <a:avLst/>
              <a:gdLst/>
              <a:ahLst/>
              <a:cxnLst/>
              <a:rect l="l" t="t" r="r" b="b"/>
              <a:pathLst>
                <a:path w="10716009" h="10006074">
                  <a:moveTo>
                    <a:pt x="10716009" y="0"/>
                  </a:moveTo>
                  <a:lnTo>
                    <a:pt x="0" y="0"/>
                  </a:lnTo>
                  <a:lnTo>
                    <a:pt x="0" y="10006074"/>
                  </a:lnTo>
                  <a:lnTo>
                    <a:pt x="10716009" y="10006074"/>
                  </a:lnTo>
                  <a:lnTo>
                    <a:pt x="10716009"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914445"/>
              <a:endParaRPr lang="en-US">
                <a:solidFill>
                  <a:prstClr val="black"/>
                </a:solidFill>
                <a:latin typeface="Calibri"/>
              </a:endParaRPr>
            </a:p>
          </p:txBody>
        </p:sp>
        <p:sp>
          <p:nvSpPr>
            <p:cNvPr id="4" name="TextBox 4"/>
            <p:cNvSpPr txBox="1"/>
            <p:nvPr/>
          </p:nvSpPr>
          <p:spPr>
            <a:xfrm>
              <a:off x="577712" y="2298059"/>
              <a:ext cx="9560585" cy="3788558"/>
            </a:xfrm>
            <a:prstGeom prst="rect">
              <a:avLst/>
            </a:prstGeom>
          </p:spPr>
          <p:txBody>
            <a:bodyPr lIns="0" tIns="0" rIns="0" bIns="0" rtlCol="0" anchor="t">
              <a:spAutoFit/>
            </a:bodyPr>
            <a:lstStyle/>
            <a:p>
              <a:pPr algn="ctr" defTabSz="914445">
                <a:lnSpc>
                  <a:spcPts val="7257"/>
                </a:lnSpc>
              </a:pPr>
              <a:r>
                <a:rPr lang="en-US" sz="7887" spc="378">
                  <a:solidFill>
                    <a:srgbClr val="000000"/>
                  </a:solidFill>
                  <a:latin typeface="Handyman"/>
                  <a:ea typeface="Handyman"/>
                  <a:cs typeface="Handyman"/>
                  <a:sym typeface="Handyman"/>
                </a:rPr>
                <a:t>EXPEDITED DOES NOT MEAN FASTER</a:t>
              </a:r>
            </a:p>
          </p:txBody>
        </p:sp>
      </p:grpSp>
      <p:grpSp>
        <p:nvGrpSpPr>
          <p:cNvPr id="5" name="Group 5"/>
          <p:cNvGrpSpPr/>
          <p:nvPr/>
        </p:nvGrpSpPr>
        <p:grpSpPr>
          <a:xfrm>
            <a:off x="-407577" y="2024369"/>
            <a:ext cx="9551577" cy="10147757"/>
            <a:chOff x="0" y="0"/>
            <a:chExt cx="12735435" cy="13530343"/>
          </a:xfrm>
        </p:grpSpPr>
        <p:sp>
          <p:nvSpPr>
            <p:cNvPr id="6" name="Freeform 6"/>
            <p:cNvSpPr/>
            <p:nvPr/>
          </p:nvSpPr>
          <p:spPr>
            <a:xfrm>
              <a:off x="0" y="0"/>
              <a:ext cx="12735435" cy="13530343"/>
            </a:xfrm>
            <a:custGeom>
              <a:avLst/>
              <a:gdLst/>
              <a:ahLst/>
              <a:cxnLst/>
              <a:rect l="l" t="t" r="r" b="b"/>
              <a:pathLst>
                <a:path w="12735435" h="13530343">
                  <a:moveTo>
                    <a:pt x="0" y="0"/>
                  </a:moveTo>
                  <a:lnTo>
                    <a:pt x="12735435" y="0"/>
                  </a:lnTo>
                  <a:lnTo>
                    <a:pt x="12735435" y="13530343"/>
                  </a:lnTo>
                  <a:lnTo>
                    <a:pt x="0" y="13530343"/>
                  </a:lnTo>
                  <a:lnTo>
                    <a:pt x="0" y="0"/>
                  </a:lnTo>
                  <a:close/>
                </a:path>
              </a:pathLst>
            </a:custGeom>
            <a:blipFill>
              <a:blip r:embed="rId4"/>
              <a:stretch>
                <a:fillRect/>
              </a:stretch>
            </a:blipFill>
          </p:spPr>
          <p:txBody>
            <a:bodyPr/>
            <a:lstStyle/>
            <a:p>
              <a:pPr defTabSz="914445"/>
              <a:endParaRPr lang="en-US">
                <a:solidFill>
                  <a:prstClr val="black"/>
                </a:solidFill>
                <a:latin typeface="Calibri"/>
              </a:endParaRPr>
            </a:p>
          </p:txBody>
        </p:sp>
        <p:sp>
          <p:nvSpPr>
            <p:cNvPr id="7" name="Freeform 7"/>
            <p:cNvSpPr/>
            <p:nvPr/>
          </p:nvSpPr>
          <p:spPr>
            <a:xfrm rot="-676186">
              <a:off x="9431611" y="1473468"/>
              <a:ext cx="2243520" cy="2243520"/>
            </a:xfrm>
            <a:custGeom>
              <a:avLst/>
              <a:gdLst/>
              <a:ahLst/>
              <a:cxnLst/>
              <a:rect l="l" t="t" r="r" b="b"/>
              <a:pathLst>
                <a:path w="2243520" h="2243520">
                  <a:moveTo>
                    <a:pt x="0" y="0"/>
                  </a:moveTo>
                  <a:lnTo>
                    <a:pt x="2243520" y="0"/>
                  </a:lnTo>
                  <a:lnTo>
                    <a:pt x="2243520" y="2243520"/>
                  </a:lnTo>
                  <a:lnTo>
                    <a:pt x="0" y="224352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defTabSz="914445"/>
              <a:endParaRPr lang="en-US">
                <a:solidFill>
                  <a:prstClr val="black"/>
                </a:solidFill>
                <a:latin typeface="Calibri"/>
              </a:endParaRPr>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68394" y="878218"/>
            <a:ext cx="12307700" cy="714342"/>
          </a:xfrm>
          <a:prstGeom prst="rect">
            <a:avLst/>
          </a:prstGeom>
        </p:spPr>
        <p:txBody>
          <a:bodyPr lIns="0" tIns="0" rIns="0" bIns="0" rtlCol="0" anchor="t">
            <a:spAutoFit/>
          </a:bodyPr>
          <a:lstStyle/>
          <a:p>
            <a:pPr algn="l">
              <a:lnSpc>
                <a:spcPts val="5400"/>
              </a:lnSpc>
            </a:pPr>
            <a:r>
              <a:rPr lang="en-US" sz="5000">
                <a:solidFill>
                  <a:srgbClr val="000000"/>
                </a:solidFill>
                <a:latin typeface="League Spartan"/>
                <a:ea typeface="League Spartan"/>
                <a:cs typeface="League Spartan"/>
                <a:sym typeface="League Spartan"/>
              </a:rPr>
              <a:t>Review Categories: Continued</a:t>
            </a:r>
          </a:p>
        </p:txBody>
      </p:sp>
      <p:sp>
        <p:nvSpPr>
          <p:cNvPr id="3" name="TextBox 3"/>
          <p:cNvSpPr txBox="1"/>
          <p:nvPr/>
        </p:nvSpPr>
        <p:spPr>
          <a:xfrm>
            <a:off x="1243965" y="2621559"/>
            <a:ext cx="6880748" cy="7046580"/>
          </a:xfrm>
          <a:prstGeom prst="rect">
            <a:avLst/>
          </a:prstGeom>
        </p:spPr>
        <p:txBody>
          <a:bodyPr lIns="0" tIns="0" rIns="0" bIns="0" rtlCol="0" anchor="t">
            <a:spAutoFit/>
          </a:bodyPr>
          <a:lstStyle/>
          <a:p>
            <a:pPr algn="l">
              <a:lnSpc>
                <a:spcPts val="2864"/>
              </a:lnSpc>
            </a:pPr>
            <a:r>
              <a:rPr lang="en-US" sz="3315" b="1">
                <a:solidFill>
                  <a:srgbClr val="000000"/>
                </a:solidFill>
                <a:latin typeface="Aptos Bold"/>
                <a:ea typeface="Aptos Bold"/>
                <a:cs typeface="Aptos Bold"/>
                <a:sym typeface="Aptos Bold"/>
              </a:rPr>
              <a:t>Expedited Review Category: </a:t>
            </a:r>
          </a:p>
          <a:p>
            <a:pPr marL="683277" lvl="2" indent="-227759" algn="l">
              <a:lnSpc>
                <a:spcPts val="2864"/>
              </a:lnSpc>
              <a:buFont typeface="Arial"/>
              <a:buChar char="⚬"/>
            </a:pPr>
            <a:r>
              <a:rPr lang="en-US" sz="3315">
                <a:solidFill>
                  <a:srgbClr val="000000"/>
                </a:solidFill>
                <a:latin typeface="Aptos"/>
                <a:ea typeface="Aptos"/>
                <a:cs typeface="Aptos"/>
                <a:sym typeface="Aptos"/>
              </a:rPr>
              <a:t>To qualify for review at an Expedited level, the study must be no more than minimal risk. </a:t>
            </a:r>
          </a:p>
          <a:p>
            <a:pPr marL="683277" lvl="2" indent="-227759" algn="l">
              <a:lnSpc>
                <a:spcPts val="2864"/>
              </a:lnSpc>
            </a:pPr>
            <a:endParaRPr lang="en-US" sz="3315">
              <a:solidFill>
                <a:srgbClr val="000000"/>
              </a:solidFill>
              <a:latin typeface="Aptos"/>
              <a:ea typeface="Aptos"/>
              <a:cs typeface="Aptos"/>
              <a:sym typeface="Aptos"/>
            </a:endParaRPr>
          </a:p>
          <a:p>
            <a:pPr marL="683277" lvl="2" indent="-227759" algn="l">
              <a:lnSpc>
                <a:spcPts val="2864"/>
              </a:lnSpc>
            </a:pPr>
            <a:r>
              <a:rPr lang="en-US" sz="3315" b="1">
                <a:solidFill>
                  <a:srgbClr val="000000"/>
                </a:solidFill>
                <a:latin typeface="Aptos Bold"/>
                <a:ea typeface="Aptos Bold"/>
                <a:cs typeface="Aptos Bold"/>
                <a:sym typeface="Aptos Bold"/>
              </a:rPr>
              <a:t>Examples include: </a:t>
            </a:r>
          </a:p>
          <a:p>
            <a:pPr marL="683277" lvl="2" indent="-227759" algn="l">
              <a:lnSpc>
                <a:spcPts val="2864"/>
              </a:lnSpc>
              <a:buFont typeface="Arial"/>
              <a:buChar char="⚬"/>
            </a:pPr>
            <a:r>
              <a:rPr lang="en-US" sz="3315">
                <a:solidFill>
                  <a:srgbClr val="000000"/>
                </a:solidFill>
                <a:latin typeface="Aptos"/>
                <a:ea typeface="Aptos"/>
                <a:cs typeface="Aptos"/>
                <a:sym typeface="Aptos"/>
              </a:rPr>
              <a:t>Collection of data from voice, video, digital or image recording made for research purposes .</a:t>
            </a:r>
          </a:p>
          <a:p>
            <a:pPr marL="683277" lvl="2" indent="-227759" algn="l">
              <a:lnSpc>
                <a:spcPts val="2864"/>
              </a:lnSpc>
              <a:buFont typeface="Arial"/>
              <a:buChar char="⚬"/>
            </a:pPr>
            <a:r>
              <a:rPr lang="en-US" sz="3315">
                <a:solidFill>
                  <a:srgbClr val="000000"/>
                </a:solidFill>
                <a:latin typeface="Aptos"/>
                <a:ea typeface="Aptos"/>
                <a:cs typeface="Aptos"/>
                <a:sym typeface="Aptos"/>
              </a:rPr>
              <a:t>Studies of existing pathological specimens with patient identifiers.</a:t>
            </a:r>
          </a:p>
          <a:p>
            <a:pPr marL="683277" lvl="2" indent="-227759" algn="l">
              <a:lnSpc>
                <a:spcPts val="2864"/>
              </a:lnSpc>
              <a:buFont typeface="Arial"/>
              <a:buChar char="⚬"/>
            </a:pPr>
            <a:r>
              <a:rPr lang="en-US" sz="3315">
                <a:solidFill>
                  <a:srgbClr val="000000"/>
                </a:solidFill>
                <a:latin typeface="Aptos"/>
                <a:ea typeface="Aptos"/>
                <a:cs typeface="Aptos"/>
                <a:sym typeface="Aptos"/>
              </a:rPr>
              <a:t>Collection of a relatively small amount of blood/biological samples.</a:t>
            </a:r>
          </a:p>
          <a:p>
            <a:pPr marL="683277" lvl="2" indent="-227759" algn="l">
              <a:lnSpc>
                <a:spcPts val="2864"/>
              </a:lnSpc>
              <a:buFont typeface="Arial"/>
              <a:buChar char="⚬"/>
            </a:pPr>
            <a:r>
              <a:rPr lang="en-US" sz="3315">
                <a:solidFill>
                  <a:srgbClr val="000000"/>
                </a:solidFill>
                <a:latin typeface="Aptos"/>
                <a:ea typeface="Aptos"/>
                <a:cs typeface="Aptos"/>
                <a:sym typeface="Aptos"/>
              </a:rPr>
              <a:t>Collection of data using minimal risk physical sensors.</a:t>
            </a:r>
          </a:p>
          <a:p>
            <a:pPr marL="683277" lvl="2" indent="-227759" algn="l">
              <a:lnSpc>
                <a:spcPts val="2864"/>
              </a:lnSpc>
            </a:pPr>
            <a:endParaRPr lang="en-US" sz="3315">
              <a:solidFill>
                <a:srgbClr val="000000"/>
              </a:solidFill>
              <a:latin typeface="Aptos"/>
              <a:ea typeface="Aptos"/>
              <a:cs typeface="Aptos"/>
              <a:sym typeface="Aptos"/>
            </a:endParaRPr>
          </a:p>
          <a:p>
            <a:pPr marL="683277" lvl="2" indent="-227759" algn="l">
              <a:lnSpc>
                <a:spcPts val="2864"/>
              </a:lnSpc>
            </a:pPr>
            <a:endParaRPr lang="en-US" sz="3315">
              <a:solidFill>
                <a:srgbClr val="000000"/>
              </a:solidFill>
              <a:latin typeface="Aptos"/>
              <a:ea typeface="Aptos"/>
              <a:cs typeface="Aptos"/>
              <a:sym typeface="Aptos"/>
            </a:endParaRPr>
          </a:p>
          <a:p>
            <a:pPr marL="683277" lvl="2" indent="-227759" algn="l">
              <a:lnSpc>
                <a:spcPts val="2864"/>
              </a:lnSpc>
            </a:pPr>
            <a:endParaRPr lang="en-US" sz="3315">
              <a:solidFill>
                <a:srgbClr val="000000"/>
              </a:solidFill>
              <a:latin typeface="Aptos"/>
              <a:ea typeface="Aptos"/>
              <a:cs typeface="Aptos"/>
              <a:sym typeface="Aptos"/>
            </a:endParaRPr>
          </a:p>
          <a:p>
            <a:pPr marL="683277" lvl="2" indent="-227759" algn="l">
              <a:lnSpc>
                <a:spcPts val="2864"/>
              </a:lnSpc>
            </a:pPr>
            <a:endParaRPr lang="en-US" sz="3315">
              <a:solidFill>
                <a:srgbClr val="000000"/>
              </a:solidFill>
              <a:latin typeface="Aptos"/>
              <a:ea typeface="Aptos"/>
              <a:cs typeface="Aptos"/>
              <a:sym typeface="Aptos"/>
            </a:endParaRPr>
          </a:p>
          <a:p>
            <a:pPr marL="683277" lvl="2" indent="-227759" algn="l">
              <a:lnSpc>
                <a:spcPts val="2864"/>
              </a:lnSpc>
            </a:pPr>
            <a:endParaRPr lang="en-US" sz="3315">
              <a:solidFill>
                <a:srgbClr val="000000"/>
              </a:solidFill>
              <a:latin typeface="Aptos"/>
              <a:ea typeface="Aptos"/>
              <a:cs typeface="Aptos"/>
              <a:sym typeface="Aptos"/>
            </a:endParaRPr>
          </a:p>
          <a:p>
            <a:pPr marL="683277" lvl="2" indent="-227759" algn="l">
              <a:lnSpc>
                <a:spcPts val="2864"/>
              </a:lnSpc>
            </a:pPr>
            <a:endParaRPr lang="en-US" sz="3315">
              <a:solidFill>
                <a:srgbClr val="000000"/>
              </a:solidFill>
              <a:latin typeface="Aptos"/>
              <a:ea typeface="Aptos"/>
              <a:cs typeface="Aptos"/>
              <a:sym typeface="Aptos"/>
            </a:endParaRPr>
          </a:p>
        </p:txBody>
      </p:sp>
      <p:sp>
        <p:nvSpPr>
          <p:cNvPr id="4" name="TextBox 4"/>
          <p:cNvSpPr txBox="1"/>
          <p:nvPr/>
        </p:nvSpPr>
        <p:spPr>
          <a:xfrm>
            <a:off x="9108152" y="2612034"/>
            <a:ext cx="7935883" cy="6004983"/>
          </a:xfrm>
          <a:prstGeom prst="rect">
            <a:avLst/>
          </a:prstGeom>
        </p:spPr>
        <p:txBody>
          <a:bodyPr lIns="0" tIns="0" rIns="0" bIns="0" rtlCol="0" anchor="t">
            <a:spAutoFit/>
          </a:bodyPr>
          <a:lstStyle/>
          <a:p>
            <a:pPr algn="l">
              <a:lnSpc>
                <a:spcPts val="2912"/>
              </a:lnSpc>
            </a:pPr>
            <a:r>
              <a:rPr lang="en-US" sz="3371" b="1">
                <a:solidFill>
                  <a:srgbClr val="000000"/>
                </a:solidFill>
                <a:latin typeface="Aptos Bold"/>
                <a:ea typeface="Aptos Bold"/>
                <a:cs typeface="Aptos Bold"/>
                <a:sym typeface="Aptos Bold"/>
              </a:rPr>
              <a:t>Full-Board review study:</a:t>
            </a:r>
          </a:p>
          <a:p>
            <a:pPr marL="781562" lvl="2" indent="-260521" algn="l">
              <a:lnSpc>
                <a:spcPts val="2912"/>
              </a:lnSpc>
              <a:buFont typeface="Arial"/>
              <a:buChar char="⚬"/>
            </a:pPr>
            <a:r>
              <a:rPr lang="en-US" sz="3371">
                <a:solidFill>
                  <a:srgbClr val="000000"/>
                </a:solidFill>
                <a:latin typeface="Aptos"/>
                <a:ea typeface="Aptos"/>
                <a:cs typeface="Aptos"/>
                <a:sym typeface="Aptos"/>
              </a:rPr>
              <a:t>Involves more than minimal risk studies, as determined by the IRB Chair.</a:t>
            </a:r>
          </a:p>
          <a:p>
            <a:pPr marL="781562" lvl="2" indent="-260521" algn="l">
              <a:lnSpc>
                <a:spcPts val="2912"/>
              </a:lnSpc>
              <a:buFont typeface="Arial"/>
              <a:buChar char="⚬"/>
            </a:pPr>
            <a:r>
              <a:rPr lang="en-US" sz="3371">
                <a:solidFill>
                  <a:srgbClr val="000000"/>
                </a:solidFill>
                <a:latin typeface="Aptos"/>
                <a:ea typeface="Aptos"/>
                <a:cs typeface="Aptos"/>
                <a:sym typeface="Aptos"/>
              </a:rPr>
              <a:t>Includes any human subjects research study that does not fit into one of the federal categories for Exempt or Expedited</a:t>
            </a:r>
          </a:p>
          <a:p>
            <a:pPr marL="781562" lvl="2" indent="-260521" algn="l">
              <a:lnSpc>
                <a:spcPts val="2912"/>
              </a:lnSpc>
              <a:buFont typeface="Arial"/>
              <a:buChar char="⚬"/>
            </a:pPr>
            <a:r>
              <a:rPr lang="en-US" sz="3371">
                <a:solidFill>
                  <a:srgbClr val="000000"/>
                </a:solidFill>
                <a:latin typeface="Aptos"/>
                <a:ea typeface="Aptos"/>
                <a:cs typeface="Aptos"/>
                <a:sym typeface="Aptos"/>
              </a:rPr>
              <a:t>Reviewed Monthly at Full-Board meetings. </a:t>
            </a:r>
          </a:p>
          <a:p>
            <a:pPr marL="781562" lvl="2" indent="-260521" algn="l">
              <a:lnSpc>
                <a:spcPts val="2912"/>
              </a:lnSpc>
            </a:pPr>
            <a:endParaRPr lang="en-US" sz="3371">
              <a:solidFill>
                <a:srgbClr val="000000"/>
              </a:solidFill>
              <a:latin typeface="Aptos"/>
              <a:ea typeface="Aptos"/>
              <a:cs typeface="Aptos"/>
              <a:sym typeface="Aptos"/>
            </a:endParaRPr>
          </a:p>
          <a:p>
            <a:pPr marL="781562" lvl="2" indent="-260521" algn="l">
              <a:lnSpc>
                <a:spcPts val="2912"/>
              </a:lnSpc>
            </a:pPr>
            <a:r>
              <a:rPr lang="en-US" sz="3371" b="1">
                <a:solidFill>
                  <a:srgbClr val="000000"/>
                </a:solidFill>
                <a:latin typeface="Aptos Bold"/>
                <a:ea typeface="Aptos Bold"/>
                <a:cs typeface="Aptos Bold"/>
                <a:sym typeface="Aptos Bold"/>
              </a:rPr>
              <a:t>Example:</a:t>
            </a:r>
          </a:p>
          <a:p>
            <a:pPr marL="781562" lvl="2" indent="-260521" algn="l">
              <a:lnSpc>
                <a:spcPts val="2912"/>
              </a:lnSpc>
              <a:buFont typeface="Arial"/>
              <a:buChar char="⚬"/>
            </a:pPr>
            <a:r>
              <a:rPr lang="en-US" sz="3371">
                <a:solidFill>
                  <a:srgbClr val="000000"/>
                </a:solidFill>
                <a:latin typeface="Aptos"/>
                <a:ea typeface="Aptos"/>
                <a:cs typeface="Aptos"/>
                <a:sym typeface="Aptos"/>
              </a:rPr>
              <a:t>A study on the effects of alcohol</a:t>
            </a:r>
          </a:p>
          <a:p>
            <a:pPr marL="781562" lvl="2" indent="-260521" algn="l">
              <a:lnSpc>
                <a:spcPts val="2912"/>
              </a:lnSpc>
              <a:buFont typeface="Arial"/>
              <a:buChar char="⚬"/>
            </a:pPr>
            <a:r>
              <a:rPr lang="en-US" sz="3371">
                <a:solidFill>
                  <a:srgbClr val="000000"/>
                </a:solidFill>
                <a:latin typeface="Aptos"/>
                <a:ea typeface="Aptos"/>
                <a:cs typeface="Aptos"/>
                <a:sym typeface="Aptos"/>
              </a:rPr>
              <a:t>Research involving prisoners</a:t>
            </a:r>
          </a:p>
          <a:p>
            <a:pPr marL="781562" lvl="2" indent="-260521" algn="l">
              <a:lnSpc>
                <a:spcPts val="2912"/>
              </a:lnSpc>
            </a:pPr>
            <a:endParaRPr lang="en-US" sz="3371">
              <a:solidFill>
                <a:srgbClr val="000000"/>
              </a:solidFill>
              <a:latin typeface="Aptos"/>
              <a:ea typeface="Aptos"/>
              <a:cs typeface="Aptos"/>
              <a:sym typeface="Aptos"/>
            </a:endParaRPr>
          </a:p>
          <a:p>
            <a:pPr marL="781562" lvl="2" indent="-260521" algn="l">
              <a:lnSpc>
                <a:spcPts val="2912"/>
              </a:lnSpc>
            </a:pPr>
            <a:endParaRPr lang="en-US" sz="3371">
              <a:solidFill>
                <a:srgbClr val="000000"/>
              </a:solidFill>
              <a:latin typeface="Aptos"/>
              <a:ea typeface="Aptos"/>
              <a:cs typeface="Aptos"/>
              <a:sym typeface="Aptos"/>
            </a:endParaRPr>
          </a:p>
        </p:txBody>
      </p:sp>
      <p:sp>
        <p:nvSpPr>
          <p:cNvPr id="5" name="Freeform 5"/>
          <p:cNvSpPr/>
          <p:nvPr/>
        </p:nvSpPr>
        <p:spPr>
          <a:xfrm>
            <a:off x="15864846" y="0"/>
            <a:ext cx="2423154" cy="2423154"/>
          </a:xfrm>
          <a:custGeom>
            <a:avLst/>
            <a:gdLst/>
            <a:ahLst/>
            <a:cxnLst/>
            <a:rect l="l" t="t" r="r" b="b"/>
            <a:pathLst>
              <a:path w="2423154" h="2423154">
                <a:moveTo>
                  <a:pt x="0" y="0"/>
                </a:moveTo>
                <a:lnTo>
                  <a:pt x="2423154" y="0"/>
                </a:lnTo>
                <a:lnTo>
                  <a:pt x="2423154" y="2423154"/>
                </a:lnTo>
                <a:lnTo>
                  <a:pt x="0" y="2423154"/>
                </a:lnTo>
                <a:lnTo>
                  <a:pt x="0" y="0"/>
                </a:lnTo>
                <a:close/>
              </a:path>
            </a:pathLst>
          </a:custGeom>
          <a:blipFill>
            <a:blip r:embed="rId2"/>
            <a:stretch>
              <a:fillRect/>
            </a:stretch>
          </a:blipFill>
        </p:spPr>
        <p:txBody>
          <a:bodyPr/>
          <a:lstStyle/>
          <a:p>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189FF5-E81F-27F8-B315-3BF235C17740}"/>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3F777BF0-B999-0B0D-2370-37DC3D4C7D69}"/>
              </a:ext>
            </a:extLst>
          </p:cNvPr>
          <p:cNvSpPr>
            <a:spLocks noGrp="1"/>
          </p:cNvSpPr>
          <p:nvPr>
            <p:ph type="body" sz="quarter" idx="10"/>
          </p:nvPr>
        </p:nvSpPr>
        <p:spPr>
          <a:xfrm>
            <a:off x="5139955" y="6549868"/>
            <a:ext cx="8008091" cy="658652"/>
          </a:xfrm>
        </p:spPr>
        <p:txBody>
          <a:bodyPr>
            <a:normAutofit fontScale="85000" lnSpcReduction="20000"/>
          </a:bodyPr>
          <a:lstStyle/>
          <a:p>
            <a:r>
              <a:rPr lang="en-US" sz="6000" dirty="0">
                <a:latin typeface="Agency FB" panose="020B0503020202020204" pitchFamily="34" charset="0"/>
              </a:rPr>
              <a:t>Frequently Asked Questions</a:t>
            </a:r>
          </a:p>
          <a:p>
            <a:endParaRPr lang="en-US" sz="6000" dirty="0"/>
          </a:p>
        </p:txBody>
      </p:sp>
      <p:sp>
        <p:nvSpPr>
          <p:cNvPr id="3" name="Text Placeholder 2">
            <a:extLst>
              <a:ext uri="{FF2B5EF4-FFF2-40B4-BE49-F238E27FC236}">
                <a16:creationId xmlns:a16="http://schemas.microsoft.com/office/drawing/2014/main" id="{814A4F68-9A6B-C262-5EF9-CFE1878CC2FC}"/>
              </a:ext>
            </a:extLst>
          </p:cNvPr>
          <p:cNvSpPr>
            <a:spLocks noGrp="1"/>
          </p:cNvSpPr>
          <p:nvPr>
            <p:ph type="body" sz="quarter" idx="11"/>
          </p:nvPr>
        </p:nvSpPr>
        <p:spPr>
          <a:xfrm>
            <a:off x="5912642" y="7620956"/>
            <a:ext cx="6462713" cy="2483643"/>
          </a:xfrm>
        </p:spPr>
        <p:txBody>
          <a:bodyPr/>
          <a:lstStyle/>
          <a:p>
            <a:pPr marL="257175" indent="-257175">
              <a:lnSpc>
                <a:spcPct val="100000"/>
              </a:lnSpc>
              <a:spcBef>
                <a:spcPts val="0"/>
              </a:spcBef>
              <a:buFont typeface="Arial" panose="020B0604020202020204" pitchFamily="34" charset="0"/>
              <a:buChar char="•"/>
            </a:pPr>
            <a:r>
              <a:rPr lang="en-US" sz="2700" dirty="0">
                <a:latin typeface="Agency FB" panose="020B0503020202020204" pitchFamily="34" charset="0"/>
              </a:rPr>
              <a:t>Who can be a PI?</a:t>
            </a:r>
          </a:p>
          <a:p>
            <a:pPr marL="257175" indent="-257175">
              <a:lnSpc>
                <a:spcPct val="100000"/>
              </a:lnSpc>
              <a:spcBef>
                <a:spcPts val="0"/>
              </a:spcBef>
              <a:buFont typeface="Arial" panose="020B0604020202020204" pitchFamily="34" charset="0"/>
              <a:buChar char="•"/>
            </a:pPr>
            <a:r>
              <a:rPr lang="en-US" sz="2700" dirty="0">
                <a:latin typeface="Agency FB" panose="020B0503020202020204" pitchFamily="34" charset="0"/>
              </a:rPr>
              <a:t>Confidential? Or Anonymous?</a:t>
            </a:r>
          </a:p>
          <a:p>
            <a:pPr marL="257175" indent="-257175">
              <a:lnSpc>
                <a:spcPct val="100000"/>
              </a:lnSpc>
              <a:spcBef>
                <a:spcPts val="0"/>
              </a:spcBef>
              <a:buFont typeface="Arial" panose="020B0604020202020204" pitchFamily="34" charset="0"/>
              <a:buChar char="•"/>
            </a:pPr>
            <a:r>
              <a:rPr lang="en-US" sz="2700" dirty="0">
                <a:latin typeface="Agency FB" panose="020B0503020202020204" pitchFamily="34" charset="0"/>
              </a:rPr>
              <a:t>Documentation</a:t>
            </a:r>
          </a:p>
          <a:p>
            <a:endParaRPr lang="en-US" dirty="0"/>
          </a:p>
        </p:txBody>
      </p:sp>
    </p:spTree>
    <p:extLst>
      <p:ext uri="{BB962C8B-B14F-4D97-AF65-F5344CB8AC3E}">
        <p14:creationId xmlns:p14="http://schemas.microsoft.com/office/powerpoint/2010/main" val="7344173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E79ED-7E62-B342-A322-B8672192342F}"/>
              </a:ext>
            </a:extLst>
          </p:cNvPr>
          <p:cNvSpPr>
            <a:spLocks noGrp="1"/>
          </p:cNvSpPr>
          <p:nvPr>
            <p:ph type="body" sz="quarter" idx="11"/>
          </p:nvPr>
        </p:nvSpPr>
        <p:spPr>
          <a:xfrm>
            <a:off x="1" y="1874996"/>
            <a:ext cx="8193383" cy="1227867"/>
          </a:xfrm>
        </p:spPr>
        <p:txBody>
          <a:bodyPr/>
          <a:lstStyle/>
          <a:p>
            <a:r>
              <a:rPr lang="en-US" sz="3000"/>
              <a:t>Gather your attachments.  </a:t>
            </a:r>
          </a:p>
          <a:p>
            <a:r>
              <a:rPr lang="en-US" sz="3000"/>
              <a:t>Attachments include, but are not limited to:</a:t>
            </a:r>
          </a:p>
          <a:p>
            <a:endParaRPr lang="en-US"/>
          </a:p>
        </p:txBody>
      </p:sp>
      <p:sp>
        <p:nvSpPr>
          <p:cNvPr id="5" name="TextBox 4">
            <a:extLst>
              <a:ext uri="{FF2B5EF4-FFF2-40B4-BE49-F238E27FC236}">
                <a16:creationId xmlns:a16="http://schemas.microsoft.com/office/drawing/2014/main" id="{1817851C-C083-A26A-8C52-7390B9909201}"/>
              </a:ext>
            </a:extLst>
          </p:cNvPr>
          <p:cNvSpPr txBox="1"/>
          <p:nvPr/>
        </p:nvSpPr>
        <p:spPr>
          <a:xfrm>
            <a:off x="549130" y="1111016"/>
            <a:ext cx="13577885" cy="646331"/>
          </a:xfrm>
          <a:prstGeom prst="rect">
            <a:avLst/>
          </a:prstGeom>
          <a:noFill/>
        </p:spPr>
        <p:txBody>
          <a:bodyPr wrap="square" rtlCol="0">
            <a:spAutoFit/>
          </a:bodyPr>
          <a:lstStyle/>
          <a:p>
            <a:pPr defTabSz="1371600"/>
            <a:r>
              <a:rPr lang="en-US" sz="3600">
                <a:solidFill>
                  <a:prstClr val="black"/>
                </a:solidFill>
                <a:latin typeface="Calibri" panose="020F0502020204030204"/>
              </a:rPr>
              <a:t>“How can I prepare my study for IRB submission?”</a:t>
            </a:r>
          </a:p>
        </p:txBody>
      </p:sp>
      <p:pic>
        <p:nvPicPr>
          <p:cNvPr id="6" name="Picture 5">
            <a:extLst>
              <a:ext uri="{FF2B5EF4-FFF2-40B4-BE49-F238E27FC236}">
                <a16:creationId xmlns:a16="http://schemas.microsoft.com/office/drawing/2014/main" id="{0AA0A03C-0A85-D975-FCB1-A29AC52CEAA4}"/>
              </a:ext>
            </a:extLst>
          </p:cNvPr>
          <p:cNvPicPr>
            <a:picLocks noChangeAspect="1"/>
          </p:cNvPicPr>
          <p:nvPr/>
        </p:nvPicPr>
        <p:blipFill>
          <a:blip r:embed="rId3"/>
          <a:stretch>
            <a:fillRect/>
          </a:stretch>
        </p:blipFill>
        <p:spPr>
          <a:xfrm>
            <a:off x="13158062" y="5184760"/>
            <a:ext cx="5129939" cy="5129939"/>
          </a:xfrm>
          <a:prstGeom prst="rect">
            <a:avLst/>
          </a:prstGeom>
        </p:spPr>
      </p:pic>
      <p:sp>
        <p:nvSpPr>
          <p:cNvPr id="7" name="TextBox 6">
            <a:extLst>
              <a:ext uri="{FF2B5EF4-FFF2-40B4-BE49-F238E27FC236}">
                <a16:creationId xmlns:a16="http://schemas.microsoft.com/office/drawing/2014/main" id="{427BB2E9-4516-6A84-5BB8-F9C93C9763AA}"/>
              </a:ext>
            </a:extLst>
          </p:cNvPr>
          <p:cNvSpPr txBox="1"/>
          <p:nvPr/>
        </p:nvSpPr>
        <p:spPr>
          <a:xfrm>
            <a:off x="-1086913" y="3102862"/>
            <a:ext cx="9698945" cy="4085734"/>
          </a:xfrm>
          <a:prstGeom prst="rect">
            <a:avLst/>
          </a:prstGeom>
          <a:noFill/>
        </p:spPr>
        <p:txBody>
          <a:bodyPr wrap="square" numCol="1" rtlCol="0">
            <a:spAutoFit/>
          </a:bodyPr>
          <a:lstStyle/>
          <a:p>
            <a:pPr marL="1543050" lvl="1" indent="-514350" defTabSz="1371600">
              <a:spcAft>
                <a:spcPts val="900"/>
              </a:spcAft>
              <a:buFont typeface="Arial" panose="020B0604020202020204" pitchFamily="34" charset="0"/>
              <a:buChar char="•"/>
            </a:pPr>
            <a:r>
              <a:rPr lang="en-US" sz="2700" dirty="0">
                <a:solidFill>
                  <a:prstClr val="white"/>
                </a:solidFill>
                <a:latin typeface="Calibri" panose="020F0502020204030204"/>
              </a:rPr>
              <a:t>Informed consent forms/notices</a:t>
            </a:r>
          </a:p>
          <a:p>
            <a:pPr marL="2228850" lvl="2" indent="-514350" defTabSz="1371600">
              <a:spcAft>
                <a:spcPts val="900"/>
              </a:spcAft>
            </a:pPr>
            <a:r>
              <a:rPr lang="en-US" dirty="0">
                <a:solidFill>
                  <a:prstClr val="white"/>
                </a:solidFill>
                <a:latin typeface="Calibri" panose="020F0502020204030204"/>
              </a:rPr>
              <a:t>Waiver or Alteration of Informed consent if using an informed consent notice</a:t>
            </a:r>
          </a:p>
          <a:p>
            <a:pPr marL="1543050" lvl="1" indent="-514350" defTabSz="1371600">
              <a:spcAft>
                <a:spcPts val="900"/>
              </a:spcAft>
              <a:buFont typeface="Arial" panose="020B0604020202020204" pitchFamily="34" charset="0"/>
              <a:buChar char="•"/>
            </a:pPr>
            <a:r>
              <a:rPr lang="en-US" sz="2700" dirty="0">
                <a:solidFill>
                  <a:prstClr val="white"/>
                </a:solidFill>
                <a:latin typeface="Calibri" panose="020F0502020204030204"/>
              </a:rPr>
              <a:t>Surveys/Questionnaires</a:t>
            </a:r>
          </a:p>
          <a:p>
            <a:pPr marL="1543050" lvl="1" indent="-514350" defTabSz="1371600">
              <a:spcAft>
                <a:spcPts val="900"/>
              </a:spcAft>
              <a:buFont typeface="Arial" panose="020B0604020202020204" pitchFamily="34" charset="0"/>
              <a:buChar char="•"/>
            </a:pPr>
            <a:r>
              <a:rPr lang="en-US" sz="2700" dirty="0">
                <a:solidFill>
                  <a:prstClr val="white"/>
                </a:solidFill>
                <a:latin typeface="Calibri" panose="020F0502020204030204"/>
              </a:rPr>
              <a:t>Training completion certificates</a:t>
            </a:r>
          </a:p>
          <a:p>
            <a:pPr marL="1543050" lvl="1" indent="-514350" defTabSz="1371600">
              <a:spcAft>
                <a:spcPts val="900"/>
              </a:spcAft>
              <a:buFont typeface="Arial" panose="020B0604020202020204" pitchFamily="34" charset="0"/>
              <a:buChar char="•"/>
            </a:pPr>
            <a:r>
              <a:rPr lang="en-US" sz="2700" dirty="0">
                <a:solidFill>
                  <a:prstClr val="white"/>
                </a:solidFill>
                <a:latin typeface="Calibri" panose="020F0502020204030204"/>
              </a:rPr>
              <a:t>Scope of work/Funding paperwork</a:t>
            </a:r>
          </a:p>
          <a:p>
            <a:pPr marL="1543050" lvl="1" indent="-514350" defTabSz="1371600">
              <a:spcAft>
                <a:spcPts val="900"/>
              </a:spcAft>
              <a:buFont typeface="Arial" panose="020B0604020202020204" pitchFamily="34" charset="0"/>
              <a:buChar char="•"/>
            </a:pPr>
            <a:r>
              <a:rPr lang="en-US" sz="2700" dirty="0">
                <a:solidFill>
                  <a:prstClr val="white"/>
                </a:solidFill>
                <a:latin typeface="Calibri" panose="020F0502020204030204"/>
              </a:rPr>
              <a:t>Recruitment materials</a:t>
            </a:r>
          </a:p>
          <a:p>
            <a:pPr marL="1543050" lvl="1" indent="-514350" defTabSz="1371600">
              <a:spcAft>
                <a:spcPts val="900"/>
              </a:spcAft>
              <a:buFont typeface="Arial" panose="020B0604020202020204" pitchFamily="34" charset="0"/>
              <a:buChar char="•"/>
            </a:pPr>
            <a:r>
              <a:rPr lang="en-US" sz="2700" dirty="0">
                <a:solidFill>
                  <a:prstClr val="white"/>
                </a:solidFill>
                <a:latin typeface="Calibri" panose="020F0502020204030204"/>
              </a:rPr>
              <a:t>Approval letters </a:t>
            </a:r>
            <a:r>
              <a:rPr lang="en-US" sz="2100" dirty="0">
                <a:solidFill>
                  <a:prstClr val="white"/>
                </a:solidFill>
                <a:latin typeface="Calibri" panose="020F0502020204030204"/>
              </a:rPr>
              <a:t>Example:  ISD approval</a:t>
            </a:r>
          </a:p>
          <a:p>
            <a:pPr marL="1543050" lvl="1" indent="-514350" defTabSz="1371600">
              <a:spcAft>
                <a:spcPts val="900"/>
              </a:spcAft>
              <a:buFont typeface="Arial" panose="020B0604020202020204" pitchFamily="34" charset="0"/>
              <a:buChar char="•"/>
            </a:pPr>
            <a:r>
              <a:rPr lang="en-US" sz="2700" dirty="0">
                <a:solidFill>
                  <a:prstClr val="white"/>
                </a:solidFill>
                <a:latin typeface="Calibri" panose="020F0502020204030204"/>
              </a:rPr>
              <a:t>Data collection instruments</a:t>
            </a:r>
          </a:p>
        </p:txBody>
      </p:sp>
      <p:pic>
        <p:nvPicPr>
          <p:cNvPr id="11" name="Picture 10" descr="A picture containing food, flower&#10;&#10;Description automatically generated">
            <a:extLst>
              <a:ext uri="{FF2B5EF4-FFF2-40B4-BE49-F238E27FC236}">
                <a16:creationId xmlns:a16="http://schemas.microsoft.com/office/drawing/2014/main" id="{DF2F8486-C4F0-8708-51D6-3834F9AA5B01}"/>
              </a:ext>
            </a:extLst>
          </p:cNvPr>
          <p:cNvPicPr>
            <a:picLocks noChangeAspect="1"/>
          </p:cNvPicPr>
          <p:nvPr/>
        </p:nvPicPr>
        <p:blipFill>
          <a:blip r:embed="rId4">
            <a:extLst>
              <a:ext uri="{BEBA8EAE-BF5A-486C-A8C5-ECC9F3942E4B}">
                <a14:imgProps xmlns:a14="http://schemas.microsoft.com/office/drawing/2010/main">
                  <a14:imgLayer r:embed="rId5">
                    <a14:imgEffect>
                      <a14:colorTemperature colorTemp="5300"/>
                    </a14:imgEffect>
                    <a14:imgEffect>
                      <a14:saturation sat="0"/>
                    </a14:imgEffect>
                  </a14:imgLayer>
                </a14:imgProps>
              </a:ext>
              <a:ext uri="{837473B0-CC2E-450A-ABE3-18F120FF3D39}">
                <a1611:picAttrSrcUrl xmlns:a1611="http://schemas.microsoft.com/office/drawing/2016/11/main" r:id="rId6"/>
              </a:ext>
            </a:extLst>
          </a:blip>
          <a:stretch>
            <a:fillRect/>
          </a:stretch>
        </p:blipFill>
        <p:spPr>
          <a:xfrm>
            <a:off x="9144000" y="1881095"/>
            <a:ext cx="4014063" cy="6530912"/>
          </a:xfrm>
          <a:prstGeom prst="rect">
            <a:avLst/>
          </a:prstGeom>
        </p:spPr>
      </p:pic>
      <p:sp>
        <p:nvSpPr>
          <p:cNvPr id="12" name="TextBox 11">
            <a:extLst>
              <a:ext uri="{FF2B5EF4-FFF2-40B4-BE49-F238E27FC236}">
                <a16:creationId xmlns:a16="http://schemas.microsoft.com/office/drawing/2014/main" id="{B9394BB7-A121-925C-C37A-B0E9F65ECB59}"/>
              </a:ext>
            </a:extLst>
          </p:cNvPr>
          <p:cNvSpPr txBox="1"/>
          <p:nvPr/>
        </p:nvSpPr>
        <p:spPr>
          <a:xfrm>
            <a:off x="10634811" y="8221240"/>
            <a:ext cx="2655993" cy="207749"/>
          </a:xfrm>
          <a:prstGeom prst="rect">
            <a:avLst/>
          </a:prstGeom>
          <a:noFill/>
        </p:spPr>
        <p:txBody>
          <a:bodyPr wrap="square" rtlCol="0">
            <a:spAutoFit/>
          </a:bodyPr>
          <a:lstStyle/>
          <a:p>
            <a:pPr defTabSz="1371600"/>
            <a:r>
              <a:rPr lang="en-US" sz="750">
                <a:solidFill>
                  <a:prstClr val="black"/>
                </a:solidFill>
                <a:latin typeface="Calibri" panose="020F0502020204030204"/>
                <a:hlinkClick r:id="rId6" tooltip="http://theswirlworld.com/2013/04/06/15-things-to-give-up/"/>
              </a:rPr>
              <a:t>This Photo</a:t>
            </a:r>
            <a:r>
              <a:rPr lang="en-US" sz="750">
                <a:solidFill>
                  <a:prstClr val="black"/>
                </a:solidFill>
                <a:latin typeface="Calibri" panose="020F0502020204030204"/>
              </a:rPr>
              <a:t> by Unknown Author is licensed under </a:t>
            </a:r>
            <a:r>
              <a:rPr lang="en-US" sz="750">
                <a:solidFill>
                  <a:prstClr val="black"/>
                </a:solidFill>
                <a:latin typeface="Calibri" panose="020F0502020204030204"/>
                <a:hlinkClick r:id="rId7" tooltip="https://creativecommons.org/licenses/by-nd/3.0/"/>
              </a:rPr>
              <a:t>CC BY-ND</a:t>
            </a:r>
            <a:endParaRPr lang="en-US" sz="750">
              <a:solidFill>
                <a:prstClr val="black"/>
              </a:solidFill>
              <a:latin typeface="Calibri" panose="020F0502020204030204"/>
            </a:endParaRPr>
          </a:p>
        </p:txBody>
      </p:sp>
      <p:sp>
        <p:nvSpPr>
          <p:cNvPr id="8" name="TextBox 7">
            <a:extLst>
              <a:ext uri="{FF2B5EF4-FFF2-40B4-BE49-F238E27FC236}">
                <a16:creationId xmlns:a16="http://schemas.microsoft.com/office/drawing/2014/main" id="{984A86E3-092B-F353-B893-BFD23AEFAF35}"/>
              </a:ext>
            </a:extLst>
          </p:cNvPr>
          <p:cNvSpPr txBox="1"/>
          <p:nvPr/>
        </p:nvSpPr>
        <p:spPr>
          <a:xfrm>
            <a:off x="9434169" y="2019750"/>
            <a:ext cx="7447788" cy="1754326"/>
          </a:xfrm>
          <a:prstGeom prst="rect">
            <a:avLst/>
          </a:prstGeom>
          <a:noFill/>
        </p:spPr>
        <p:txBody>
          <a:bodyPr wrap="square" rtlCol="0">
            <a:spAutoFit/>
          </a:bodyPr>
          <a:lstStyle/>
          <a:p>
            <a:pPr algn="ctr" defTabSz="1371600"/>
            <a:r>
              <a:rPr lang="en-US" sz="3600" b="1">
                <a:solidFill>
                  <a:prstClr val="black"/>
                </a:solidFill>
                <a:latin typeface="Calibri" panose="020F0502020204030204"/>
              </a:rPr>
              <a:t>Please use our </a:t>
            </a:r>
          </a:p>
          <a:p>
            <a:pPr algn="ctr" defTabSz="1371600"/>
            <a:r>
              <a:rPr lang="en-US" sz="3600" b="1">
                <a:solidFill>
                  <a:prstClr val="black"/>
                </a:solidFill>
                <a:latin typeface="Calibri" panose="020F0502020204030204"/>
              </a:rPr>
              <a:t>UNT IRB </a:t>
            </a:r>
          </a:p>
          <a:p>
            <a:pPr algn="ctr" defTabSz="1371600"/>
            <a:r>
              <a:rPr lang="en-US" sz="3600" b="1">
                <a:solidFill>
                  <a:prstClr val="black"/>
                </a:solidFill>
                <a:latin typeface="Calibri" panose="020F0502020204030204"/>
              </a:rPr>
              <a:t>templates and guides!</a:t>
            </a:r>
            <a:endParaRPr lang="en-US" sz="2700" b="1">
              <a:solidFill>
                <a:prstClr val="black"/>
              </a:solidFill>
              <a:latin typeface="Calibri" panose="020F0502020204030204"/>
            </a:endParaRPr>
          </a:p>
        </p:txBody>
      </p:sp>
      <p:cxnSp>
        <p:nvCxnSpPr>
          <p:cNvPr id="14" name="Connector: Curved 13">
            <a:extLst>
              <a:ext uri="{FF2B5EF4-FFF2-40B4-BE49-F238E27FC236}">
                <a16:creationId xmlns:a16="http://schemas.microsoft.com/office/drawing/2014/main" id="{07A99A52-6E41-ECC3-D328-C30CD2DA298F}"/>
              </a:ext>
            </a:extLst>
          </p:cNvPr>
          <p:cNvCxnSpPr>
            <a:cxnSpLocks/>
          </p:cNvCxnSpPr>
          <p:nvPr/>
        </p:nvCxnSpPr>
        <p:spPr>
          <a:xfrm rot="16200000" flipH="1">
            <a:off x="14167738" y="2974259"/>
            <a:ext cx="2407568" cy="2299040"/>
          </a:xfrm>
          <a:prstGeom prst="curvedConnector3">
            <a:avLst>
              <a:gd name="adj1" fmla="val -704"/>
            </a:avLst>
          </a:prstGeom>
          <a:ln>
            <a:tailEnd type="triangle"/>
          </a:ln>
        </p:spPr>
        <p:style>
          <a:lnRef idx="1">
            <a:schemeClr val="dk1"/>
          </a:lnRef>
          <a:fillRef idx="0">
            <a:schemeClr val="dk1"/>
          </a:fillRef>
          <a:effectRef idx="0">
            <a:schemeClr val="dk1"/>
          </a:effectRef>
          <a:fontRef idx="minor">
            <a:schemeClr val="tx1"/>
          </a:fontRef>
        </p:style>
      </p:cxnSp>
      <p:sp>
        <p:nvSpPr>
          <p:cNvPr id="3" name="Text Placeholder 1">
            <a:extLst>
              <a:ext uri="{FF2B5EF4-FFF2-40B4-BE49-F238E27FC236}">
                <a16:creationId xmlns:a16="http://schemas.microsoft.com/office/drawing/2014/main" id="{A268EE15-1551-22EF-2210-7EA7ED174A76}"/>
              </a:ext>
            </a:extLst>
          </p:cNvPr>
          <p:cNvSpPr txBox="1">
            <a:spLocks/>
          </p:cNvSpPr>
          <p:nvPr/>
        </p:nvSpPr>
        <p:spPr>
          <a:xfrm>
            <a:off x="549131" y="372197"/>
            <a:ext cx="6459872" cy="945357"/>
          </a:xfrm>
          <a:prstGeom prst="rect">
            <a:avLst/>
          </a:prstGeom>
        </p:spPr>
        <p:txBody>
          <a:bodyPr vert="horz" lIns="137160" tIns="68580" rIns="137160" bIns="6858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1371600">
              <a:spcBef>
                <a:spcPts val="1500"/>
              </a:spcBef>
              <a:buNone/>
            </a:pPr>
            <a:r>
              <a:rPr lang="en-US" sz="8100">
                <a:solidFill>
                  <a:prstClr val="black"/>
                </a:solidFill>
                <a:latin typeface="Agency FB" panose="020B0503020202020204" pitchFamily="34" charset="0"/>
              </a:rPr>
              <a:t>I</a:t>
            </a:r>
            <a:r>
              <a:rPr lang="en-US" sz="4200">
                <a:solidFill>
                  <a:prstClr val="black"/>
                </a:solidFill>
                <a:latin typeface="Agency FB" panose="020B0503020202020204" pitchFamily="34" charset="0"/>
              </a:rPr>
              <a:t>nstitutional </a:t>
            </a:r>
            <a:r>
              <a:rPr lang="en-US" sz="8100">
                <a:solidFill>
                  <a:prstClr val="black"/>
                </a:solidFill>
                <a:latin typeface="Agency FB" panose="020B0503020202020204" pitchFamily="34" charset="0"/>
              </a:rPr>
              <a:t>R</a:t>
            </a:r>
            <a:r>
              <a:rPr lang="en-US" sz="4200">
                <a:solidFill>
                  <a:prstClr val="black"/>
                </a:solidFill>
                <a:latin typeface="Agency FB" panose="020B0503020202020204" pitchFamily="34" charset="0"/>
              </a:rPr>
              <a:t>eview </a:t>
            </a:r>
            <a:r>
              <a:rPr lang="en-US" sz="8100">
                <a:solidFill>
                  <a:prstClr val="black"/>
                </a:solidFill>
                <a:latin typeface="Agency FB" panose="020B0503020202020204" pitchFamily="34" charset="0"/>
              </a:rPr>
              <a:t>B</a:t>
            </a:r>
            <a:r>
              <a:rPr lang="en-US" sz="4200">
                <a:solidFill>
                  <a:prstClr val="black"/>
                </a:solidFill>
                <a:latin typeface="Agency FB" panose="020B0503020202020204" pitchFamily="34" charset="0"/>
              </a:rPr>
              <a:t>oard </a:t>
            </a:r>
            <a:r>
              <a:rPr lang="en-US" sz="8100">
                <a:solidFill>
                  <a:prstClr val="black"/>
                </a:solidFill>
                <a:latin typeface="Agency FB" panose="020B0503020202020204" pitchFamily="34" charset="0"/>
              </a:rPr>
              <a:t>(IRB)</a:t>
            </a:r>
          </a:p>
        </p:txBody>
      </p:sp>
    </p:spTree>
    <p:extLst>
      <p:ext uri="{BB962C8B-B14F-4D97-AF65-F5344CB8AC3E}">
        <p14:creationId xmlns:p14="http://schemas.microsoft.com/office/powerpoint/2010/main" val="2796128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7EA9474-BA20-A202-6170-9F8510E7845E}"/>
              </a:ext>
            </a:extLst>
          </p:cNvPr>
          <p:cNvPicPr>
            <a:picLocks noChangeAspect="1"/>
          </p:cNvPicPr>
          <p:nvPr/>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0380233" y="1817230"/>
            <a:ext cx="10979663" cy="5189396"/>
          </a:xfrm>
          <a:prstGeom prst="rect">
            <a:avLst/>
          </a:prstGeom>
        </p:spPr>
      </p:pic>
      <p:sp>
        <p:nvSpPr>
          <p:cNvPr id="3" name="Text Placeholder 2">
            <a:extLst>
              <a:ext uri="{FF2B5EF4-FFF2-40B4-BE49-F238E27FC236}">
                <a16:creationId xmlns:a16="http://schemas.microsoft.com/office/drawing/2014/main" id="{D2A27868-269B-0D48-98F6-DF2CF36CC15F}"/>
              </a:ext>
            </a:extLst>
          </p:cNvPr>
          <p:cNvSpPr>
            <a:spLocks noGrp="1"/>
          </p:cNvSpPr>
          <p:nvPr>
            <p:ph type="body" sz="quarter" idx="11"/>
          </p:nvPr>
        </p:nvSpPr>
        <p:spPr>
          <a:xfrm>
            <a:off x="534035" y="1817229"/>
            <a:ext cx="8470818" cy="6814908"/>
          </a:xfrm>
        </p:spPr>
        <p:txBody>
          <a:bodyPr>
            <a:normAutofit/>
          </a:bodyPr>
          <a:lstStyle/>
          <a:p>
            <a:pPr>
              <a:defRPr/>
            </a:pPr>
            <a:r>
              <a:rPr lang="en-US" sz="2400" dirty="0">
                <a:latin typeface="Calibri" panose="020F0502020204030204"/>
              </a:rPr>
              <a:t>Researchers and all research team members must complete required training </a:t>
            </a:r>
            <a:r>
              <a:rPr lang="en-US" sz="2400" u="sng" dirty="0">
                <a:latin typeface="Calibri" panose="020F0502020204030204"/>
              </a:rPr>
              <a:t>before</a:t>
            </a:r>
            <a:r>
              <a:rPr lang="en-US" sz="2400" dirty="0">
                <a:latin typeface="Calibri" panose="020F0502020204030204"/>
              </a:rPr>
              <a:t> they will be eligible to receive IRB approval.</a:t>
            </a:r>
          </a:p>
          <a:p>
            <a:pPr marL="514350" indent="-514350">
              <a:buFont typeface="Arial" panose="020B0604020202020204" pitchFamily="34" charset="0"/>
              <a:buChar char="•"/>
              <a:defRPr/>
            </a:pPr>
            <a:r>
              <a:rPr lang="en-US" sz="2400" dirty="0">
                <a:latin typeface="Calibri" panose="020F0502020204030204"/>
              </a:rPr>
              <a:t>Complete the Collaborative Institutional Research Initiative (CITI Program) course: </a:t>
            </a:r>
          </a:p>
          <a:p>
            <a:pPr marL="1543050" lvl="1" indent="-514350">
              <a:buFont typeface="Arial" panose="020B0604020202020204" pitchFamily="34" charset="0"/>
              <a:buChar char="•"/>
              <a:defRPr/>
            </a:pPr>
            <a:r>
              <a:rPr lang="en-US" sz="2400" dirty="0">
                <a:solidFill>
                  <a:schemeClr val="bg1"/>
                </a:solidFill>
                <a:latin typeface="Calibri" panose="020F0502020204030204"/>
              </a:rPr>
              <a:t>“Social &amp; Behavioral Research - Basic/Refresher”</a:t>
            </a:r>
          </a:p>
          <a:p>
            <a:pPr marL="1543050" lvl="1" indent="-514350">
              <a:buFont typeface="Arial" panose="020B0604020202020204" pitchFamily="34" charset="0"/>
              <a:buChar char="•"/>
              <a:defRPr/>
            </a:pPr>
            <a:r>
              <a:rPr lang="en-US" sz="2400" dirty="0">
                <a:solidFill>
                  <a:schemeClr val="bg1"/>
                </a:solidFill>
                <a:latin typeface="Calibri" panose="020F0502020204030204"/>
              </a:rPr>
              <a:t>“Biomedical Research - Basic/Refresher” </a:t>
            </a:r>
          </a:p>
          <a:p>
            <a:pPr marL="514350" indent="-514350">
              <a:buFont typeface="Arial" panose="020B0604020202020204" pitchFamily="34" charset="0"/>
              <a:buChar char="•"/>
              <a:defRPr/>
            </a:pPr>
            <a:r>
              <a:rPr lang="en-US" sz="2400" b="1" dirty="0">
                <a:latin typeface="Calibri" panose="020F0502020204030204"/>
              </a:rPr>
              <a:t>Training must be renewed every 3 years</a:t>
            </a:r>
          </a:p>
          <a:p>
            <a:pPr marL="514350" indent="-514350">
              <a:buFont typeface="Arial" panose="020B0604020202020204" pitchFamily="34" charset="0"/>
              <a:buChar char="•"/>
              <a:defRPr/>
            </a:pPr>
            <a:r>
              <a:rPr lang="en-US" sz="2400" dirty="0">
                <a:latin typeface="Calibri" panose="020F0502020204030204"/>
              </a:rPr>
              <a:t>Additional Trainings:</a:t>
            </a:r>
          </a:p>
          <a:p>
            <a:pPr marL="1543050" lvl="1" indent="-514350">
              <a:buFont typeface="Arial" panose="020B0604020202020204" pitchFamily="34" charset="0"/>
              <a:buChar char="•"/>
              <a:defRPr/>
            </a:pPr>
            <a:r>
              <a:rPr lang="en-US" sz="2400" dirty="0">
                <a:solidFill>
                  <a:schemeClr val="bg1"/>
                </a:solidFill>
                <a:latin typeface="Calibri" panose="020F0502020204030204"/>
              </a:rPr>
              <a:t>Responsible Conduct of Research (RCR)</a:t>
            </a:r>
          </a:p>
          <a:p>
            <a:pPr marL="1543050" lvl="1" indent="-514350">
              <a:buFont typeface="Arial" panose="020B0604020202020204" pitchFamily="34" charset="0"/>
              <a:buChar char="•"/>
              <a:defRPr/>
            </a:pPr>
            <a:r>
              <a:rPr lang="en-US" sz="2400" dirty="0">
                <a:solidFill>
                  <a:schemeClr val="bg1"/>
                </a:solidFill>
                <a:latin typeface="Calibri" panose="020F0502020204030204"/>
              </a:rPr>
              <a:t>Good Clinical Practice</a:t>
            </a:r>
          </a:p>
          <a:p>
            <a:pPr marL="1543050" lvl="1" indent="-514350">
              <a:buFont typeface="Arial" panose="020B0604020202020204" pitchFamily="34" charset="0"/>
              <a:buChar char="•"/>
              <a:defRPr/>
            </a:pPr>
            <a:r>
              <a:rPr lang="en-US" sz="2400" dirty="0">
                <a:solidFill>
                  <a:schemeClr val="bg1"/>
                </a:solidFill>
                <a:latin typeface="Calibri" panose="020F0502020204030204"/>
              </a:rPr>
              <a:t>Custom upon request</a:t>
            </a:r>
          </a:p>
          <a:p>
            <a:pPr marL="2228850" lvl="2" indent="-514350">
              <a:buFont typeface="Arial" panose="020B0604020202020204" pitchFamily="34" charset="0"/>
              <a:buChar char="•"/>
              <a:defRPr/>
            </a:pPr>
            <a:r>
              <a:rPr lang="en-US" sz="2400" dirty="0">
                <a:solidFill>
                  <a:schemeClr val="bg1"/>
                </a:solidFill>
                <a:latin typeface="Calibri" panose="020F0502020204030204"/>
              </a:rPr>
              <a:t>Email UNTIRB</a:t>
            </a:r>
            <a:r>
              <a:rPr lang="en-US" sz="2400" dirty="0">
                <a:solidFill>
                  <a:schemeClr val="bg1"/>
                </a:solidFill>
                <a:latin typeface="Calibri" panose="020F0502020204030204"/>
                <a:hlinkClick r:id="rId4">
                  <a:extLst>
                    <a:ext uri="{A12FA001-AC4F-418D-AE19-62706E023703}">
                      <ahyp:hlinkClr xmlns:ahyp="http://schemas.microsoft.com/office/drawing/2018/hyperlinkcolor" val="tx"/>
                    </a:ext>
                  </a:extLst>
                </a:hlinkClick>
              </a:rPr>
              <a:t>@unt.edu</a:t>
            </a:r>
            <a:endParaRPr lang="en-US" sz="2400" dirty="0">
              <a:solidFill>
                <a:schemeClr val="bg1"/>
              </a:solidFill>
              <a:latin typeface="Calibri" panose="020F0502020204030204"/>
            </a:endParaRPr>
          </a:p>
        </p:txBody>
      </p:sp>
      <p:sp>
        <p:nvSpPr>
          <p:cNvPr id="4" name="TextBox 3">
            <a:extLst>
              <a:ext uri="{FF2B5EF4-FFF2-40B4-BE49-F238E27FC236}">
                <a16:creationId xmlns:a16="http://schemas.microsoft.com/office/drawing/2014/main" id="{7A3A952F-FC57-CCC1-C3BF-2261A3E82F54}"/>
              </a:ext>
            </a:extLst>
          </p:cNvPr>
          <p:cNvSpPr txBox="1"/>
          <p:nvPr/>
        </p:nvSpPr>
        <p:spPr>
          <a:xfrm>
            <a:off x="549130" y="1111016"/>
            <a:ext cx="13577885" cy="646331"/>
          </a:xfrm>
          <a:prstGeom prst="rect">
            <a:avLst/>
          </a:prstGeom>
          <a:noFill/>
        </p:spPr>
        <p:txBody>
          <a:bodyPr wrap="square" rtlCol="0">
            <a:spAutoFit/>
          </a:bodyPr>
          <a:lstStyle/>
          <a:p>
            <a:pPr defTabSz="1371600"/>
            <a:r>
              <a:rPr lang="en-US" sz="3600">
                <a:solidFill>
                  <a:prstClr val="black"/>
                </a:solidFill>
                <a:latin typeface="Calibri" panose="020F0502020204030204"/>
              </a:rPr>
              <a:t>“What type of training do I need to complete?”</a:t>
            </a:r>
          </a:p>
        </p:txBody>
      </p:sp>
      <p:pic>
        <p:nvPicPr>
          <p:cNvPr id="7" name="Picture 6">
            <a:extLst>
              <a:ext uri="{FF2B5EF4-FFF2-40B4-BE49-F238E27FC236}">
                <a16:creationId xmlns:a16="http://schemas.microsoft.com/office/drawing/2014/main" id="{825A1FDF-3A9A-506C-4D4D-93C4B2927894}"/>
              </a:ext>
            </a:extLst>
          </p:cNvPr>
          <p:cNvPicPr>
            <a:picLocks noChangeAspect="1"/>
          </p:cNvPicPr>
          <p:nvPr/>
        </p:nvPicPr>
        <p:blipFill>
          <a:blip r:embed="rId5"/>
          <a:stretch>
            <a:fillRect/>
          </a:stretch>
        </p:blipFill>
        <p:spPr>
          <a:xfrm>
            <a:off x="13254228" y="5253228"/>
            <a:ext cx="5033772" cy="5033772"/>
          </a:xfrm>
          <a:prstGeom prst="rect">
            <a:avLst/>
          </a:prstGeom>
        </p:spPr>
      </p:pic>
      <p:sp>
        <p:nvSpPr>
          <p:cNvPr id="2" name="Text Placeholder 1">
            <a:extLst>
              <a:ext uri="{FF2B5EF4-FFF2-40B4-BE49-F238E27FC236}">
                <a16:creationId xmlns:a16="http://schemas.microsoft.com/office/drawing/2014/main" id="{FD024B0E-3B00-6F41-70B8-5C821C460753}"/>
              </a:ext>
            </a:extLst>
          </p:cNvPr>
          <p:cNvSpPr txBox="1">
            <a:spLocks/>
          </p:cNvSpPr>
          <p:nvPr/>
        </p:nvSpPr>
        <p:spPr>
          <a:xfrm>
            <a:off x="549131" y="422531"/>
            <a:ext cx="6459872" cy="945357"/>
          </a:xfrm>
          <a:prstGeom prst="rect">
            <a:avLst/>
          </a:prstGeom>
        </p:spPr>
        <p:txBody>
          <a:bodyPr vert="horz" lIns="137160" tIns="68580" rIns="137160" bIns="6858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1371600">
              <a:spcBef>
                <a:spcPts val="1500"/>
              </a:spcBef>
              <a:buNone/>
            </a:pPr>
            <a:r>
              <a:rPr lang="en-US" sz="8100">
                <a:solidFill>
                  <a:prstClr val="black"/>
                </a:solidFill>
                <a:latin typeface="Agency FB" panose="020B0503020202020204" pitchFamily="34" charset="0"/>
              </a:rPr>
              <a:t>I</a:t>
            </a:r>
            <a:r>
              <a:rPr lang="en-US" sz="4200">
                <a:solidFill>
                  <a:prstClr val="black"/>
                </a:solidFill>
                <a:latin typeface="Agency FB" panose="020B0503020202020204" pitchFamily="34" charset="0"/>
              </a:rPr>
              <a:t>nstitutional </a:t>
            </a:r>
            <a:r>
              <a:rPr lang="en-US" sz="8100">
                <a:solidFill>
                  <a:prstClr val="black"/>
                </a:solidFill>
                <a:latin typeface="Agency FB" panose="020B0503020202020204" pitchFamily="34" charset="0"/>
              </a:rPr>
              <a:t>R</a:t>
            </a:r>
            <a:r>
              <a:rPr lang="en-US" sz="4200">
                <a:solidFill>
                  <a:prstClr val="black"/>
                </a:solidFill>
                <a:latin typeface="Agency FB" panose="020B0503020202020204" pitchFamily="34" charset="0"/>
              </a:rPr>
              <a:t>eview </a:t>
            </a:r>
            <a:r>
              <a:rPr lang="en-US" sz="8100">
                <a:solidFill>
                  <a:prstClr val="black"/>
                </a:solidFill>
                <a:latin typeface="Agency FB" panose="020B0503020202020204" pitchFamily="34" charset="0"/>
              </a:rPr>
              <a:t>B</a:t>
            </a:r>
            <a:r>
              <a:rPr lang="en-US" sz="4200">
                <a:solidFill>
                  <a:prstClr val="black"/>
                </a:solidFill>
                <a:latin typeface="Agency FB" panose="020B0503020202020204" pitchFamily="34" charset="0"/>
              </a:rPr>
              <a:t>oard </a:t>
            </a:r>
            <a:r>
              <a:rPr lang="en-US" sz="8100">
                <a:solidFill>
                  <a:prstClr val="black"/>
                </a:solidFill>
                <a:latin typeface="Agency FB" panose="020B0503020202020204" pitchFamily="34" charset="0"/>
              </a:rPr>
              <a:t>(IRB)</a:t>
            </a:r>
          </a:p>
        </p:txBody>
      </p:sp>
    </p:spTree>
    <p:extLst>
      <p:ext uri="{BB962C8B-B14F-4D97-AF65-F5344CB8AC3E}">
        <p14:creationId xmlns:p14="http://schemas.microsoft.com/office/powerpoint/2010/main" val="25816890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A27868-269B-0D48-98F6-DF2CF36CC15F}"/>
              </a:ext>
            </a:extLst>
          </p:cNvPr>
          <p:cNvSpPr>
            <a:spLocks noGrp="1"/>
          </p:cNvSpPr>
          <p:nvPr>
            <p:ph type="body" sz="quarter" idx="11"/>
          </p:nvPr>
        </p:nvSpPr>
        <p:spPr>
          <a:xfrm>
            <a:off x="549128" y="1817229"/>
            <a:ext cx="8425907" cy="6540558"/>
          </a:xfrm>
        </p:spPr>
        <p:txBody>
          <a:bodyPr>
            <a:normAutofit fontScale="92500" lnSpcReduction="10000"/>
          </a:bodyPr>
          <a:lstStyle/>
          <a:p>
            <a:pPr>
              <a:defRPr/>
            </a:pPr>
            <a:r>
              <a:rPr lang="en-US" sz="2400" dirty="0">
                <a:latin typeface="Calibri" panose="020F0502020204030204"/>
              </a:rPr>
              <a:t>In a research setting:</a:t>
            </a:r>
          </a:p>
          <a:p>
            <a:pPr marL="428625" indent="-428625">
              <a:buFont typeface="Arial" panose="020B0604020202020204" pitchFamily="34" charset="0"/>
              <a:buChar char="•"/>
              <a:defRPr/>
            </a:pPr>
            <a:r>
              <a:rPr lang="en-US" sz="3000" dirty="0">
                <a:latin typeface="Calibri" panose="020F0502020204030204"/>
              </a:rPr>
              <a:t>Confidentiality:</a:t>
            </a:r>
          </a:p>
          <a:p>
            <a:pPr marL="1114409" lvl="1" indent="-428625">
              <a:spcBef>
                <a:spcPts val="1500"/>
              </a:spcBef>
              <a:buFont typeface="Arial" panose="020B0604020202020204" pitchFamily="34" charset="0"/>
              <a:buChar char="•"/>
              <a:defRPr/>
            </a:pPr>
            <a:r>
              <a:rPr lang="en-US" sz="2400" dirty="0">
                <a:solidFill>
                  <a:schemeClr val="bg1"/>
                </a:solidFill>
                <a:latin typeface="Calibri" panose="020F0502020204030204"/>
              </a:rPr>
              <a:t>The protection of information including Personal Identifiable Information (PII) disclosed to researchers during the research process</a:t>
            </a:r>
          </a:p>
          <a:p>
            <a:pPr marL="1114409" lvl="1" indent="-428625">
              <a:spcBef>
                <a:spcPts val="1500"/>
              </a:spcBef>
              <a:buFont typeface="Arial" panose="020B0604020202020204" pitchFamily="34" charset="0"/>
              <a:buChar char="•"/>
              <a:defRPr/>
            </a:pPr>
            <a:r>
              <a:rPr lang="en-US" sz="2400" dirty="0">
                <a:solidFill>
                  <a:schemeClr val="bg1"/>
                </a:solidFill>
                <a:latin typeface="Calibri" panose="020F0502020204030204"/>
              </a:rPr>
              <a:t>ANY study in which there is disclosure of PII or identifiers which, when combined, can lead back to a participant is considered confidential</a:t>
            </a:r>
          </a:p>
          <a:p>
            <a:pPr marL="1114409" lvl="1" indent="-428625">
              <a:spcBef>
                <a:spcPts val="1500"/>
              </a:spcBef>
              <a:buFont typeface="Arial" panose="020B0604020202020204" pitchFamily="34" charset="0"/>
              <a:buChar char="•"/>
              <a:defRPr/>
            </a:pPr>
            <a:r>
              <a:rPr lang="en-US" sz="2400" dirty="0">
                <a:solidFill>
                  <a:schemeClr val="bg1"/>
                </a:solidFill>
                <a:latin typeface="Calibri" panose="020F0502020204030204"/>
              </a:rPr>
              <a:t>This includes Names, ID numbers, birthdates, IP addresses and many more</a:t>
            </a:r>
          </a:p>
          <a:p>
            <a:pPr marL="428625" indent="-428625">
              <a:buFont typeface="Arial" panose="020B0604020202020204" pitchFamily="34" charset="0"/>
              <a:buChar char="•"/>
              <a:defRPr/>
            </a:pPr>
            <a:r>
              <a:rPr lang="en-US" sz="3000" dirty="0">
                <a:latin typeface="Calibri" panose="020F0502020204030204"/>
              </a:rPr>
              <a:t>Anonymity: </a:t>
            </a:r>
          </a:p>
          <a:p>
            <a:pPr marL="1114409" lvl="1" indent="-428625">
              <a:spcBef>
                <a:spcPts val="1500"/>
              </a:spcBef>
              <a:buFont typeface="Arial" panose="020B0604020202020204" pitchFamily="34" charset="0"/>
              <a:buChar char="•"/>
              <a:defRPr/>
            </a:pPr>
            <a:r>
              <a:rPr lang="en-US" sz="2400" dirty="0">
                <a:solidFill>
                  <a:schemeClr val="bg1"/>
                </a:solidFill>
                <a:latin typeface="Calibri" panose="020F0502020204030204"/>
              </a:rPr>
              <a:t>When reidentification of a participant is considered impossible.</a:t>
            </a:r>
          </a:p>
          <a:p>
            <a:pPr marL="1114409" lvl="1" indent="-428625">
              <a:spcBef>
                <a:spcPts val="1500"/>
              </a:spcBef>
              <a:buFont typeface="Arial" panose="020B0604020202020204" pitchFamily="34" charset="0"/>
              <a:buChar char="•"/>
              <a:defRPr/>
            </a:pPr>
            <a:r>
              <a:rPr lang="en-US" sz="2400" dirty="0">
                <a:solidFill>
                  <a:schemeClr val="bg1"/>
                </a:solidFill>
                <a:latin typeface="Calibri" panose="020F0502020204030204"/>
              </a:rPr>
              <a:t>The only way to render data entirely anonymous is to remove all identifying information from the data and completely disconnect any links between the subjects and data about the subjects.</a:t>
            </a:r>
          </a:p>
        </p:txBody>
      </p:sp>
      <p:sp>
        <p:nvSpPr>
          <p:cNvPr id="4" name="TextBox 3">
            <a:extLst>
              <a:ext uri="{FF2B5EF4-FFF2-40B4-BE49-F238E27FC236}">
                <a16:creationId xmlns:a16="http://schemas.microsoft.com/office/drawing/2014/main" id="{7A3A952F-FC57-CCC1-C3BF-2261A3E82F54}"/>
              </a:ext>
            </a:extLst>
          </p:cNvPr>
          <p:cNvSpPr txBox="1"/>
          <p:nvPr/>
        </p:nvSpPr>
        <p:spPr>
          <a:xfrm>
            <a:off x="549130" y="1111016"/>
            <a:ext cx="13577885" cy="646331"/>
          </a:xfrm>
          <a:prstGeom prst="rect">
            <a:avLst/>
          </a:prstGeom>
          <a:noFill/>
        </p:spPr>
        <p:txBody>
          <a:bodyPr wrap="square" rtlCol="0">
            <a:spAutoFit/>
          </a:bodyPr>
          <a:lstStyle/>
          <a:p>
            <a:pPr defTabSz="1371600"/>
            <a:r>
              <a:rPr lang="en-US" sz="3600">
                <a:solidFill>
                  <a:prstClr val="black"/>
                </a:solidFill>
                <a:latin typeface="Calibri" panose="020F0502020204030204"/>
              </a:rPr>
              <a:t>Confidential Vs Anonymous</a:t>
            </a:r>
          </a:p>
        </p:txBody>
      </p:sp>
      <p:sp>
        <p:nvSpPr>
          <p:cNvPr id="2" name="Text Placeholder 1">
            <a:extLst>
              <a:ext uri="{FF2B5EF4-FFF2-40B4-BE49-F238E27FC236}">
                <a16:creationId xmlns:a16="http://schemas.microsoft.com/office/drawing/2014/main" id="{FD024B0E-3B00-6F41-70B8-5C821C460753}"/>
              </a:ext>
            </a:extLst>
          </p:cNvPr>
          <p:cNvSpPr txBox="1">
            <a:spLocks/>
          </p:cNvSpPr>
          <p:nvPr/>
        </p:nvSpPr>
        <p:spPr>
          <a:xfrm>
            <a:off x="549131" y="422531"/>
            <a:ext cx="6459872" cy="945357"/>
          </a:xfrm>
          <a:prstGeom prst="rect">
            <a:avLst/>
          </a:prstGeom>
        </p:spPr>
        <p:txBody>
          <a:bodyPr vert="horz" lIns="137160" tIns="68580" rIns="137160" bIns="6858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1371600">
              <a:spcBef>
                <a:spcPts val="1500"/>
              </a:spcBef>
              <a:buNone/>
            </a:pPr>
            <a:r>
              <a:rPr lang="en-US" sz="8100">
                <a:solidFill>
                  <a:prstClr val="black"/>
                </a:solidFill>
                <a:latin typeface="Agency FB" panose="020B0503020202020204" pitchFamily="34" charset="0"/>
              </a:rPr>
              <a:t>I</a:t>
            </a:r>
            <a:r>
              <a:rPr lang="en-US" sz="4200">
                <a:solidFill>
                  <a:prstClr val="black"/>
                </a:solidFill>
                <a:latin typeface="Agency FB" panose="020B0503020202020204" pitchFamily="34" charset="0"/>
              </a:rPr>
              <a:t>nstitutional </a:t>
            </a:r>
            <a:r>
              <a:rPr lang="en-US" sz="8100">
                <a:solidFill>
                  <a:prstClr val="black"/>
                </a:solidFill>
                <a:latin typeface="Agency FB" panose="020B0503020202020204" pitchFamily="34" charset="0"/>
              </a:rPr>
              <a:t>R</a:t>
            </a:r>
            <a:r>
              <a:rPr lang="en-US" sz="4200">
                <a:solidFill>
                  <a:prstClr val="black"/>
                </a:solidFill>
                <a:latin typeface="Agency FB" panose="020B0503020202020204" pitchFamily="34" charset="0"/>
              </a:rPr>
              <a:t>eview </a:t>
            </a:r>
            <a:r>
              <a:rPr lang="en-US" sz="8100">
                <a:solidFill>
                  <a:prstClr val="black"/>
                </a:solidFill>
                <a:latin typeface="Agency FB" panose="020B0503020202020204" pitchFamily="34" charset="0"/>
              </a:rPr>
              <a:t>B</a:t>
            </a:r>
            <a:r>
              <a:rPr lang="en-US" sz="4200">
                <a:solidFill>
                  <a:prstClr val="black"/>
                </a:solidFill>
                <a:latin typeface="Agency FB" panose="020B0503020202020204" pitchFamily="34" charset="0"/>
              </a:rPr>
              <a:t>oard </a:t>
            </a:r>
            <a:r>
              <a:rPr lang="en-US" sz="8100">
                <a:solidFill>
                  <a:prstClr val="black"/>
                </a:solidFill>
                <a:latin typeface="Agency FB" panose="020B0503020202020204" pitchFamily="34" charset="0"/>
              </a:rPr>
              <a:t>(IRB)</a:t>
            </a:r>
          </a:p>
        </p:txBody>
      </p:sp>
    </p:spTree>
    <p:extLst>
      <p:ext uri="{BB962C8B-B14F-4D97-AF65-F5344CB8AC3E}">
        <p14:creationId xmlns:p14="http://schemas.microsoft.com/office/powerpoint/2010/main" val="25895924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A27868-269B-0D48-98F6-DF2CF36CC15F}"/>
              </a:ext>
            </a:extLst>
          </p:cNvPr>
          <p:cNvSpPr>
            <a:spLocks noGrp="1"/>
          </p:cNvSpPr>
          <p:nvPr>
            <p:ph type="body" sz="quarter" idx="11"/>
          </p:nvPr>
        </p:nvSpPr>
        <p:spPr>
          <a:xfrm>
            <a:off x="549128" y="1817229"/>
            <a:ext cx="8425907" cy="6540558"/>
          </a:xfrm>
        </p:spPr>
        <p:txBody>
          <a:bodyPr>
            <a:normAutofit/>
          </a:bodyPr>
          <a:lstStyle/>
          <a:p>
            <a:pPr marL="428625" indent="-428625">
              <a:buFont typeface="Arial" panose="020B0604020202020204" pitchFamily="34" charset="0"/>
              <a:buChar char="•"/>
              <a:defRPr/>
            </a:pPr>
            <a:r>
              <a:rPr lang="en-US" sz="2700" dirty="0">
                <a:latin typeface="Calibri" panose="020F0502020204030204"/>
              </a:rPr>
              <a:t>Even when direct identifiers are not collected, combinations of demographic questions when paired with other data could potentially be put together to identify a participant.</a:t>
            </a:r>
          </a:p>
          <a:p>
            <a:pPr marL="428625" indent="-428625">
              <a:buFont typeface="Arial" panose="020B0604020202020204" pitchFamily="34" charset="0"/>
              <a:buChar char="•"/>
              <a:defRPr/>
            </a:pPr>
            <a:r>
              <a:rPr lang="en-US" sz="2700" dirty="0">
                <a:latin typeface="Calibri" panose="020F0502020204030204"/>
              </a:rPr>
              <a:t>Data storage should be password protected and stored only on UNT-issued devices</a:t>
            </a:r>
          </a:p>
          <a:p>
            <a:pPr marL="1114409" lvl="1" indent="-428625">
              <a:spcBef>
                <a:spcPts val="1500"/>
              </a:spcBef>
              <a:buFont typeface="Arial" panose="020B0604020202020204" pitchFamily="34" charset="0"/>
              <a:buChar char="•"/>
              <a:defRPr/>
            </a:pPr>
            <a:r>
              <a:rPr lang="en-US" sz="2700" dirty="0">
                <a:solidFill>
                  <a:schemeClr val="bg1"/>
                </a:solidFill>
                <a:latin typeface="Calibri" panose="020F0502020204030204"/>
              </a:rPr>
              <a:t>For electronic data,  approved UNT servers (OneDrive, SharePoint, Teams) are permitted. </a:t>
            </a:r>
          </a:p>
          <a:p>
            <a:pPr marL="1114409" lvl="1" indent="-428625">
              <a:spcBef>
                <a:spcPts val="1500"/>
              </a:spcBef>
              <a:buFont typeface="Arial" panose="020B0604020202020204" pitchFamily="34" charset="0"/>
              <a:buChar char="•"/>
              <a:defRPr/>
            </a:pPr>
            <a:r>
              <a:rPr lang="en-US" sz="2700" dirty="0">
                <a:solidFill>
                  <a:schemeClr val="bg1"/>
                </a:solidFill>
                <a:latin typeface="Calibri" panose="020F0502020204030204"/>
              </a:rPr>
              <a:t>Google is NOT approved, neither are personal devices</a:t>
            </a:r>
          </a:p>
          <a:p>
            <a:pPr marL="1114409" lvl="1" indent="-428625">
              <a:spcBef>
                <a:spcPts val="1500"/>
              </a:spcBef>
              <a:buFont typeface="Arial" panose="020B0604020202020204" pitchFamily="34" charset="0"/>
              <a:buChar char="•"/>
              <a:defRPr/>
            </a:pPr>
            <a:r>
              <a:rPr lang="en-US" sz="2700" dirty="0">
                <a:solidFill>
                  <a:schemeClr val="bg1"/>
                </a:solidFill>
                <a:latin typeface="Calibri" panose="020F0502020204030204"/>
              </a:rPr>
              <a:t>Additional electronic storage services/applications may need to be reviewed by IT security. </a:t>
            </a:r>
          </a:p>
          <a:p>
            <a:pPr marL="428625" indent="-428625">
              <a:buFont typeface="Arial" panose="020B0604020202020204" pitchFamily="34" charset="0"/>
              <a:buChar char="•"/>
              <a:defRPr/>
            </a:pPr>
            <a:r>
              <a:rPr lang="en-US" sz="2700" dirty="0">
                <a:latin typeface="Calibri" panose="020F0502020204030204"/>
              </a:rPr>
              <a:t>Physical paper data should be stored in a locked cabinet on the UNT campus in the PI's office.</a:t>
            </a:r>
          </a:p>
        </p:txBody>
      </p:sp>
      <p:sp>
        <p:nvSpPr>
          <p:cNvPr id="4" name="TextBox 3">
            <a:extLst>
              <a:ext uri="{FF2B5EF4-FFF2-40B4-BE49-F238E27FC236}">
                <a16:creationId xmlns:a16="http://schemas.microsoft.com/office/drawing/2014/main" id="{7A3A952F-FC57-CCC1-C3BF-2261A3E82F54}"/>
              </a:ext>
            </a:extLst>
          </p:cNvPr>
          <p:cNvSpPr txBox="1"/>
          <p:nvPr/>
        </p:nvSpPr>
        <p:spPr>
          <a:xfrm>
            <a:off x="549130" y="1111016"/>
            <a:ext cx="13577885" cy="646331"/>
          </a:xfrm>
          <a:prstGeom prst="rect">
            <a:avLst/>
          </a:prstGeom>
          <a:noFill/>
        </p:spPr>
        <p:txBody>
          <a:bodyPr wrap="square" rtlCol="0">
            <a:spAutoFit/>
          </a:bodyPr>
          <a:lstStyle/>
          <a:p>
            <a:pPr defTabSz="1371600"/>
            <a:r>
              <a:rPr lang="en-US" sz="3600">
                <a:solidFill>
                  <a:prstClr val="black"/>
                </a:solidFill>
                <a:latin typeface="Calibri" panose="020F0502020204030204"/>
              </a:rPr>
              <a:t>Protection of Confidential Information</a:t>
            </a:r>
          </a:p>
        </p:txBody>
      </p:sp>
      <p:sp>
        <p:nvSpPr>
          <p:cNvPr id="2" name="Text Placeholder 1">
            <a:extLst>
              <a:ext uri="{FF2B5EF4-FFF2-40B4-BE49-F238E27FC236}">
                <a16:creationId xmlns:a16="http://schemas.microsoft.com/office/drawing/2014/main" id="{FD024B0E-3B00-6F41-70B8-5C821C460753}"/>
              </a:ext>
            </a:extLst>
          </p:cNvPr>
          <p:cNvSpPr txBox="1">
            <a:spLocks/>
          </p:cNvSpPr>
          <p:nvPr/>
        </p:nvSpPr>
        <p:spPr>
          <a:xfrm>
            <a:off x="549131" y="422531"/>
            <a:ext cx="6459872" cy="945357"/>
          </a:xfrm>
          <a:prstGeom prst="rect">
            <a:avLst/>
          </a:prstGeom>
        </p:spPr>
        <p:txBody>
          <a:bodyPr vert="horz" lIns="137160" tIns="68580" rIns="137160" bIns="6858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1371600">
              <a:spcBef>
                <a:spcPts val="1500"/>
              </a:spcBef>
              <a:buNone/>
            </a:pPr>
            <a:r>
              <a:rPr lang="en-US" sz="8100">
                <a:solidFill>
                  <a:prstClr val="black"/>
                </a:solidFill>
                <a:latin typeface="Agency FB" panose="020B0503020202020204" pitchFamily="34" charset="0"/>
              </a:rPr>
              <a:t>I</a:t>
            </a:r>
            <a:r>
              <a:rPr lang="en-US" sz="4200">
                <a:solidFill>
                  <a:prstClr val="black"/>
                </a:solidFill>
                <a:latin typeface="Agency FB" panose="020B0503020202020204" pitchFamily="34" charset="0"/>
              </a:rPr>
              <a:t>nstitutional </a:t>
            </a:r>
            <a:r>
              <a:rPr lang="en-US" sz="8100">
                <a:solidFill>
                  <a:prstClr val="black"/>
                </a:solidFill>
                <a:latin typeface="Agency FB" panose="020B0503020202020204" pitchFamily="34" charset="0"/>
              </a:rPr>
              <a:t>R</a:t>
            </a:r>
            <a:r>
              <a:rPr lang="en-US" sz="4200">
                <a:solidFill>
                  <a:prstClr val="black"/>
                </a:solidFill>
                <a:latin typeface="Agency FB" panose="020B0503020202020204" pitchFamily="34" charset="0"/>
              </a:rPr>
              <a:t>eview </a:t>
            </a:r>
            <a:r>
              <a:rPr lang="en-US" sz="8100">
                <a:solidFill>
                  <a:prstClr val="black"/>
                </a:solidFill>
                <a:latin typeface="Agency FB" panose="020B0503020202020204" pitchFamily="34" charset="0"/>
              </a:rPr>
              <a:t>B</a:t>
            </a:r>
            <a:r>
              <a:rPr lang="en-US" sz="4200">
                <a:solidFill>
                  <a:prstClr val="black"/>
                </a:solidFill>
                <a:latin typeface="Agency FB" panose="020B0503020202020204" pitchFamily="34" charset="0"/>
              </a:rPr>
              <a:t>oard </a:t>
            </a:r>
            <a:r>
              <a:rPr lang="en-US" sz="8100">
                <a:solidFill>
                  <a:prstClr val="black"/>
                </a:solidFill>
                <a:latin typeface="Agency FB" panose="020B0503020202020204" pitchFamily="34" charset="0"/>
              </a:rPr>
              <a:t>(IRB)</a:t>
            </a:r>
          </a:p>
        </p:txBody>
      </p:sp>
    </p:spTree>
    <p:extLst>
      <p:ext uri="{BB962C8B-B14F-4D97-AF65-F5344CB8AC3E}">
        <p14:creationId xmlns:p14="http://schemas.microsoft.com/office/powerpoint/2010/main" val="15240637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A27868-269B-0D48-98F6-DF2CF36CC15F}"/>
              </a:ext>
            </a:extLst>
          </p:cNvPr>
          <p:cNvSpPr>
            <a:spLocks noGrp="1"/>
          </p:cNvSpPr>
          <p:nvPr>
            <p:ph type="body" sz="quarter" idx="11"/>
          </p:nvPr>
        </p:nvSpPr>
        <p:spPr>
          <a:xfrm>
            <a:off x="549128" y="1817229"/>
            <a:ext cx="8425907" cy="6540558"/>
          </a:xfrm>
        </p:spPr>
        <p:txBody>
          <a:bodyPr>
            <a:normAutofit/>
          </a:bodyPr>
          <a:lstStyle/>
          <a:p>
            <a:pPr marL="428625" indent="-428625">
              <a:buFont typeface="Arial" panose="020B0604020202020204" pitchFamily="34" charset="0"/>
              <a:buChar char="•"/>
              <a:defRPr/>
            </a:pPr>
            <a:r>
              <a:rPr lang="en-US" sz="2700">
                <a:latin typeface="Calibri" panose="020F0502020204030204"/>
              </a:rPr>
              <a:t>Details must be included on the informed consent document</a:t>
            </a:r>
          </a:p>
          <a:p>
            <a:pPr marL="428625" indent="-428625">
              <a:buFont typeface="Arial" panose="020B0604020202020204" pitchFamily="34" charset="0"/>
              <a:buChar char="•"/>
              <a:defRPr/>
            </a:pPr>
            <a:r>
              <a:rPr lang="en-US" sz="2700">
                <a:latin typeface="Calibri" panose="020F0502020204030204"/>
              </a:rPr>
              <a:t>Voice/video images are considered Personally Identifiable Information (PII)</a:t>
            </a:r>
          </a:p>
          <a:p>
            <a:pPr marL="428625" indent="-428625">
              <a:buFont typeface="Arial" panose="020B0604020202020204" pitchFamily="34" charset="0"/>
              <a:buChar char="•"/>
              <a:defRPr/>
            </a:pPr>
            <a:r>
              <a:rPr lang="en-US" sz="2700">
                <a:latin typeface="Calibri" panose="020F0502020204030204"/>
              </a:rPr>
              <a:t>Researchers intended use must be disclosed</a:t>
            </a:r>
          </a:p>
          <a:p>
            <a:pPr marL="1114409" lvl="1" indent="-428625">
              <a:spcBef>
                <a:spcPts val="1500"/>
              </a:spcBef>
              <a:buFont typeface="Arial" panose="020B0604020202020204" pitchFamily="34" charset="0"/>
              <a:buChar char="•"/>
              <a:defRPr/>
            </a:pPr>
            <a:r>
              <a:rPr lang="en-US" sz="2700">
                <a:solidFill>
                  <a:schemeClr val="bg1"/>
                </a:solidFill>
                <a:latin typeface="Calibri" panose="020F0502020204030204"/>
              </a:rPr>
              <a:t>Just for transcription?</a:t>
            </a:r>
          </a:p>
          <a:p>
            <a:pPr marL="1114409" lvl="1" indent="-428625">
              <a:spcBef>
                <a:spcPts val="1500"/>
              </a:spcBef>
              <a:buFont typeface="Arial" panose="020B0604020202020204" pitchFamily="34" charset="0"/>
              <a:buChar char="•"/>
              <a:defRPr/>
            </a:pPr>
            <a:r>
              <a:rPr lang="en-US" sz="2700">
                <a:solidFill>
                  <a:schemeClr val="bg1"/>
                </a:solidFill>
                <a:latin typeface="Calibri" panose="020F0502020204030204"/>
              </a:rPr>
              <a:t>To be use in publications/presentations?</a:t>
            </a:r>
          </a:p>
          <a:p>
            <a:pPr marL="428625" indent="-428625">
              <a:buFont typeface="Arial" panose="020B0604020202020204" pitchFamily="34" charset="0"/>
              <a:buChar char="•"/>
              <a:defRPr/>
            </a:pPr>
            <a:r>
              <a:rPr lang="en-US" sz="2700">
                <a:latin typeface="Calibri" panose="020F0502020204030204"/>
              </a:rPr>
              <a:t>If it is to be used in publications/presentations, researchers must disclose how identities will be protected</a:t>
            </a:r>
          </a:p>
          <a:p>
            <a:pPr marL="428625" indent="-428625">
              <a:buFont typeface="Arial" panose="020B0604020202020204" pitchFamily="34" charset="0"/>
              <a:buChar char="•"/>
              <a:defRPr/>
            </a:pPr>
            <a:r>
              <a:rPr lang="en-US" sz="2700">
                <a:latin typeface="Calibri" panose="020F0502020204030204"/>
              </a:rPr>
              <a:t>Risk is heightened if used with children</a:t>
            </a:r>
          </a:p>
        </p:txBody>
      </p:sp>
      <p:sp>
        <p:nvSpPr>
          <p:cNvPr id="4" name="TextBox 3">
            <a:extLst>
              <a:ext uri="{FF2B5EF4-FFF2-40B4-BE49-F238E27FC236}">
                <a16:creationId xmlns:a16="http://schemas.microsoft.com/office/drawing/2014/main" id="{7A3A952F-FC57-CCC1-C3BF-2261A3E82F54}"/>
              </a:ext>
            </a:extLst>
          </p:cNvPr>
          <p:cNvSpPr txBox="1"/>
          <p:nvPr/>
        </p:nvSpPr>
        <p:spPr>
          <a:xfrm>
            <a:off x="549130" y="1111016"/>
            <a:ext cx="13577885" cy="646331"/>
          </a:xfrm>
          <a:prstGeom prst="rect">
            <a:avLst/>
          </a:prstGeom>
          <a:noFill/>
        </p:spPr>
        <p:txBody>
          <a:bodyPr wrap="square" rtlCol="0">
            <a:spAutoFit/>
          </a:bodyPr>
          <a:lstStyle/>
          <a:p>
            <a:pPr defTabSz="1371600"/>
            <a:r>
              <a:rPr lang="en-US" sz="3600">
                <a:solidFill>
                  <a:prstClr val="black"/>
                </a:solidFill>
                <a:latin typeface="Calibri" panose="020F0502020204030204"/>
              </a:rPr>
              <a:t>Use of Audio/Video Recordings.</a:t>
            </a:r>
          </a:p>
        </p:txBody>
      </p:sp>
      <p:sp>
        <p:nvSpPr>
          <p:cNvPr id="2" name="Text Placeholder 1">
            <a:extLst>
              <a:ext uri="{FF2B5EF4-FFF2-40B4-BE49-F238E27FC236}">
                <a16:creationId xmlns:a16="http://schemas.microsoft.com/office/drawing/2014/main" id="{FD024B0E-3B00-6F41-70B8-5C821C460753}"/>
              </a:ext>
            </a:extLst>
          </p:cNvPr>
          <p:cNvSpPr txBox="1">
            <a:spLocks/>
          </p:cNvSpPr>
          <p:nvPr/>
        </p:nvSpPr>
        <p:spPr>
          <a:xfrm>
            <a:off x="549131" y="422531"/>
            <a:ext cx="6459872" cy="945357"/>
          </a:xfrm>
          <a:prstGeom prst="rect">
            <a:avLst/>
          </a:prstGeom>
        </p:spPr>
        <p:txBody>
          <a:bodyPr vert="horz" lIns="137160" tIns="68580" rIns="137160" bIns="6858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1371600">
              <a:spcBef>
                <a:spcPts val="1500"/>
              </a:spcBef>
              <a:buNone/>
            </a:pPr>
            <a:r>
              <a:rPr lang="en-US" sz="8100">
                <a:solidFill>
                  <a:prstClr val="black"/>
                </a:solidFill>
                <a:latin typeface="Agency FB" panose="020B0503020202020204" pitchFamily="34" charset="0"/>
              </a:rPr>
              <a:t>I</a:t>
            </a:r>
            <a:r>
              <a:rPr lang="en-US" sz="4200">
                <a:solidFill>
                  <a:prstClr val="black"/>
                </a:solidFill>
                <a:latin typeface="Agency FB" panose="020B0503020202020204" pitchFamily="34" charset="0"/>
              </a:rPr>
              <a:t>nstitutional </a:t>
            </a:r>
            <a:r>
              <a:rPr lang="en-US" sz="8100">
                <a:solidFill>
                  <a:prstClr val="black"/>
                </a:solidFill>
                <a:latin typeface="Agency FB" panose="020B0503020202020204" pitchFamily="34" charset="0"/>
              </a:rPr>
              <a:t>R</a:t>
            </a:r>
            <a:r>
              <a:rPr lang="en-US" sz="4200">
                <a:solidFill>
                  <a:prstClr val="black"/>
                </a:solidFill>
                <a:latin typeface="Agency FB" panose="020B0503020202020204" pitchFamily="34" charset="0"/>
              </a:rPr>
              <a:t>eview </a:t>
            </a:r>
            <a:r>
              <a:rPr lang="en-US" sz="8100">
                <a:solidFill>
                  <a:prstClr val="black"/>
                </a:solidFill>
                <a:latin typeface="Agency FB" panose="020B0503020202020204" pitchFamily="34" charset="0"/>
              </a:rPr>
              <a:t>B</a:t>
            </a:r>
            <a:r>
              <a:rPr lang="en-US" sz="4200">
                <a:solidFill>
                  <a:prstClr val="black"/>
                </a:solidFill>
                <a:latin typeface="Agency FB" panose="020B0503020202020204" pitchFamily="34" charset="0"/>
              </a:rPr>
              <a:t>oard </a:t>
            </a:r>
            <a:r>
              <a:rPr lang="en-US" sz="8100">
                <a:solidFill>
                  <a:prstClr val="black"/>
                </a:solidFill>
                <a:latin typeface="Agency FB" panose="020B0503020202020204" pitchFamily="34" charset="0"/>
              </a:rPr>
              <a:t>(IRB)</a:t>
            </a:r>
          </a:p>
        </p:txBody>
      </p:sp>
    </p:spTree>
    <p:extLst>
      <p:ext uri="{BB962C8B-B14F-4D97-AF65-F5344CB8AC3E}">
        <p14:creationId xmlns:p14="http://schemas.microsoft.com/office/powerpoint/2010/main" val="5180622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725295" y="-226704"/>
            <a:ext cx="3154111" cy="3504568"/>
            <a:chOff x="0" y="0"/>
            <a:chExt cx="731520" cy="812800"/>
          </a:xfrm>
        </p:grpSpPr>
        <p:sp>
          <p:nvSpPr>
            <p:cNvPr id="3" name="Freeform 3"/>
            <p:cNvSpPr/>
            <p:nvPr/>
          </p:nvSpPr>
          <p:spPr>
            <a:xfrm>
              <a:off x="0" y="0"/>
              <a:ext cx="731520" cy="812800"/>
            </a:xfrm>
            <a:custGeom>
              <a:avLst/>
              <a:gdLst/>
              <a:ahLst/>
              <a:cxnLst/>
              <a:rect l="l" t="t" r="r" b="b"/>
              <a:pathLst>
                <a:path w="731520" h="812800">
                  <a:moveTo>
                    <a:pt x="0" y="0"/>
                  </a:moveTo>
                  <a:lnTo>
                    <a:pt x="731520" y="0"/>
                  </a:lnTo>
                  <a:lnTo>
                    <a:pt x="731520" y="812800"/>
                  </a:lnTo>
                  <a:lnTo>
                    <a:pt x="0" y="812800"/>
                  </a:lnTo>
                  <a:close/>
                </a:path>
              </a:pathLst>
            </a:custGeom>
            <a:solidFill>
              <a:srgbClr val="006A31"/>
            </a:solidFill>
          </p:spPr>
          <p:txBody>
            <a:bodyPr/>
            <a:lstStyle/>
            <a:p>
              <a:endParaRPr lang="en-US"/>
            </a:p>
          </p:txBody>
        </p:sp>
        <p:sp>
          <p:nvSpPr>
            <p:cNvPr id="4" name="TextBox 4"/>
            <p:cNvSpPr txBox="1"/>
            <p:nvPr/>
          </p:nvSpPr>
          <p:spPr>
            <a:xfrm>
              <a:off x="0" y="-28575"/>
              <a:ext cx="731520" cy="841375"/>
            </a:xfrm>
            <a:prstGeom prst="rect">
              <a:avLst/>
            </a:prstGeom>
          </p:spPr>
          <p:txBody>
            <a:bodyPr lIns="50800" tIns="50800" rIns="50800" bIns="50800" rtlCol="0" anchor="ctr"/>
            <a:lstStyle/>
            <a:p>
              <a:pPr algn="ctr">
                <a:lnSpc>
                  <a:spcPts val="2899"/>
                </a:lnSpc>
              </a:pPr>
              <a:endParaRPr/>
            </a:p>
          </p:txBody>
        </p:sp>
      </p:grpSp>
      <p:grpSp>
        <p:nvGrpSpPr>
          <p:cNvPr id="5" name="Group 5"/>
          <p:cNvGrpSpPr/>
          <p:nvPr/>
        </p:nvGrpSpPr>
        <p:grpSpPr>
          <a:xfrm>
            <a:off x="-2725295" y="3277864"/>
            <a:ext cx="3154111" cy="3504568"/>
            <a:chOff x="0" y="0"/>
            <a:chExt cx="731520" cy="812800"/>
          </a:xfrm>
        </p:grpSpPr>
        <p:sp>
          <p:nvSpPr>
            <p:cNvPr id="6" name="Freeform 6"/>
            <p:cNvSpPr/>
            <p:nvPr/>
          </p:nvSpPr>
          <p:spPr>
            <a:xfrm>
              <a:off x="0" y="0"/>
              <a:ext cx="731520" cy="812800"/>
            </a:xfrm>
            <a:custGeom>
              <a:avLst/>
              <a:gdLst/>
              <a:ahLst/>
              <a:cxnLst/>
              <a:rect l="l" t="t" r="r" b="b"/>
              <a:pathLst>
                <a:path w="731520" h="812800">
                  <a:moveTo>
                    <a:pt x="0" y="0"/>
                  </a:moveTo>
                  <a:lnTo>
                    <a:pt x="731520" y="0"/>
                  </a:lnTo>
                  <a:lnTo>
                    <a:pt x="731520" y="812800"/>
                  </a:lnTo>
                  <a:lnTo>
                    <a:pt x="0" y="812800"/>
                  </a:lnTo>
                  <a:close/>
                </a:path>
              </a:pathLst>
            </a:custGeom>
            <a:solidFill>
              <a:srgbClr val="000000"/>
            </a:solidFill>
          </p:spPr>
          <p:txBody>
            <a:bodyPr/>
            <a:lstStyle/>
            <a:p>
              <a:endParaRPr lang="en-US"/>
            </a:p>
          </p:txBody>
        </p:sp>
        <p:sp>
          <p:nvSpPr>
            <p:cNvPr id="7" name="TextBox 7"/>
            <p:cNvSpPr txBox="1"/>
            <p:nvPr/>
          </p:nvSpPr>
          <p:spPr>
            <a:xfrm>
              <a:off x="0" y="-28575"/>
              <a:ext cx="731520" cy="841375"/>
            </a:xfrm>
            <a:prstGeom prst="rect">
              <a:avLst/>
            </a:prstGeom>
          </p:spPr>
          <p:txBody>
            <a:bodyPr lIns="50800" tIns="50800" rIns="50800" bIns="50800" rtlCol="0" anchor="ctr"/>
            <a:lstStyle/>
            <a:p>
              <a:pPr algn="ctr">
                <a:lnSpc>
                  <a:spcPts val="2899"/>
                </a:lnSpc>
              </a:pPr>
              <a:endParaRPr/>
            </a:p>
          </p:txBody>
        </p:sp>
      </p:grpSp>
      <p:grpSp>
        <p:nvGrpSpPr>
          <p:cNvPr id="8" name="Group 8"/>
          <p:cNvGrpSpPr/>
          <p:nvPr/>
        </p:nvGrpSpPr>
        <p:grpSpPr>
          <a:xfrm>
            <a:off x="-2725295" y="6782432"/>
            <a:ext cx="3154111" cy="3504568"/>
            <a:chOff x="0" y="0"/>
            <a:chExt cx="731520" cy="812800"/>
          </a:xfrm>
        </p:grpSpPr>
        <p:sp>
          <p:nvSpPr>
            <p:cNvPr id="9" name="Freeform 9"/>
            <p:cNvSpPr/>
            <p:nvPr/>
          </p:nvSpPr>
          <p:spPr>
            <a:xfrm>
              <a:off x="0" y="0"/>
              <a:ext cx="731520" cy="812800"/>
            </a:xfrm>
            <a:custGeom>
              <a:avLst/>
              <a:gdLst/>
              <a:ahLst/>
              <a:cxnLst/>
              <a:rect l="l" t="t" r="r" b="b"/>
              <a:pathLst>
                <a:path w="731520" h="812800">
                  <a:moveTo>
                    <a:pt x="0" y="0"/>
                  </a:moveTo>
                  <a:lnTo>
                    <a:pt x="731520" y="0"/>
                  </a:lnTo>
                  <a:lnTo>
                    <a:pt x="731520" y="812800"/>
                  </a:lnTo>
                  <a:lnTo>
                    <a:pt x="0" y="812800"/>
                  </a:lnTo>
                  <a:close/>
                </a:path>
              </a:pathLst>
            </a:custGeom>
            <a:solidFill>
              <a:srgbClr val="00853E"/>
            </a:solidFill>
          </p:spPr>
          <p:txBody>
            <a:bodyPr/>
            <a:lstStyle/>
            <a:p>
              <a:endParaRPr lang="en-US"/>
            </a:p>
          </p:txBody>
        </p:sp>
        <p:sp>
          <p:nvSpPr>
            <p:cNvPr id="10" name="TextBox 10"/>
            <p:cNvSpPr txBox="1"/>
            <p:nvPr/>
          </p:nvSpPr>
          <p:spPr>
            <a:xfrm>
              <a:off x="0" y="-28575"/>
              <a:ext cx="731520" cy="841375"/>
            </a:xfrm>
            <a:prstGeom prst="rect">
              <a:avLst/>
            </a:prstGeom>
          </p:spPr>
          <p:txBody>
            <a:bodyPr lIns="50800" tIns="50800" rIns="50800" bIns="50800" rtlCol="0" anchor="ctr"/>
            <a:lstStyle/>
            <a:p>
              <a:pPr algn="ctr">
                <a:lnSpc>
                  <a:spcPts val="2899"/>
                </a:lnSpc>
              </a:pPr>
              <a:endParaRPr/>
            </a:p>
          </p:txBody>
        </p:sp>
      </p:grpSp>
      <p:sp>
        <p:nvSpPr>
          <p:cNvPr id="11" name="Freeform 11"/>
          <p:cNvSpPr/>
          <p:nvPr/>
        </p:nvSpPr>
        <p:spPr>
          <a:xfrm>
            <a:off x="5092396" y="4109504"/>
            <a:ext cx="544971" cy="544971"/>
          </a:xfrm>
          <a:custGeom>
            <a:avLst/>
            <a:gdLst/>
            <a:ahLst/>
            <a:cxnLst/>
            <a:rect l="l" t="t" r="r" b="b"/>
            <a:pathLst>
              <a:path w="544971" h="544971">
                <a:moveTo>
                  <a:pt x="0" y="0"/>
                </a:moveTo>
                <a:lnTo>
                  <a:pt x="544971" y="0"/>
                </a:lnTo>
                <a:lnTo>
                  <a:pt x="544971" y="544971"/>
                </a:lnTo>
                <a:lnTo>
                  <a:pt x="0" y="54497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2" name="AutoShape 12"/>
          <p:cNvSpPr/>
          <p:nvPr/>
        </p:nvSpPr>
        <p:spPr>
          <a:xfrm>
            <a:off x="10682529" y="6850332"/>
            <a:ext cx="6242335" cy="0"/>
          </a:xfrm>
          <a:prstGeom prst="line">
            <a:avLst/>
          </a:prstGeom>
          <a:ln w="9525" cap="flat">
            <a:solidFill>
              <a:srgbClr val="000000"/>
            </a:solidFill>
            <a:prstDash val="solid"/>
            <a:headEnd type="none" w="sm" len="sm"/>
            <a:tailEnd type="none" w="sm" len="sm"/>
          </a:ln>
        </p:spPr>
        <p:txBody>
          <a:bodyPr/>
          <a:lstStyle/>
          <a:p>
            <a:endParaRPr lang="en-US"/>
          </a:p>
        </p:txBody>
      </p:sp>
      <p:sp>
        <p:nvSpPr>
          <p:cNvPr id="13" name="AutoShape 13"/>
          <p:cNvSpPr/>
          <p:nvPr/>
        </p:nvSpPr>
        <p:spPr>
          <a:xfrm>
            <a:off x="10682529" y="7558514"/>
            <a:ext cx="6242335" cy="0"/>
          </a:xfrm>
          <a:prstGeom prst="line">
            <a:avLst/>
          </a:prstGeom>
          <a:ln w="9525" cap="flat">
            <a:solidFill>
              <a:srgbClr val="000000"/>
            </a:solidFill>
            <a:prstDash val="solid"/>
            <a:headEnd type="none" w="sm" len="sm"/>
            <a:tailEnd type="none" w="sm" len="sm"/>
          </a:ln>
        </p:spPr>
        <p:txBody>
          <a:bodyPr/>
          <a:lstStyle/>
          <a:p>
            <a:endParaRPr lang="en-US"/>
          </a:p>
        </p:txBody>
      </p:sp>
      <p:sp>
        <p:nvSpPr>
          <p:cNvPr id="14" name="AutoShape 14"/>
          <p:cNvSpPr/>
          <p:nvPr/>
        </p:nvSpPr>
        <p:spPr>
          <a:xfrm>
            <a:off x="10682529" y="8380048"/>
            <a:ext cx="6242335" cy="0"/>
          </a:xfrm>
          <a:prstGeom prst="line">
            <a:avLst/>
          </a:prstGeom>
          <a:ln w="9525" cap="flat">
            <a:solidFill>
              <a:srgbClr val="000000"/>
            </a:solidFill>
            <a:prstDash val="solid"/>
            <a:headEnd type="none" w="sm" len="sm"/>
            <a:tailEnd type="none" w="sm" len="sm"/>
          </a:ln>
        </p:spPr>
        <p:txBody>
          <a:bodyPr/>
          <a:lstStyle/>
          <a:p>
            <a:endParaRPr lang="en-US"/>
          </a:p>
        </p:txBody>
      </p:sp>
      <p:sp>
        <p:nvSpPr>
          <p:cNvPr id="15" name="Freeform 15"/>
          <p:cNvSpPr/>
          <p:nvPr/>
        </p:nvSpPr>
        <p:spPr>
          <a:xfrm>
            <a:off x="10899615" y="6142149"/>
            <a:ext cx="233715" cy="226704"/>
          </a:xfrm>
          <a:custGeom>
            <a:avLst/>
            <a:gdLst/>
            <a:ahLst/>
            <a:cxnLst/>
            <a:rect l="l" t="t" r="r" b="b"/>
            <a:pathLst>
              <a:path w="233715" h="226704">
                <a:moveTo>
                  <a:pt x="0" y="0"/>
                </a:moveTo>
                <a:lnTo>
                  <a:pt x="233715" y="0"/>
                </a:lnTo>
                <a:lnTo>
                  <a:pt x="233715" y="226704"/>
                </a:lnTo>
                <a:lnTo>
                  <a:pt x="0" y="22670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6" name="Freeform 16"/>
          <p:cNvSpPr/>
          <p:nvPr/>
        </p:nvSpPr>
        <p:spPr>
          <a:xfrm>
            <a:off x="10899615" y="6850332"/>
            <a:ext cx="233715" cy="226704"/>
          </a:xfrm>
          <a:custGeom>
            <a:avLst/>
            <a:gdLst/>
            <a:ahLst/>
            <a:cxnLst/>
            <a:rect l="l" t="t" r="r" b="b"/>
            <a:pathLst>
              <a:path w="233715" h="226704">
                <a:moveTo>
                  <a:pt x="0" y="0"/>
                </a:moveTo>
                <a:lnTo>
                  <a:pt x="233715" y="0"/>
                </a:lnTo>
                <a:lnTo>
                  <a:pt x="233715" y="226703"/>
                </a:lnTo>
                <a:lnTo>
                  <a:pt x="0" y="22670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7" name="Freeform 17"/>
          <p:cNvSpPr/>
          <p:nvPr/>
        </p:nvSpPr>
        <p:spPr>
          <a:xfrm>
            <a:off x="10899615" y="7558514"/>
            <a:ext cx="233715" cy="226704"/>
          </a:xfrm>
          <a:custGeom>
            <a:avLst/>
            <a:gdLst/>
            <a:ahLst/>
            <a:cxnLst/>
            <a:rect l="l" t="t" r="r" b="b"/>
            <a:pathLst>
              <a:path w="233715" h="226704">
                <a:moveTo>
                  <a:pt x="0" y="0"/>
                </a:moveTo>
                <a:lnTo>
                  <a:pt x="233715" y="0"/>
                </a:lnTo>
                <a:lnTo>
                  <a:pt x="233715" y="226703"/>
                </a:lnTo>
                <a:lnTo>
                  <a:pt x="0" y="22670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8" name="Freeform 18"/>
          <p:cNvSpPr/>
          <p:nvPr/>
        </p:nvSpPr>
        <p:spPr>
          <a:xfrm>
            <a:off x="1249302" y="7902811"/>
            <a:ext cx="1654335" cy="1654335"/>
          </a:xfrm>
          <a:custGeom>
            <a:avLst/>
            <a:gdLst/>
            <a:ahLst/>
            <a:cxnLst/>
            <a:rect l="l" t="t" r="r" b="b"/>
            <a:pathLst>
              <a:path w="1654335" h="1654335">
                <a:moveTo>
                  <a:pt x="0" y="0"/>
                </a:moveTo>
                <a:lnTo>
                  <a:pt x="1654335" y="0"/>
                </a:lnTo>
                <a:lnTo>
                  <a:pt x="1654335" y="1654335"/>
                </a:lnTo>
                <a:lnTo>
                  <a:pt x="0" y="1654335"/>
                </a:lnTo>
                <a:lnTo>
                  <a:pt x="0" y="0"/>
                </a:lnTo>
                <a:close/>
              </a:path>
            </a:pathLst>
          </a:custGeom>
          <a:blipFill>
            <a:blip r:embed="rId6">
              <a:extLst>
                <a:ext uri="{96DAC541-7B7A-43D3-8B79-37D633B846F1}">
                  <asvg:svgBlip xmlns:asvg="http://schemas.microsoft.com/office/drawing/2016/SVG/main" r:embed="rId7"/>
                </a:ext>
              </a:extLst>
            </a:blip>
            <a:stretch>
              <a:fillRect/>
            </a:stretch>
          </a:blipFill>
          <a:ln cap="sq">
            <a:noFill/>
            <a:prstDash val="solid"/>
            <a:miter/>
          </a:ln>
        </p:spPr>
        <p:txBody>
          <a:bodyPr/>
          <a:lstStyle/>
          <a:p>
            <a:endParaRPr lang="en-US"/>
          </a:p>
        </p:txBody>
      </p:sp>
      <p:sp>
        <p:nvSpPr>
          <p:cNvPr id="19" name="TextBox 19"/>
          <p:cNvSpPr txBox="1"/>
          <p:nvPr/>
        </p:nvSpPr>
        <p:spPr>
          <a:xfrm>
            <a:off x="9931237" y="2795658"/>
            <a:ext cx="8241302" cy="2905125"/>
          </a:xfrm>
          <a:prstGeom prst="rect">
            <a:avLst/>
          </a:prstGeom>
        </p:spPr>
        <p:txBody>
          <a:bodyPr lIns="0" tIns="0" rIns="0" bIns="0" rtlCol="0" anchor="t">
            <a:spAutoFit/>
          </a:bodyPr>
          <a:lstStyle/>
          <a:p>
            <a:pPr algn="l">
              <a:lnSpc>
                <a:spcPts val="7500"/>
              </a:lnSpc>
            </a:pPr>
            <a:r>
              <a:rPr lang="en-US" sz="7500" spc="787">
                <a:solidFill>
                  <a:srgbClr val="2E2C2B"/>
                </a:solidFill>
                <a:latin typeface="League Spartan"/>
                <a:ea typeface="League Spartan"/>
                <a:cs typeface="League Spartan"/>
                <a:sym typeface="League Spartan"/>
              </a:rPr>
              <a:t>RECRUITMENT BEST PRACTICES</a:t>
            </a:r>
          </a:p>
        </p:txBody>
      </p:sp>
      <p:sp>
        <p:nvSpPr>
          <p:cNvPr id="20" name="TextBox 20"/>
          <p:cNvSpPr txBox="1"/>
          <p:nvPr/>
        </p:nvSpPr>
        <p:spPr>
          <a:xfrm>
            <a:off x="10567686" y="6288549"/>
            <a:ext cx="6738717" cy="337945"/>
          </a:xfrm>
          <a:prstGeom prst="rect">
            <a:avLst/>
          </a:prstGeom>
        </p:spPr>
        <p:txBody>
          <a:bodyPr lIns="0" tIns="0" rIns="0" bIns="0" rtlCol="0" anchor="t">
            <a:spAutoFit/>
          </a:bodyPr>
          <a:lstStyle/>
          <a:p>
            <a:pPr algn="l">
              <a:lnSpc>
                <a:spcPts val="2899"/>
              </a:lnSpc>
            </a:pPr>
            <a:r>
              <a:rPr lang="en-US" sz="2071" spc="704">
                <a:solidFill>
                  <a:srgbClr val="2E2C2B"/>
                </a:solidFill>
                <a:latin typeface="Canva Sans"/>
                <a:ea typeface="Canva Sans"/>
                <a:cs typeface="Canva Sans"/>
                <a:sym typeface="Canva Sans"/>
              </a:rPr>
              <a:t>Common Recruitment Methods</a:t>
            </a:r>
          </a:p>
        </p:txBody>
      </p:sp>
      <p:sp>
        <p:nvSpPr>
          <p:cNvPr id="21" name="TextBox 21"/>
          <p:cNvSpPr txBox="1"/>
          <p:nvPr/>
        </p:nvSpPr>
        <p:spPr>
          <a:xfrm>
            <a:off x="11427259" y="7048460"/>
            <a:ext cx="5019571" cy="337945"/>
          </a:xfrm>
          <a:prstGeom prst="rect">
            <a:avLst/>
          </a:prstGeom>
        </p:spPr>
        <p:txBody>
          <a:bodyPr lIns="0" tIns="0" rIns="0" bIns="0" rtlCol="0" anchor="t">
            <a:spAutoFit/>
          </a:bodyPr>
          <a:lstStyle/>
          <a:p>
            <a:pPr algn="l">
              <a:lnSpc>
                <a:spcPts val="2899"/>
              </a:lnSpc>
            </a:pPr>
            <a:r>
              <a:rPr lang="en-US" sz="2071" spc="704">
                <a:solidFill>
                  <a:srgbClr val="2E2C2B"/>
                </a:solidFill>
                <a:latin typeface="Canva Sans"/>
                <a:ea typeface="Canva Sans"/>
                <a:cs typeface="Canva Sans"/>
                <a:sym typeface="Canva Sans"/>
              </a:rPr>
              <a:t>Things to be Mindful of</a:t>
            </a:r>
          </a:p>
        </p:txBody>
      </p:sp>
      <p:sp>
        <p:nvSpPr>
          <p:cNvPr id="22" name="TextBox 22"/>
          <p:cNvSpPr txBox="1"/>
          <p:nvPr/>
        </p:nvSpPr>
        <p:spPr>
          <a:xfrm>
            <a:off x="10452843" y="7842697"/>
            <a:ext cx="6968402" cy="337945"/>
          </a:xfrm>
          <a:prstGeom prst="rect">
            <a:avLst/>
          </a:prstGeom>
        </p:spPr>
        <p:txBody>
          <a:bodyPr lIns="0" tIns="0" rIns="0" bIns="0" rtlCol="0" anchor="t">
            <a:spAutoFit/>
          </a:bodyPr>
          <a:lstStyle/>
          <a:p>
            <a:pPr algn="l">
              <a:lnSpc>
                <a:spcPts val="2899"/>
              </a:lnSpc>
            </a:pPr>
            <a:r>
              <a:rPr lang="en-US" sz="2071" spc="704">
                <a:solidFill>
                  <a:srgbClr val="2E2C2B"/>
                </a:solidFill>
                <a:latin typeface="Canva Sans"/>
                <a:ea typeface="Canva Sans"/>
                <a:cs typeface="Canva Sans"/>
                <a:sym typeface="Canva Sans"/>
              </a:rPr>
              <a:t>Recruitment Templates/Examples</a:t>
            </a:r>
          </a:p>
        </p:txBody>
      </p:sp>
      <p:sp>
        <p:nvSpPr>
          <p:cNvPr id="23" name="Freeform 23"/>
          <p:cNvSpPr/>
          <p:nvPr/>
        </p:nvSpPr>
        <p:spPr>
          <a:xfrm>
            <a:off x="1378227" y="2196215"/>
            <a:ext cx="7603599" cy="7009136"/>
          </a:xfrm>
          <a:custGeom>
            <a:avLst/>
            <a:gdLst/>
            <a:ahLst/>
            <a:cxnLst/>
            <a:rect l="l" t="t" r="r" b="b"/>
            <a:pathLst>
              <a:path w="7603599" h="7009136">
                <a:moveTo>
                  <a:pt x="0" y="0"/>
                </a:moveTo>
                <a:lnTo>
                  <a:pt x="7603599" y="0"/>
                </a:lnTo>
                <a:lnTo>
                  <a:pt x="7603599" y="7009136"/>
                </a:lnTo>
                <a:lnTo>
                  <a:pt x="0" y="7009136"/>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24" name="Freeform 24"/>
          <p:cNvSpPr/>
          <p:nvPr/>
        </p:nvSpPr>
        <p:spPr>
          <a:xfrm rot="-657104">
            <a:off x="2577393" y="2954307"/>
            <a:ext cx="825048" cy="825048"/>
          </a:xfrm>
          <a:custGeom>
            <a:avLst/>
            <a:gdLst/>
            <a:ahLst/>
            <a:cxnLst/>
            <a:rect l="l" t="t" r="r" b="b"/>
            <a:pathLst>
              <a:path w="825048" h="825048">
                <a:moveTo>
                  <a:pt x="0" y="0"/>
                </a:moveTo>
                <a:lnTo>
                  <a:pt x="825048" y="0"/>
                </a:lnTo>
                <a:lnTo>
                  <a:pt x="825048" y="825048"/>
                </a:lnTo>
                <a:lnTo>
                  <a:pt x="0" y="825048"/>
                </a:lnTo>
                <a:lnTo>
                  <a:pt x="0" y="0"/>
                </a:lnTo>
                <a:close/>
              </a:path>
            </a:pathLst>
          </a:custGeom>
          <a:blipFill>
            <a:blip r:embed="rId10"/>
            <a:stretch>
              <a:fillRect/>
            </a:stretch>
          </a:blipFill>
        </p:spPr>
        <p:txBody>
          <a:bodyPr/>
          <a:lstStyle/>
          <a:p>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77692" y="2011092"/>
            <a:ext cx="5888415" cy="7322352"/>
          </a:xfrm>
          <a:prstGeom prst="rect">
            <a:avLst/>
          </a:prstGeom>
        </p:spPr>
        <p:txBody>
          <a:bodyPr lIns="0" tIns="0" rIns="0" bIns="0" rtlCol="0" anchor="t">
            <a:spAutoFit/>
          </a:bodyPr>
          <a:lstStyle/>
          <a:p>
            <a:pPr algn="l">
              <a:lnSpc>
                <a:spcPts val="2505"/>
              </a:lnSpc>
            </a:pPr>
            <a:r>
              <a:rPr lang="en-US" sz="2899" b="1">
                <a:solidFill>
                  <a:srgbClr val="000000"/>
                </a:solidFill>
                <a:latin typeface="Aptos Bold"/>
                <a:ea typeface="Aptos Bold"/>
                <a:cs typeface="Aptos Bold"/>
                <a:sym typeface="Aptos Bold"/>
              </a:rPr>
              <a:t>Email</a:t>
            </a:r>
          </a:p>
          <a:p>
            <a:pPr marL="524827" lvl="1" indent="-262413" algn="l">
              <a:lnSpc>
                <a:spcPts val="2505"/>
              </a:lnSpc>
              <a:buFont typeface="Arial"/>
              <a:buChar char="•"/>
            </a:pPr>
            <a:r>
              <a:rPr lang="en-US" sz="2899">
                <a:solidFill>
                  <a:srgbClr val="000000"/>
                </a:solidFill>
                <a:latin typeface="Aptos"/>
                <a:ea typeface="Aptos"/>
                <a:cs typeface="Aptos"/>
                <a:sym typeface="Aptos"/>
              </a:rPr>
              <a:t>Listservs</a:t>
            </a:r>
          </a:p>
          <a:p>
            <a:pPr marL="524827" lvl="1" indent="-262413" algn="l">
              <a:lnSpc>
                <a:spcPts val="2505"/>
              </a:lnSpc>
              <a:buFont typeface="Arial"/>
              <a:buChar char="•"/>
            </a:pPr>
            <a:r>
              <a:rPr lang="en-US" sz="2899">
                <a:solidFill>
                  <a:srgbClr val="000000"/>
                </a:solidFill>
                <a:latin typeface="Aptos"/>
                <a:ea typeface="Aptos"/>
                <a:cs typeface="Aptos"/>
                <a:sym typeface="Aptos"/>
              </a:rPr>
              <a:t>Personal Contacts</a:t>
            </a:r>
          </a:p>
          <a:p>
            <a:pPr marL="524827" lvl="1" indent="-262413" algn="l">
              <a:lnSpc>
                <a:spcPts val="2505"/>
              </a:lnSpc>
              <a:buFont typeface="Arial"/>
              <a:buChar char="•"/>
            </a:pPr>
            <a:r>
              <a:rPr lang="en-US" sz="2899">
                <a:solidFill>
                  <a:srgbClr val="000000"/>
                </a:solidFill>
                <a:latin typeface="Aptos"/>
                <a:ea typeface="Aptos"/>
                <a:cs typeface="Aptos"/>
                <a:sym typeface="Aptos"/>
              </a:rPr>
              <a:t>Provided by an outside source</a:t>
            </a:r>
          </a:p>
          <a:p>
            <a:pPr algn="l">
              <a:lnSpc>
                <a:spcPts val="2505"/>
              </a:lnSpc>
            </a:pPr>
            <a:endParaRPr lang="en-US" sz="2899">
              <a:solidFill>
                <a:srgbClr val="000000"/>
              </a:solidFill>
              <a:latin typeface="Aptos"/>
              <a:ea typeface="Aptos"/>
              <a:cs typeface="Aptos"/>
              <a:sym typeface="Aptos"/>
            </a:endParaRPr>
          </a:p>
          <a:p>
            <a:pPr algn="l">
              <a:lnSpc>
                <a:spcPts val="2505"/>
              </a:lnSpc>
            </a:pPr>
            <a:r>
              <a:rPr lang="en-US" sz="2899" b="1">
                <a:solidFill>
                  <a:srgbClr val="000000"/>
                </a:solidFill>
                <a:latin typeface="Aptos Bold"/>
                <a:ea typeface="Aptos Bold"/>
                <a:cs typeface="Aptos Bold"/>
                <a:sym typeface="Aptos Bold"/>
              </a:rPr>
              <a:t>Flyers</a:t>
            </a:r>
          </a:p>
          <a:p>
            <a:pPr marL="524827" lvl="1" indent="-262413" algn="l">
              <a:lnSpc>
                <a:spcPts val="2505"/>
              </a:lnSpc>
              <a:buFont typeface="Arial"/>
              <a:buChar char="•"/>
            </a:pPr>
            <a:r>
              <a:rPr lang="en-US" sz="2899">
                <a:solidFill>
                  <a:srgbClr val="000000"/>
                </a:solidFill>
                <a:latin typeface="Aptos"/>
                <a:ea typeface="Aptos"/>
                <a:cs typeface="Aptos"/>
                <a:sym typeface="Aptos"/>
              </a:rPr>
              <a:t>Public vs. private</a:t>
            </a:r>
          </a:p>
          <a:p>
            <a:pPr marL="524827" lvl="1" indent="-262413" algn="l">
              <a:lnSpc>
                <a:spcPts val="2505"/>
              </a:lnSpc>
            </a:pPr>
            <a:r>
              <a:rPr lang="en-US" sz="2899">
                <a:solidFill>
                  <a:srgbClr val="000000"/>
                </a:solidFill>
                <a:latin typeface="Aptos"/>
                <a:ea typeface="Aptos"/>
                <a:cs typeface="Aptos"/>
                <a:sym typeface="Aptos"/>
              </a:rPr>
              <a:t>Social Media (Personal vs. Managed)</a:t>
            </a:r>
          </a:p>
          <a:p>
            <a:pPr marL="524827" lvl="1" indent="-262413" algn="l">
              <a:lnSpc>
                <a:spcPts val="2505"/>
              </a:lnSpc>
              <a:buFont typeface="Arial"/>
              <a:buChar char="•"/>
            </a:pPr>
            <a:r>
              <a:rPr lang="en-US" sz="2899">
                <a:solidFill>
                  <a:srgbClr val="000000"/>
                </a:solidFill>
                <a:latin typeface="Aptos"/>
                <a:ea typeface="Aptos"/>
                <a:cs typeface="Aptos"/>
                <a:sym typeface="Aptos"/>
              </a:rPr>
              <a:t>Facebook</a:t>
            </a:r>
          </a:p>
          <a:p>
            <a:pPr marL="524827" lvl="1" indent="-262413" algn="l">
              <a:lnSpc>
                <a:spcPts val="2505"/>
              </a:lnSpc>
              <a:buFont typeface="Arial"/>
              <a:buChar char="•"/>
            </a:pPr>
            <a:r>
              <a:rPr lang="en-US" sz="2899">
                <a:solidFill>
                  <a:srgbClr val="000000"/>
                </a:solidFill>
                <a:latin typeface="Aptos"/>
                <a:ea typeface="Aptos"/>
                <a:cs typeface="Aptos"/>
                <a:sym typeface="Aptos"/>
              </a:rPr>
              <a:t>X</a:t>
            </a:r>
          </a:p>
          <a:p>
            <a:pPr marL="524827" lvl="1" indent="-262413" algn="l">
              <a:lnSpc>
                <a:spcPts val="2505"/>
              </a:lnSpc>
              <a:buFont typeface="Arial"/>
              <a:buChar char="•"/>
            </a:pPr>
            <a:r>
              <a:rPr lang="en-US" sz="2899">
                <a:solidFill>
                  <a:srgbClr val="000000"/>
                </a:solidFill>
                <a:latin typeface="Aptos"/>
                <a:ea typeface="Aptos"/>
                <a:cs typeface="Aptos"/>
                <a:sym typeface="Aptos"/>
              </a:rPr>
              <a:t>Reddit</a:t>
            </a:r>
          </a:p>
          <a:p>
            <a:pPr marL="524827" lvl="1" indent="-262413" algn="l">
              <a:lnSpc>
                <a:spcPts val="2505"/>
              </a:lnSpc>
              <a:buFont typeface="Arial"/>
              <a:buChar char="•"/>
            </a:pPr>
            <a:r>
              <a:rPr lang="en-US" sz="2899">
                <a:solidFill>
                  <a:srgbClr val="000000"/>
                </a:solidFill>
                <a:latin typeface="Aptos"/>
                <a:ea typeface="Aptos"/>
                <a:cs typeface="Aptos"/>
                <a:sym typeface="Aptos"/>
              </a:rPr>
              <a:t>Instagram</a:t>
            </a:r>
          </a:p>
          <a:p>
            <a:pPr algn="l">
              <a:lnSpc>
                <a:spcPts val="2505"/>
              </a:lnSpc>
            </a:pPr>
            <a:endParaRPr lang="en-US" sz="2899">
              <a:solidFill>
                <a:srgbClr val="000000"/>
              </a:solidFill>
              <a:latin typeface="Aptos"/>
              <a:ea typeface="Aptos"/>
              <a:cs typeface="Aptos"/>
              <a:sym typeface="Aptos"/>
            </a:endParaRPr>
          </a:p>
          <a:p>
            <a:pPr algn="l">
              <a:lnSpc>
                <a:spcPts val="2505"/>
              </a:lnSpc>
            </a:pPr>
            <a:r>
              <a:rPr lang="en-US" sz="2899" b="1">
                <a:solidFill>
                  <a:srgbClr val="000000"/>
                </a:solidFill>
                <a:latin typeface="Aptos Bold"/>
                <a:ea typeface="Aptos Bold"/>
                <a:cs typeface="Aptos Bold"/>
                <a:sym typeface="Aptos Bold"/>
              </a:rPr>
              <a:t>Crowdsourcing</a:t>
            </a:r>
          </a:p>
          <a:p>
            <a:pPr marL="524827" lvl="1" indent="-262413" algn="l">
              <a:lnSpc>
                <a:spcPts val="2505"/>
              </a:lnSpc>
              <a:buFont typeface="Arial"/>
              <a:buChar char="•"/>
            </a:pPr>
            <a:r>
              <a:rPr lang="en-US" sz="2899">
                <a:solidFill>
                  <a:srgbClr val="000000"/>
                </a:solidFill>
                <a:latin typeface="Aptos"/>
                <a:ea typeface="Aptos"/>
                <a:cs typeface="Aptos"/>
                <a:sym typeface="Aptos"/>
              </a:rPr>
              <a:t>MTurk</a:t>
            </a:r>
          </a:p>
          <a:p>
            <a:pPr marL="524827" lvl="1" indent="-262413" algn="l">
              <a:lnSpc>
                <a:spcPts val="2505"/>
              </a:lnSpc>
              <a:buFont typeface="Arial"/>
              <a:buChar char="•"/>
            </a:pPr>
            <a:r>
              <a:rPr lang="en-US" sz="2899">
                <a:solidFill>
                  <a:srgbClr val="000000"/>
                </a:solidFill>
                <a:latin typeface="Aptos"/>
                <a:ea typeface="Aptos"/>
                <a:cs typeface="Aptos"/>
                <a:sym typeface="Aptos"/>
              </a:rPr>
              <a:t>SONA</a:t>
            </a:r>
          </a:p>
          <a:p>
            <a:pPr marL="524827" lvl="1" indent="-262413" algn="l">
              <a:lnSpc>
                <a:spcPts val="2505"/>
              </a:lnSpc>
              <a:buFont typeface="Arial"/>
              <a:buChar char="•"/>
            </a:pPr>
            <a:r>
              <a:rPr lang="en-US" sz="2899">
                <a:solidFill>
                  <a:srgbClr val="000000"/>
                </a:solidFill>
                <a:latin typeface="Aptos"/>
                <a:ea typeface="Aptos"/>
                <a:cs typeface="Aptos"/>
                <a:sym typeface="Aptos"/>
              </a:rPr>
              <a:t>Survey Monkey</a:t>
            </a:r>
          </a:p>
          <a:p>
            <a:pPr marL="524827" lvl="1" indent="-262413" algn="l">
              <a:lnSpc>
                <a:spcPts val="2505"/>
              </a:lnSpc>
              <a:buFont typeface="Arial"/>
              <a:buChar char="•"/>
            </a:pPr>
            <a:r>
              <a:rPr lang="en-US" sz="2899">
                <a:solidFill>
                  <a:srgbClr val="000000"/>
                </a:solidFill>
                <a:latin typeface="Aptos"/>
                <a:ea typeface="Aptos"/>
                <a:cs typeface="Aptos"/>
                <a:sym typeface="Aptos"/>
              </a:rPr>
              <a:t>Snowball Sampling </a:t>
            </a:r>
          </a:p>
          <a:p>
            <a:pPr marL="524827" lvl="1" indent="-262413" algn="l">
              <a:lnSpc>
                <a:spcPts val="2505"/>
              </a:lnSpc>
              <a:buFont typeface="Arial"/>
              <a:buChar char="•"/>
            </a:pPr>
            <a:r>
              <a:rPr lang="en-US" sz="2899">
                <a:solidFill>
                  <a:srgbClr val="000000"/>
                </a:solidFill>
                <a:latin typeface="Aptos"/>
                <a:ea typeface="Aptos"/>
                <a:cs typeface="Aptos"/>
                <a:sym typeface="Aptos"/>
              </a:rPr>
              <a:t>Direct Recruitment (Face to face, Announcements, Presentations)</a:t>
            </a:r>
          </a:p>
          <a:p>
            <a:pPr marL="579118" lvl="1" indent="-289559" algn="l">
              <a:lnSpc>
                <a:spcPts val="2764"/>
              </a:lnSpc>
            </a:pPr>
            <a:endParaRPr lang="en-US" sz="2899">
              <a:solidFill>
                <a:srgbClr val="000000"/>
              </a:solidFill>
              <a:latin typeface="Aptos"/>
              <a:ea typeface="Aptos"/>
              <a:cs typeface="Aptos"/>
              <a:sym typeface="Aptos"/>
            </a:endParaRPr>
          </a:p>
          <a:p>
            <a:pPr marL="579118" lvl="1" indent="-289559" algn="l">
              <a:lnSpc>
                <a:spcPts val="2764"/>
              </a:lnSpc>
            </a:pPr>
            <a:endParaRPr lang="en-US" sz="2899">
              <a:solidFill>
                <a:srgbClr val="000000"/>
              </a:solidFill>
              <a:latin typeface="Aptos"/>
              <a:ea typeface="Aptos"/>
              <a:cs typeface="Aptos"/>
              <a:sym typeface="Aptos"/>
            </a:endParaRPr>
          </a:p>
        </p:txBody>
      </p:sp>
      <p:grpSp>
        <p:nvGrpSpPr>
          <p:cNvPr id="3" name="Group 3"/>
          <p:cNvGrpSpPr/>
          <p:nvPr/>
        </p:nvGrpSpPr>
        <p:grpSpPr>
          <a:xfrm>
            <a:off x="4088770" y="4607582"/>
            <a:ext cx="2479894" cy="3099868"/>
            <a:chOff x="0" y="0"/>
            <a:chExt cx="3306526" cy="4133158"/>
          </a:xfrm>
        </p:grpSpPr>
        <p:sp>
          <p:nvSpPr>
            <p:cNvPr id="4" name="Freeform 4"/>
            <p:cNvSpPr/>
            <p:nvPr/>
          </p:nvSpPr>
          <p:spPr>
            <a:xfrm>
              <a:off x="0" y="0"/>
              <a:ext cx="3306572" cy="4133215"/>
            </a:xfrm>
            <a:custGeom>
              <a:avLst/>
              <a:gdLst/>
              <a:ahLst/>
              <a:cxnLst/>
              <a:rect l="l" t="t" r="r" b="b"/>
              <a:pathLst>
                <a:path w="3306572" h="4133215">
                  <a:moveTo>
                    <a:pt x="0" y="0"/>
                  </a:moveTo>
                  <a:lnTo>
                    <a:pt x="3306572" y="0"/>
                  </a:lnTo>
                  <a:lnTo>
                    <a:pt x="3306572" y="4133215"/>
                  </a:lnTo>
                  <a:lnTo>
                    <a:pt x="0" y="4133215"/>
                  </a:lnTo>
                  <a:lnTo>
                    <a:pt x="0" y="0"/>
                  </a:lnTo>
                  <a:close/>
                </a:path>
              </a:pathLst>
            </a:custGeom>
            <a:blipFill>
              <a:blip r:embed="rId2"/>
              <a:stretch>
                <a:fillRect r="1" b="1"/>
              </a:stretch>
            </a:blipFill>
          </p:spPr>
          <p:txBody>
            <a:bodyPr/>
            <a:lstStyle/>
            <a:p>
              <a:endParaRPr lang="en-US"/>
            </a:p>
          </p:txBody>
        </p:sp>
      </p:grpSp>
      <p:grpSp>
        <p:nvGrpSpPr>
          <p:cNvPr id="5" name="Group 5"/>
          <p:cNvGrpSpPr/>
          <p:nvPr/>
        </p:nvGrpSpPr>
        <p:grpSpPr>
          <a:xfrm>
            <a:off x="15297092" y="9294027"/>
            <a:ext cx="855587" cy="855587"/>
            <a:chOff x="0" y="0"/>
            <a:chExt cx="1140782" cy="1140782"/>
          </a:xfrm>
        </p:grpSpPr>
        <p:sp>
          <p:nvSpPr>
            <p:cNvPr id="6" name="Freeform 6"/>
            <p:cNvSpPr/>
            <p:nvPr/>
          </p:nvSpPr>
          <p:spPr>
            <a:xfrm>
              <a:off x="0" y="0"/>
              <a:ext cx="1140841" cy="1140841"/>
            </a:xfrm>
            <a:custGeom>
              <a:avLst/>
              <a:gdLst/>
              <a:ahLst/>
              <a:cxnLst/>
              <a:rect l="l" t="t" r="r" b="b"/>
              <a:pathLst>
                <a:path w="1140841" h="1140841">
                  <a:moveTo>
                    <a:pt x="0" y="0"/>
                  </a:moveTo>
                  <a:lnTo>
                    <a:pt x="1140841" y="0"/>
                  </a:lnTo>
                  <a:lnTo>
                    <a:pt x="1140841" y="1140841"/>
                  </a:lnTo>
                  <a:lnTo>
                    <a:pt x="0" y="1140841"/>
                  </a:lnTo>
                  <a:lnTo>
                    <a:pt x="0" y="0"/>
                  </a:lnTo>
                  <a:close/>
                </a:path>
              </a:pathLst>
            </a:custGeom>
            <a:blipFill>
              <a:blip r:embed="rId3"/>
              <a:stretch>
                <a:fillRect r="5" b="5"/>
              </a:stretch>
            </a:blipFill>
          </p:spPr>
          <p:txBody>
            <a:bodyPr/>
            <a:lstStyle/>
            <a:p>
              <a:endParaRPr lang="en-US"/>
            </a:p>
          </p:txBody>
        </p:sp>
      </p:grpSp>
      <p:grpSp>
        <p:nvGrpSpPr>
          <p:cNvPr id="7" name="Group 7"/>
          <p:cNvGrpSpPr/>
          <p:nvPr/>
        </p:nvGrpSpPr>
        <p:grpSpPr>
          <a:xfrm>
            <a:off x="16273072" y="9294027"/>
            <a:ext cx="840666" cy="855589"/>
            <a:chOff x="0" y="0"/>
            <a:chExt cx="1120888" cy="1140786"/>
          </a:xfrm>
        </p:grpSpPr>
        <p:sp>
          <p:nvSpPr>
            <p:cNvPr id="8" name="Freeform 8"/>
            <p:cNvSpPr/>
            <p:nvPr/>
          </p:nvSpPr>
          <p:spPr>
            <a:xfrm>
              <a:off x="0" y="0"/>
              <a:ext cx="1120902" cy="1140841"/>
            </a:xfrm>
            <a:custGeom>
              <a:avLst/>
              <a:gdLst/>
              <a:ahLst/>
              <a:cxnLst/>
              <a:rect l="l" t="t" r="r" b="b"/>
              <a:pathLst>
                <a:path w="1120902" h="1140841">
                  <a:moveTo>
                    <a:pt x="0" y="0"/>
                  </a:moveTo>
                  <a:lnTo>
                    <a:pt x="1120902" y="0"/>
                  </a:lnTo>
                  <a:lnTo>
                    <a:pt x="1120902" y="1140841"/>
                  </a:lnTo>
                  <a:lnTo>
                    <a:pt x="0" y="1140841"/>
                  </a:lnTo>
                  <a:lnTo>
                    <a:pt x="0" y="0"/>
                  </a:lnTo>
                  <a:close/>
                </a:path>
              </a:pathLst>
            </a:custGeom>
            <a:blipFill>
              <a:blip r:embed="rId4"/>
              <a:stretch>
                <a:fillRect r="1" b="4"/>
              </a:stretch>
            </a:blipFill>
          </p:spPr>
          <p:txBody>
            <a:bodyPr/>
            <a:lstStyle/>
            <a:p>
              <a:endParaRPr lang="en-US"/>
            </a:p>
          </p:txBody>
        </p:sp>
      </p:grpSp>
      <p:grpSp>
        <p:nvGrpSpPr>
          <p:cNvPr id="9" name="Group 9"/>
          <p:cNvGrpSpPr/>
          <p:nvPr/>
        </p:nvGrpSpPr>
        <p:grpSpPr>
          <a:xfrm>
            <a:off x="17234130" y="9294030"/>
            <a:ext cx="906184" cy="855585"/>
            <a:chOff x="0" y="0"/>
            <a:chExt cx="1208246" cy="1140780"/>
          </a:xfrm>
        </p:grpSpPr>
        <p:sp>
          <p:nvSpPr>
            <p:cNvPr id="10" name="Freeform 10"/>
            <p:cNvSpPr/>
            <p:nvPr/>
          </p:nvSpPr>
          <p:spPr>
            <a:xfrm>
              <a:off x="0" y="0"/>
              <a:ext cx="1208278" cy="1140841"/>
            </a:xfrm>
            <a:custGeom>
              <a:avLst/>
              <a:gdLst/>
              <a:ahLst/>
              <a:cxnLst/>
              <a:rect l="l" t="t" r="r" b="b"/>
              <a:pathLst>
                <a:path w="1208278" h="1140841">
                  <a:moveTo>
                    <a:pt x="0" y="0"/>
                  </a:moveTo>
                  <a:lnTo>
                    <a:pt x="1208278" y="0"/>
                  </a:lnTo>
                  <a:lnTo>
                    <a:pt x="1208278" y="1140841"/>
                  </a:lnTo>
                  <a:lnTo>
                    <a:pt x="0" y="1140841"/>
                  </a:lnTo>
                  <a:lnTo>
                    <a:pt x="0" y="0"/>
                  </a:lnTo>
                  <a:close/>
                </a:path>
              </a:pathLst>
            </a:custGeom>
            <a:blipFill>
              <a:blip r:embed="rId5"/>
              <a:stretch>
                <a:fillRect r="2" b="5"/>
              </a:stretch>
            </a:blipFill>
          </p:spPr>
          <p:txBody>
            <a:bodyPr/>
            <a:lstStyle/>
            <a:p>
              <a:endParaRPr lang="en-US"/>
            </a:p>
          </p:txBody>
        </p:sp>
      </p:grpSp>
      <p:grpSp>
        <p:nvGrpSpPr>
          <p:cNvPr id="11" name="Group 11"/>
          <p:cNvGrpSpPr/>
          <p:nvPr/>
        </p:nvGrpSpPr>
        <p:grpSpPr>
          <a:xfrm>
            <a:off x="14243240" y="9294027"/>
            <a:ext cx="933458" cy="933458"/>
            <a:chOff x="0" y="0"/>
            <a:chExt cx="1244610" cy="1244610"/>
          </a:xfrm>
        </p:grpSpPr>
        <p:sp>
          <p:nvSpPr>
            <p:cNvPr id="12" name="Freeform 12"/>
            <p:cNvSpPr/>
            <p:nvPr/>
          </p:nvSpPr>
          <p:spPr>
            <a:xfrm>
              <a:off x="0" y="0"/>
              <a:ext cx="1244600" cy="1244600"/>
            </a:xfrm>
            <a:custGeom>
              <a:avLst/>
              <a:gdLst/>
              <a:ahLst/>
              <a:cxnLst/>
              <a:rect l="l" t="t" r="r" b="b"/>
              <a:pathLst>
                <a:path w="1244600" h="1244600">
                  <a:moveTo>
                    <a:pt x="0" y="0"/>
                  </a:moveTo>
                  <a:lnTo>
                    <a:pt x="1244600" y="0"/>
                  </a:lnTo>
                  <a:lnTo>
                    <a:pt x="1244600" y="1244600"/>
                  </a:lnTo>
                  <a:lnTo>
                    <a:pt x="0" y="1244600"/>
                  </a:lnTo>
                  <a:lnTo>
                    <a:pt x="0" y="0"/>
                  </a:lnTo>
                  <a:close/>
                </a:path>
              </a:pathLst>
            </a:custGeom>
            <a:blipFill>
              <a:blip r:embed="rId6"/>
              <a:stretch>
                <a:fillRect/>
              </a:stretch>
            </a:blipFill>
          </p:spPr>
          <p:txBody>
            <a:bodyPr/>
            <a:lstStyle/>
            <a:p>
              <a:endParaRPr lang="en-US"/>
            </a:p>
          </p:txBody>
        </p:sp>
      </p:grpSp>
      <p:grpSp>
        <p:nvGrpSpPr>
          <p:cNvPr id="13" name="Group 13"/>
          <p:cNvGrpSpPr/>
          <p:nvPr/>
        </p:nvGrpSpPr>
        <p:grpSpPr>
          <a:xfrm>
            <a:off x="13189386" y="9294026"/>
            <a:ext cx="933459" cy="933459"/>
            <a:chOff x="0" y="0"/>
            <a:chExt cx="1244612" cy="1244612"/>
          </a:xfrm>
        </p:grpSpPr>
        <p:sp>
          <p:nvSpPr>
            <p:cNvPr id="14" name="Freeform 14"/>
            <p:cNvSpPr/>
            <p:nvPr/>
          </p:nvSpPr>
          <p:spPr>
            <a:xfrm>
              <a:off x="0" y="0"/>
              <a:ext cx="1244600" cy="1244600"/>
            </a:xfrm>
            <a:custGeom>
              <a:avLst/>
              <a:gdLst/>
              <a:ahLst/>
              <a:cxnLst/>
              <a:rect l="l" t="t" r="r" b="b"/>
              <a:pathLst>
                <a:path w="1244600" h="1244600">
                  <a:moveTo>
                    <a:pt x="0" y="0"/>
                  </a:moveTo>
                  <a:lnTo>
                    <a:pt x="1244600" y="0"/>
                  </a:lnTo>
                  <a:lnTo>
                    <a:pt x="1244600" y="1244600"/>
                  </a:lnTo>
                  <a:lnTo>
                    <a:pt x="0" y="1244600"/>
                  </a:lnTo>
                  <a:lnTo>
                    <a:pt x="0" y="0"/>
                  </a:lnTo>
                  <a:close/>
                </a:path>
              </a:pathLst>
            </a:custGeom>
            <a:blipFill>
              <a:blip r:embed="rId7"/>
              <a:stretch>
                <a:fillRect/>
              </a:stretch>
            </a:blipFill>
          </p:spPr>
          <p:txBody>
            <a:bodyPr/>
            <a:lstStyle/>
            <a:p>
              <a:endParaRPr lang="en-US"/>
            </a:p>
          </p:txBody>
        </p:sp>
      </p:grpSp>
      <p:grpSp>
        <p:nvGrpSpPr>
          <p:cNvPr id="15" name="Group 15"/>
          <p:cNvGrpSpPr/>
          <p:nvPr/>
        </p:nvGrpSpPr>
        <p:grpSpPr>
          <a:xfrm>
            <a:off x="12135531" y="9294024"/>
            <a:ext cx="933460" cy="933460"/>
            <a:chOff x="0" y="0"/>
            <a:chExt cx="1244614" cy="1244614"/>
          </a:xfrm>
        </p:grpSpPr>
        <p:sp>
          <p:nvSpPr>
            <p:cNvPr id="16" name="Freeform 16"/>
            <p:cNvSpPr/>
            <p:nvPr/>
          </p:nvSpPr>
          <p:spPr>
            <a:xfrm>
              <a:off x="0" y="0"/>
              <a:ext cx="1244600" cy="1244600"/>
            </a:xfrm>
            <a:custGeom>
              <a:avLst/>
              <a:gdLst/>
              <a:ahLst/>
              <a:cxnLst/>
              <a:rect l="l" t="t" r="r" b="b"/>
              <a:pathLst>
                <a:path w="1244600" h="1244600">
                  <a:moveTo>
                    <a:pt x="0" y="0"/>
                  </a:moveTo>
                  <a:lnTo>
                    <a:pt x="1244600" y="0"/>
                  </a:lnTo>
                  <a:lnTo>
                    <a:pt x="1244600" y="1244600"/>
                  </a:lnTo>
                  <a:lnTo>
                    <a:pt x="0" y="1244600"/>
                  </a:lnTo>
                  <a:lnTo>
                    <a:pt x="0" y="0"/>
                  </a:lnTo>
                  <a:close/>
                </a:path>
              </a:pathLst>
            </a:custGeom>
            <a:blipFill>
              <a:blip r:embed="rId8"/>
              <a:stretch>
                <a:fillRect r="-1" b="-1"/>
              </a:stretch>
            </a:blipFill>
          </p:spPr>
          <p:txBody>
            <a:bodyPr/>
            <a:lstStyle/>
            <a:p>
              <a:endParaRPr lang="en-US"/>
            </a:p>
          </p:txBody>
        </p:sp>
      </p:grpSp>
      <p:grpSp>
        <p:nvGrpSpPr>
          <p:cNvPr id="17" name="Group 17"/>
          <p:cNvGrpSpPr/>
          <p:nvPr/>
        </p:nvGrpSpPr>
        <p:grpSpPr>
          <a:xfrm>
            <a:off x="347452" y="281547"/>
            <a:ext cx="9027316" cy="1254640"/>
            <a:chOff x="0" y="0"/>
            <a:chExt cx="12036422" cy="1672854"/>
          </a:xfrm>
        </p:grpSpPr>
        <p:sp>
          <p:nvSpPr>
            <p:cNvPr id="18" name="Freeform 18"/>
            <p:cNvSpPr/>
            <p:nvPr/>
          </p:nvSpPr>
          <p:spPr>
            <a:xfrm>
              <a:off x="0" y="0"/>
              <a:ext cx="12036422" cy="1672854"/>
            </a:xfrm>
            <a:custGeom>
              <a:avLst/>
              <a:gdLst/>
              <a:ahLst/>
              <a:cxnLst/>
              <a:rect l="l" t="t" r="r" b="b"/>
              <a:pathLst>
                <a:path w="12036422" h="1672854">
                  <a:moveTo>
                    <a:pt x="0" y="0"/>
                  </a:moveTo>
                  <a:lnTo>
                    <a:pt x="12036422" y="0"/>
                  </a:lnTo>
                  <a:lnTo>
                    <a:pt x="12036422" y="1672854"/>
                  </a:lnTo>
                  <a:lnTo>
                    <a:pt x="0" y="1672854"/>
                  </a:lnTo>
                  <a:close/>
                </a:path>
              </a:pathLst>
            </a:custGeom>
            <a:solidFill>
              <a:srgbClr val="000000">
                <a:alpha val="0"/>
              </a:srgbClr>
            </a:solidFill>
          </p:spPr>
          <p:txBody>
            <a:bodyPr/>
            <a:lstStyle/>
            <a:p>
              <a:endParaRPr lang="en-US"/>
            </a:p>
          </p:txBody>
        </p:sp>
        <p:sp>
          <p:nvSpPr>
            <p:cNvPr id="19" name="TextBox 19"/>
            <p:cNvSpPr txBox="1"/>
            <p:nvPr/>
          </p:nvSpPr>
          <p:spPr>
            <a:xfrm>
              <a:off x="0" y="47625"/>
              <a:ext cx="12036422" cy="1625229"/>
            </a:xfrm>
            <a:prstGeom prst="rect">
              <a:avLst/>
            </a:prstGeom>
          </p:spPr>
          <p:txBody>
            <a:bodyPr lIns="0" tIns="0" rIns="0" bIns="0" rtlCol="0" anchor="ctr"/>
            <a:lstStyle/>
            <a:p>
              <a:pPr algn="l">
                <a:lnSpc>
                  <a:spcPts val="5400"/>
                </a:lnSpc>
              </a:pPr>
              <a:r>
                <a:rPr lang="en-US" sz="5000">
                  <a:solidFill>
                    <a:srgbClr val="000000"/>
                  </a:solidFill>
                  <a:latin typeface="League Spartan"/>
                  <a:ea typeface="League Spartan"/>
                  <a:cs typeface="League Spartan"/>
                  <a:sym typeface="League Spartan"/>
                </a:rPr>
                <a:t>Methods of Recruitment</a:t>
              </a:r>
            </a:p>
          </p:txBody>
        </p:sp>
      </p:grpSp>
      <p:sp>
        <p:nvSpPr>
          <p:cNvPr id="20" name="TextBox 20"/>
          <p:cNvSpPr txBox="1"/>
          <p:nvPr/>
        </p:nvSpPr>
        <p:spPr>
          <a:xfrm>
            <a:off x="6978348" y="1982517"/>
            <a:ext cx="10909965" cy="7774451"/>
          </a:xfrm>
          <a:prstGeom prst="rect">
            <a:avLst/>
          </a:prstGeom>
        </p:spPr>
        <p:txBody>
          <a:bodyPr lIns="0" tIns="0" rIns="0" bIns="0" rtlCol="0" anchor="t">
            <a:spAutoFit/>
          </a:bodyPr>
          <a:lstStyle/>
          <a:p>
            <a:pPr algn="l">
              <a:lnSpc>
                <a:spcPts val="2592"/>
              </a:lnSpc>
            </a:pPr>
            <a:r>
              <a:rPr lang="en-US" sz="2700" b="1">
                <a:solidFill>
                  <a:srgbClr val="000000"/>
                </a:solidFill>
                <a:latin typeface="Aptos Bold"/>
                <a:ea typeface="Aptos Bold"/>
                <a:cs typeface="Aptos Bold"/>
                <a:sym typeface="Aptos Bold"/>
              </a:rPr>
              <a:t>Things to keep in mind</a:t>
            </a:r>
          </a:p>
          <a:p>
            <a:pPr algn="l">
              <a:lnSpc>
                <a:spcPts val="2592"/>
              </a:lnSpc>
            </a:pPr>
            <a:endParaRPr lang="en-US" sz="2700" b="1">
              <a:solidFill>
                <a:srgbClr val="000000"/>
              </a:solidFill>
              <a:latin typeface="Aptos Bold"/>
              <a:ea typeface="Aptos Bold"/>
              <a:cs typeface="Aptos Bold"/>
              <a:sym typeface="Aptos Bold"/>
            </a:endParaRPr>
          </a:p>
          <a:p>
            <a:pPr algn="l">
              <a:lnSpc>
                <a:spcPts val="2592"/>
              </a:lnSpc>
            </a:pPr>
            <a:r>
              <a:rPr lang="en-US" sz="2700" b="1">
                <a:solidFill>
                  <a:srgbClr val="000000"/>
                </a:solidFill>
                <a:latin typeface="Aptos Bold"/>
                <a:ea typeface="Aptos Bold"/>
                <a:cs typeface="Aptos Bold"/>
                <a:sym typeface="Aptos Bold"/>
              </a:rPr>
              <a:t>Participant demographics:</a:t>
            </a:r>
          </a:p>
          <a:p>
            <a:pPr marL="488632" lvl="3" indent="-122158" algn="l">
              <a:lnSpc>
                <a:spcPts val="2592"/>
              </a:lnSpc>
              <a:buFont typeface="Arial"/>
              <a:buChar char="￭"/>
            </a:pPr>
            <a:r>
              <a:rPr lang="en-US" sz="2700" b="1">
                <a:solidFill>
                  <a:srgbClr val="079418"/>
                </a:solidFill>
                <a:latin typeface="Aptos Bold"/>
                <a:ea typeface="Aptos Bold"/>
                <a:cs typeface="Aptos Bold"/>
                <a:sym typeface="Aptos Bold"/>
              </a:rPr>
              <a:t>Are your recruitment methods going to reach a representative sample? </a:t>
            </a:r>
          </a:p>
          <a:p>
            <a:pPr marL="488632" lvl="3" indent="-122158" algn="l">
              <a:lnSpc>
                <a:spcPts val="2592"/>
              </a:lnSpc>
            </a:pPr>
            <a:endParaRPr lang="en-US" sz="2700" b="1">
              <a:solidFill>
                <a:srgbClr val="079418"/>
              </a:solidFill>
              <a:latin typeface="Aptos Bold"/>
              <a:ea typeface="Aptos Bold"/>
              <a:cs typeface="Aptos Bold"/>
              <a:sym typeface="Aptos Bold"/>
            </a:endParaRPr>
          </a:p>
          <a:p>
            <a:pPr marL="488632" lvl="3" indent="-122158" algn="l">
              <a:lnSpc>
                <a:spcPts val="2592"/>
              </a:lnSpc>
            </a:pPr>
            <a:r>
              <a:rPr lang="en-US" sz="2700" b="1">
                <a:solidFill>
                  <a:srgbClr val="000000"/>
                </a:solidFill>
                <a:latin typeface="Aptos Bold"/>
                <a:ea typeface="Aptos Bold"/>
                <a:cs typeface="Aptos Bold"/>
                <a:sym typeface="Aptos Bold"/>
              </a:rPr>
              <a:t>Translated Documents for Non-English-Speaking Participants</a:t>
            </a:r>
          </a:p>
          <a:p>
            <a:pPr marL="488632" lvl="3" indent="-122158" algn="l">
              <a:lnSpc>
                <a:spcPts val="2592"/>
              </a:lnSpc>
              <a:buFont typeface="Arial"/>
              <a:buChar char="￭"/>
            </a:pPr>
            <a:r>
              <a:rPr lang="en-US" sz="2700" b="1">
                <a:solidFill>
                  <a:srgbClr val="079418"/>
                </a:solidFill>
                <a:latin typeface="Aptos Bold"/>
                <a:ea typeface="Aptos Bold"/>
                <a:cs typeface="Aptos Bold"/>
                <a:sym typeface="Aptos Bold"/>
              </a:rPr>
              <a:t>Documents must be made available in the participant’s primary spoken language</a:t>
            </a:r>
          </a:p>
          <a:p>
            <a:pPr marL="488632" lvl="3" indent="-122158" algn="l">
              <a:lnSpc>
                <a:spcPts val="2592"/>
              </a:lnSpc>
            </a:pPr>
            <a:endParaRPr lang="en-US" sz="2700" b="1">
              <a:solidFill>
                <a:srgbClr val="079418"/>
              </a:solidFill>
              <a:latin typeface="Aptos Bold"/>
              <a:ea typeface="Aptos Bold"/>
              <a:cs typeface="Aptos Bold"/>
              <a:sym typeface="Aptos Bold"/>
            </a:endParaRPr>
          </a:p>
          <a:p>
            <a:pPr marL="488632" lvl="3" indent="-122158" algn="l">
              <a:lnSpc>
                <a:spcPts val="2592"/>
              </a:lnSpc>
            </a:pPr>
            <a:r>
              <a:rPr lang="en-US" sz="2700" b="1">
                <a:solidFill>
                  <a:srgbClr val="000000"/>
                </a:solidFill>
                <a:latin typeface="Aptos Bold"/>
                <a:ea typeface="Aptos Bold"/>
                <a:cs typeface="Aptos Bold"/>
                <a:sym typeface="Aptos Bold"/>
              </a:rPr>
              <a:t>Avoiding coercion and undue influence in recruiting:</a:t>
            </a:r>
          </a:p>
          <a:p>
            <a:pPr marL="488632" lvl="3" indent="-122158" algn="l">
              <a:lnSpc>
                <a:spcPts val="2592"/>
              </a:lnSpc>
              <a:buFont typeface="Arial"/>
              <a:buChar char="￭"/>
            </a:pPr>
            <a:r>
              <a:rPr lang="en-US" sz="2700" b="1">
                <a:solidFill>
                  <a:srgbClr val="079418"/>
                </a:solidFill>
                <a:latin typeface="Aptos Bold"/>
                <a:ea typeface="Aptos Bold"/>
                <a:cs typeface="Aptos Bold"/>
                <a:sym typeface="Aptos Bold"/>
              </a:rPr>
              <a:t>Where there is an imbalance of power, there is the potential for undue influence or coercion</a:t>
            </a:r>
          </a:p>
          <a:p>
            <a:pPr marL="488632" lvl="3" indent="-122158" algn="l">
              <a:lnSpc>
                <a:spcPts val="2592"/>
              </a:lnSpc>
              <a:buFont typeface="Arial"/>
              <a:buChar char="￭"/>
            </a:pPr>
            <a:r>
              <a:rPr lang="en-US" sz="2700" b="1">
                <a:solidFill>
                  <a:srgbClr val="079418"/>
                </a:solidFill>
                <a:latin typeface="Aptos Bold"/>
                <a:ea typeface="Aptos Bold"/>
                <a:cs typeface="Aptos Bold"/>
                <a:sym typeface="Aptos Bold"/>
              </a:rPr>
              <a:t>Avoid only recruiting from personal contacts to help reduce any conflicts of interest</a:t>
            </a:r>
          </a:p>
          <a:p>
            <a:pPr marL="488632" lvl="3" indent="-122158" algn="l">
              <a:lnSpc>
                <a:spcPts val="2592"/>
              </a:lnSpc>
            </a:pPr>
            <a:endParaRPr lang="en-US" sz="2700" b="1">
              <a:solidFill>
                <a:srgbClr val="079418"/>
              </a:solidFill>
              <a:latin typeface="Aptos Bold"/>
              <a:ea typeface="Aptos Bold"/>
              <a:cs typeface="Aptos Bold"/>
              <a:sym typeface="Aptos Bold"/>
            </a:endParaRPr>
          </a:p>
          <a:p>
            <a:pPr marL="488632" lvl="3" indent="-122158" algn="l">
              <a:lnSpc>
                <a:spcPts val="2592"/>
              </a:lnSpc>
            </a:pPr>
            <a:r>
              <a:rPr lang="en-US" sz="2700" b="1">
                <a:solidFill>
                  <a:srgbClr val="000000"/>
                </a:solidFill>
                <a:latin typeface="Aptos Bold"/>
                <a:ea typeface="Aptos Bold"/>
                <a:cs typeface="Aptos Bold"/>
                <a:sym typeface="Aptos Bold"/>
              </a:rPr>
              <a:t>Student emails:</a:t>
            </a:r>
          </a:p>
          <a:p>
            <a:pPr marL="488632" lvl="3" indent="-122158" algn="l">
              <a:lnSpc>
                <a:spcPts val="2592"/>
              </a:lnSpc>
              <a:buFont typeface="Arial"/>
              <a:buChar char="￭"/>
            </a:pPr>
            <a:r>
              <a:rPr lang="en-US" sz="2700" b="1">
                <a:solidFill>
                  <a:srgbClr val="079418"/>
                </a:solidFill>
                <a:latin typeface="Aptos Bold"/>
                <a:ea typeface="Aptos Bold"/>
                <a:cs typeface="Aptos Bold"/>
                <a:sym typeface="Aptos Bold"/>
              </a:rPr>
              <a:t>Not available at UNT – only from listservs currently available to the researcher</a:t>
            </a:r>
          </a:p>
          <a:p>
            <a:pPr marL="488632" lvl="3" indent="-122158" algn="l">
              <a:lnSpc>
                <a:spcPts val="2592"/>
              </a:lnSpc>
            </a:pPr>
            <a:endParaRPr lang="en-US" sz="2700" b="1">
              <a:solidFill>
                <a:srgbClr val="079418"/>
              </a:solidFill>
              <a:latin typeface="Aptos Bold"/>
              <a:ea typeface="Aptos Bold"/>
              <a:cs typeface="Aptos Bold"/>
              <a:sym typeface="Aptos Bold"/>
            </a:endParaRPr>
          </a:p>
          <a:p>
            <a:pPr marL="488632" lvl="3" indent="-122158" algn="l">
              <a:lnSpc>
                <a:spcPts val="2592"/>
              </a:lnSpc>
            </a:pPr>
            <a:r>
              <a:rPr lang="en-US" sz="2700" b="1">
                <a:solidFill>
                  <a:srgbClr val="000000"/>
                </a:solidFill>
                <a:latin typeface="Aptos Bold"/>
                <a:ea typeface="Aptos Bold"/>
                <a:cs typeface="Aptos Bold"/>
                <a:sym typeface="Aptos Bold"/>
              </a:rPr>
              <a:t>Vulnerable Populations</a:t>
            </a:r>
          </a:p>
          <a:p>
            <a:pPr marL="488632" lvl="3" indent="-122158" algn="l">
              <a:lnSpc>
                <a:spcPts val="2592"/>
              </a:lnSpc>
              <a:buFont typeface="Arial"/>
              <a:buChar char="￭"/>
            </a:pPr>
            <a:r>
              <a:rPr lang="en-US" sz="2700" b="1">
                <a:solidFill>
                  <a:srgbClr val="079418"/>
                </a:solidFill>
                <a:latin typeface="Aptos Bold"/>
                <a:ea typeface="Aptos Bold"/>
                <a:cs typeface="Aptos Bold"/>
                <a:sym typeface="Aptos Bold"/>
              </a:rPr>
              <a:t>Federally defined but not limited to as children, prisoners, people with intellectual disabilities</a:t>
            </a:r>
          </a:p>
          <a:p>
            <a:pPr marL="488632" lvl="3" indent="-122158" algn="l">
              <a:lnSpc>
                <a:spcPts val="2332"/>
              </a:lnSpc>
            </a:pPr>
            <a:endParaRPr lang="en-US" sz="2700" b="1">
              <a:solidFill>
                <a:srgbClr val="079418"/>
              </a:solidFill>
              <a:latin typeface="Aptos Bold"/>
              <a:ea typeface="Aptos Bold"/>
              <a:cs typeface="Aptos Bold"/>
              <a:sym typeface="Aptos Bold"/>
            </a:endParaRPr>
          </a:p>
        </p:txBody>
      </p:sp>
      <p:sp>
        <p:nvSpPr>
          <p:cNvPr id="21" name="Freeform 21"/>
          <p:cNvSpPr/>
          <p:nvPr/>
        </p:nvSpPr>
        <p:spPr>
          <a:xfrm>
            <a:off x="15864846" y="0"/>
            <a:ext cx="2423154" cy="2423154"/>
          </a:xfrm>
          <a:custGeom>
            <a:avLst/>
            <a:gdLst/>
            <a:ahLst/>
            <a:cxnLst/>
            <a:rect l="l" t="t" r="r" b="b"/>
            <a:pathLst>
              <a:path w="2423154" h="2423154">
                <a:moveTo>
                  <a:pt x="0" y="0"/>
                </a:moveTo>
                <a:lnTo>
                  <a:pt x="2423154" y="0"/>
                </a:lnTo>
                <a:lnTo>
                  <a:pt x="2423154" y="2423154"/>
                </a:lnTo>
                <a:lnTo>
                  <a:pt x="0" y="2423154"/>
                </a:lnTo>
                <a:lnTo>
                  <a:pt x="0" y="0"/>
                </a:lnTo>
                <a:close/>
              </a:path>
            </a:pathLst>
          </a:custGeom>
          <a:blipFill>
            <a:blip r:embed="rId9"/>
            <a:stretch>
              <a:fillRect/>
            </a:stretch>
          </a:blipFill>
        </p:spPr>
        <p:txBody>
          <a:bodyPr/>
          <a:lstStyle/>
          <a:p>
            <a:endParaRPr lang="en-US"/>
          </a:p>
        </p:txBody>
      </p:sp>
    </p:spTree>
  </p:cSld>
  <p:clrMapOvr>
    <a:masterClrMapping/>
  </p:clrMapOvr>
  <p:transition>
    <p:wip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3981054" y="4387719"/>
            <a:ext cx="4306946" cy="5682343"/>
            <a:chOff x="0" y="0"/>
            <a:chExt cx="5742595" cy="7576458"/>
          </a:xfrm>
        </p:grpSpPr>
        <p:sp>
          <p:nvSpPr>
            <p:cNvPr id="3" name="Freeform 3" descr="A no entry sign on a black background  Description automatically generated"/>
            <p:cNvSpPr/>
            <p:nvPr/>
          </p:nvSpPr>
          <p:spPr>
            <a:xfrm>
              <a:off x="0" y="0"/>
              <a:ext cx="5742648" cy="7576439"/>
            </a:xfrm>
            <a:custGeom>
              <a:avLst/>
              <a:gdLst/>
              <a:ahLst/>
              <a:cxnLst/>
              <a:rect l="l" t="t" r="r" b="b"/>
              <a:pathLst>
                <a:path w="5742648" h="7576439">
                  <a:moveTo>
                    <a:pt x="0" y="0"/>
                  </a:moveTo>
                  <a:lnTo>
                    <a:pt x="5742648" y="0"/>
                  </a:lnTo>
                  <a:lnTo>
                    <a:pt x="5742648" y="7576439"/>
                  </a:lnTo>
                  <a:lnTo>
                    <a:pt x="0" y="7576439"/>
                  </a:lnTo>
                  <a:lnTo>
                    <a:pt x="0" y="0"/>
                  </a:lnTo>
                  <a:close/>
                </a:path>
              </a:pathLst>
            </a:custGeom>
            <a:blipFill>
              <a:blip r:embed="rId2"/>
              <a:stretch>
                <a:fillRect l="-1454" r="-1453"/>
              </a:stretch>
            </a:blipFill>
          </p:spPr>
          <p:txBody>
            <a:bodyPr/>
            <a:lstStyle/>
            <a:p>
              <a:endParaRPr lang="en-US"/>
            </a:p>
          </p:txBody>
        </p:sp>
      </p:grpSp>
      <p:sp>
        <p:nvSpPr>
          <p:cNvPr id="4" name="TextBox 4"/>
          <p:cNvSpPr txBox="1"/>
          <p:nvPr/>
        </p:nvSpPr>
        <p:spPr>
          <a:xfrm>
            <a:off x="5223510" y="10304145"/>
            <a:ext cx="7840980" cy="283383"/>
          </a:xfrm>
          <a:prstGeom prst="rect">
            <a:avLst/>
          </a:prstGeom>
        </p:spPr>
        <p:txBody>
          <a:bodyPr lIns="0" tIns="0" rIns="0" bIns="0" rtlCol="0" anchor="t">
            <a:spAutoFit/>
          </a:bodyPr>
          <a:lstStyle/>
          <a:p>
            <a:pPr algn="l">
              <a:lnSpc>
                <a:spcPts val="1620"/>
              </a:lnSpc>
            </a:pPr>
            <a:r>
              <a:rPr lang="en-US" sz="1350" u="sng">
                <a:solidFill>
                  <a:srgbClr val="0563C1"/>
                </a:solidFill>
                <a:latin typeface="Calibri (MS)"/>
                <a:ea typeface="Calibri (MS)"/>
                <a:cs typeface="Calibri (MS)"/>
                <a:sym typeface="Calibri (MS)"/>
                <a:hlinkClick r:id="rId3" tooltip="https://www.pngall.com/no-entry-symbol-png/"/>
              </a:rPr>
              <a:t>This Photo</a:t>
            </a:r>
            <a:r>
              <a:rPr lang="en-US" sz="1350">
                <a:solidFill>
                  <a:srgbClr val="000000"/>
                </a:solidFill>
                <a:latin typeface="Calibri (MS)"/>
                <a:ea typeface="Calibri (MS)"/>
                <a:cs typeface="Calibri (MS)"/>
                <a:sym typeface="Calibri (MS)"/>
              </a:rPr>
              <a:t> by Unknown Author is licensed under </a:t>
            </a:r>
            <a:r>
              <a:rPr lang="en-US" sz="1350" u="sng">
                <a:solidFill>
                  <a:srgbClr val="0563C1"/>
                </a:solidFill>
                <a:latin typeface="Calibri (MS)"/>
                <a:ea typeface="Calibri (MS)"/>
                <a:cs typeface="Calibri (MS)"/>
                <a:sym typeface="Calibri (MS)"/>
                <a:hlinkClick r:id="rId4" tooltip="https://creativecommons.org/licenses/by-nc/3.0/"/>
              </a:rPr>
              <a:t>CC BY-NC</a:t>
            </a:r>
          </a:p>
        </p:txBody>
      </p:sp>
      <p:sp>
        <p:nvSpPr>
          <p:cNvPr id="5" name="TextBox 5"/>
          <p:cNvSpPr txBox="1"/>
          <p:nvPr/>
        </p:nvSpPr>
        <p:spPr>
          <a:xfrm>
            <a:off x="376509" y="2371797"/>
            <a:ext cx="17186484" cy="7219786"/>
          </a:xfrm>
          <a:prstGeom prst="rect">
            <a:avLst/>
          </a:prstGeom>
        </p:spPr>
        <p:txBody>
          <a:bodyPr lIns="0" tIns="0" rIns="0" bIns="0" rtlCol="0" anchor="t">
            <a:spAutoFit/>
          </a:bodyPr>
          <a:lstStyle/>
          <a:p>
            <a:pPr algn="l">
              <a:lnSpc>
                <a:spcPts val="4103"/>
              </a:lnSpc>
            </a:pPr>
            <a:r>
              <a:rPr lang="en-US" sz="3799" b="1">
                <a:solidFill>
                  <a:srgbClr val="000000"/>
                </a:solidFill>
                <a:latin typeface="Aptos Bold"/>
                <a:ea typeface="Aptos Bold"/>
                <a:cs typeface="Aptos Bold"/>
                <a:sym typeface="Aptos Bold"/>
              </a:rPr>
              <a:t>Areas where permission is required:</a:t>
            </a:r>
          </a:p>
          <a:p>
            <a:pPr marL="687704" lvl="1" indent="-343852" algn="l">
              <a:lnSpc>
                <a:spcPts val="4103"/>
              </a:lnSpc>
              <a:buFont typeface="Arial"/>
              <a:buChar char="•"/>
            </a:pPr>
            <a:r>
              <a:rPr lang="en-US" sz="3799">
                <a:solidFill>
                  <a:srgbClr val="000000"/>
                </a:solidFill>
                <a:latin typeface="Aptos"/>
                <a:ea typeface="Aptos"/>
                <a:cs typeface="Aptos"/>
                <a:sym typeface="Aptos"/>
              </a:rPr>
              <a:t>Admins of Social Media groups</a:t>
            </a:r>
          </a:p>
          <a:p>
            <a:pPr marL="1773553" lvl="2" indent="-591184" algn="l">
              <a:lnSpc>
                <a:spcPts val="4103"/>
              </a:lnSpc>
              <a:buFont typeface="Arial"/>
              <a:buChar char="⚬"/>
            </a:pPr>
            <a:r>
              <a:rPr lang="en-US" sz="3799">
                <a:solidFill>
                  <a:srgbClr val="000000"/>
                </a:solidFill>
                <a:latin typeface="Aptos"/>
                <a:ea typeface="Aptos"/>
                <a:cs typeface="Aptos"/>
                <a:sym typeface="Aptos"/>
              </a:rPr>
              <a:t>Ex: Facebook groups, subReddits, Discord servers, chats, private servers, etc. </a:t>
            </a:r>
          </a:p>
          <a:p>
            <a:pPr marL="687704" lvl="1" indent="-343852" algn="l">
              <a:lnSpc>
                <a:spcPts val="4103"/>
              </a:lnSpc>
              <a:buFont typeface="Arial"/>
              <a:buChar char="•"/>
            </a:pPr>
            <a:r>
              <a:rPr lang="en-US" sz="3799">
                <a:solidFill>
                  <a:srgbClr val="000000"/>
                </a:solidFill>
                <a:latin typeface="Aptos"/>
                <a:ea typeface="Aptos"/>
                <a:cs typeface="Aptos"/>
                <a:sym typeface="Aptos"/>
              </a:rPr>
              <a:t>Email Listservs not already available to the research team</a:t>
            </a:r>
          </a:p>
          <a:p>
            <a:pPr marL="687704" lvl="1" indent="-343852" algn="l">
              <a:lnSpc>
                <a:spcPts val="4103"/>
              </a:lnSpc>
              <a:buFont typeface="Arial"/>
              <a:buChar char="•"/>
            </a:pPr>
            <a:r>
              <a:rPr lang="en-US" sz="3799" u="sng">
                <a:solidFill>
                  <a:srgbClr val="000000"/>
                </a:solidFill>
                <a:latin typeface="Aptos"/>
                <a:ea typeface="Aptos"/>
                <a:cs typeface="Aptos"/>
                <a:sym typeface="Aptos"/>
              </a:rPr>
              <a:t>Private</a:t>
            </a:r>
            <a:r>
              <a:rPr lang="en-US" sz="3799">
                <a:solidFill>
                  <a:srgbClr val="000000"/>
                </a:solidFill>
                <a:latin typeface="Aptos"/>
                <a:ea typeface="Aptos"/>
                <a:cs typeface="Aptos"/>
                <a:sym typeface="Aptos"/>
              </a:rPr>
              <a:t> businesses/organizations</a:t>
            </a:r>
          </a:p>
          <a:p>
            <a:pPr marL="687704" lvl="1" indent="-343852" algn="l">
              <a:lnSpc>
                <a:spcPts val="4103"/>
              </a:lnSpc>
              <a:buFont typeface="Arial"/>
              <a:buChar char="•"/>
            </a:pPr>
            <a:r>
              <a:rPr lang="en-US" sz="3799">
                <a:solidFill>
                  <a:srgbClr val="000000"/>
                </a:solidFill>
                <a:latin typeface="Aptos"/>
                <a:ea typeface="Aptos"/>
                <a:cs typeface="Aptos"/>
                <a:sym typeface="Aptos"/>
              </a:rPr>
              <a:t>Other universities or schools including K-12</a:t>
            </a:r>
          </a:p>
          <a:p>
            <a:pPr marL="687704" lvl="1" indent="-343852" algn="l">
              <a:lnSpc>
                <a:spcPts val="4103"/>
              </a:lnSpc>
            </a:pPr>
            <a:endParaRPr lang="en-US" sz="3799">
              <a:solidFill>
                <a:srgbClr val="000000"/>
              </a:solidFill>
              <a:latin typeface="Aptos"/>
              <a:ea typeface="Aptos"/>
              <a:cs typeface="Aptos"/>
              <a:sym typeface="Aptos"/>
            </a:endParaRPr>
          </a:p>
          <a:p>
            <a:pPr marL="687704" lvl="1" indent="-343852" algn="l">
              <a:lnSpc>
                <a:spcPts val="4103"/>
              </a:lnSpc>
            </a:pPr>
            <a:r>
              <a:rPr lang="en-US" sz="3799" b="1">
                <a:solidFill>
                  <a:srgbClr val="000000"/>
                </a:solidFill>
                <a:latin typeface="Aptos Bold"/>
                <a:ea typeface="Aptos Bold"/>
                <a:cs typeface="Aptos Bold"/>
                <a:sym typeface="Aptos Bold"/>
              </a:rPr>
              <a:t>Permission is generally NOT required for recruitment through:</a:t>
            </a:r>
          </a:p>
          <a:p>
            <a:pPr marL="687704" lvl="1" indent="-343852" algn="l">
              <a:lnSpc>
                <a:spcPts val="4103"/>
              </a:lnSpc>
              <a:buFont typeface="Arial"/>
              <a:buChar char="•"/>
            </a:pPr>
            <a:r>
              <a:rPr lang="en-US" sz="3799">
                <a:solidFill>
                  <a:srgbClr val="000000"/>
                </a:solidFill>
                <a:latin typeface="Aptos"/>
                <a:ea typeface="Aptos"/>
                <a:cs typeface="Aptos"/>
                <a:sym typeface="Aptos"/>
              </a:rPr>
              <a:t>Public spaces – e.g. notice boards</a:t>
            </a:r>
          </a:p>
          <a:p>
            <a:pPr marL="687704" lvl="1" indent="-343852" algn="l">
              <a:lnSpc>
                <a:spcPts val="4103"/>
              </a:lnSpc>
              <a:buFont typeface="Arial"/>
              <a:buChar char="•"/>
            </a:pPr>
            <a:r>
              <a:rPr lang="en-US" sz="3799">
                <a:solidFill>
                  <a:srgbClr val="000000"/>
                </a:solidFill>
                <a:latin typeface="Aptos"/>
                <a:ea typeface="Aptos"/>
                <a:cs typeface="Aptos"/>
                <a:sym typeface="Aptos"/>
              </a:rPr>
              <a:t>A researcher’s personal social media accounts</a:t>
            </a:r>
          </a:p>
          <a:p>
            <a:pPr marL="687704" lvl="1" indent="-343852" algn="l">
              <a:lnSpc>
                <a:spcPts val="4103"/>
              </a:lnSpc>
              <a:buFont typeface="Arial"/>
              <a:buChar char="•"/>
            </a:pPr>
            <a:r>
              <a:rPr lang="en-US" sz="3799">
                <a:solidFill>
                  <a:srgbClr val="000000"/>
                </a:solidFill>
                <a:latin typeface="Aptos"/>
                <a:ea typeface="Aptos"/>
                <a:cs typeface="Aptos"/>
                <a:sym typeface="Aptos"/>
              </a:rPr>
              <a:t>Contacting people whose information is publicly available</a:t>
            </a:r>
          </a:p>
          <a:p>
            <a:pPr marL="687704" lvl="1" indent="-343852" algn="l">
              <a:lnSpc>
                <a:spcPts val="4103"/>
              </a:lnSpc>
            </a:pPr>
            <a:endParaRPr lang="en-US" sz="3799">
              <a:solidFill>
                <a:srgbClr val="000000"/>
              </a:solidFill>
              <a:latin typeface="Aptos"/>
              <a:ea typeface="Aptos"/>
              <a:cs typeface="Aptos"/>
              <a:sym typeface="Aptos"/>
            </a:endParaRPr>
          </a:p>
          <a:p>
            <a:pPr marL="687704" lvl="1" indent="-343852" algn="l">
              <a:lnSpc>
                <a:spcPts val="4103"/>
              </a:lnSpc>
            </a:pPr>
            <a:endParaRPr lang="en-US" sz="3799">
              <a:solidFill>
                <a:srgbClr val="000000"/>
              </a:solidFill>
              <a:latin typeface="Aptos"/>
              <a:ea typeface="Aptos"/>
              <a:cs typeface="Aptos"/>
              <a:sym typeface="Aptos"/>
            </a:endParaRPr>
          </a:p>
        </p:txBody>
      </p:sp>
      <p:sp>
        <p:nvSpPr>
          <p:cNvPr id="6" name="TextBox 6"/>
          <p:cNvSpPr txBox="1"/>
          <p:nvPr/>
        </p:nvSpPr>
        <p:spPr>
          <a:xfrm>
            <a:off x="376509" y="1076325"/>
            <a:ext cx="7590152" cy="714342"/>
          </a:xfrm>
          <a:prstGeom prst="rect">
            <a:avLst/>
          </a:prstGeom>
        </p:spPr>
        <p:txBody>
          <a:bodyPr lIns="0" tIns="0" rIns="0" bIns="0" rtlCol="0" anchor="t">
            <a:spAutoFit/>
          </a:bodyPr>
          <a:lstStyle/>
          <a:p>
            <a:pPr algn="l">
              <a:lnSpc>
                <a:spcPts val="5400"/>
              </a:lnSpc>
            </a:pPr>
            <a:r>
              <a:rPr lang="en-US" sz="5000">
                <a:solidFill>
                  <a:srgbClr val="000000"/>
                </a:solidFill>
                <a:latin typeface="League Spartan"/>
                <a:ea typeface="League Spartan"/>
                <a:cs typeface="League Spartan"/>
                <a:sym typeface="League Spartan"/>
              </a:rPr>
              <a:t>Obtaining Permission </a:t>
            </a:r>
          </a:p>
        </p:txBody>
      </p:sp>
      <p:sp>
        <p:nvSpPr>
          <p:cNvPr id="7" name="Freeform 7"/>
          <p:cNvSpPr/>
          <p:nvPr/>
        </p:nvSpPr>
        <p:spPr>
          <a:xfrm>
            <a:off x="15864846" y="0"/>
            <a:ext cx="2423154" cy="2423154"/>
          </a:xfrm>
          <a:custGeom>
            <a:avLst/>
            <a:gdLst/>
            <a:ahLst/>
            <a:cxnLst/>
            <a:rect l="l" t="t" r="r" b="b"/>
            <a:pathLst>
              <a:path w="2423154" h="2423154">
                <a:moveTo>
                  <a:pt x="0" y="0"/>
                </a:moveTo>
                <a:lnTo>
                  <a:pt x="2423154" y="0"/>
                </a:lnTo>
                <a:lnTo>
                  <a:pt x="2423154" y="2423154"/>
                </a:lnTo>
                <a:lnTo>
                  <a:pt x="0" y="2423154"/>
                </a:lnTo>
                <a:lnTo>
                  <a:pt x="0" y="0"/>
                </a:lnTo>
                <a:close/>
              </a:path>
            </a:pathLst>
          </a:custGeom>
          <a:blipFill>
            <a:blip r:embed="rId5"/>
            <a:stretch>
              <a:fillRect/>
            </a:stretch>
          </a:blipFill>
        </p:spPr>
        <p:txBody>
          <a:bodyPr/>
          <a:lstStyle/>
          <a:p>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01040" y="881300"/>
            <a:ext cx="11280458" cy="714342"/>
          </a:xfrm>
          <a:prstGeom prst="rect">
            <a:avLst/>
          </a:prstGeom>
        </p:spPr>
        <p:txBody>
          <a:bodyPr lIns="0" tIns="0" rIns="0" bIns="0" rtlCol="0" anchor="t">
            <a:spAutoFit/>
          </a:bodyPr>
          <a:lstStyle/>
          <a:p>
            <a:pPr algn="l">
              <a:lnSpc>
                <a:spcPts val="5400"/>
              </a:lnSpc>
            </a:pPr>
            <a:r>
              <a:rPr lang="en-US" sz="5000">
                <a:solidFill>
                  <a:srgbClr val="000000"/>
                </a:solidFill>
                <a:latin typeface="League Spartan"/>
                <a:ea typeface="League Spartan"/>
                <a:cs typeface="League Spartan"/>
                <a:sym typeface="League Spartan"/>
              </a:rPr>
              <a:t>ResearchMatch</a:t>
            </a:r>
          </a:p>
        </p:txBody>
      </p:sp>
      <p:sp>
        <p:nvSpPr>
          <p:cNvPr id="3" name="TextBox 3"/>
          <p:cNvSpPr txBox="1"/>
          <p:nvPr/>
        </p:nvSpPr>
        <p:spPr>
          <a:xfrm>
            <a:off x="701040" y="2191463"/>
            <a:ext cx="12089303" cy="6196965"/>
          </a:xfrm>
          <a:prstGeom prst="rect">
            <a:avLst/>
          </a:prstGeom>
        </p:spPr>
        <p:txBody>
          <a:bodyPr lIns="0" tIns="0" rIns="0" bIns="0" rtlCol="0" anchor="t">
            <a:spAutoFit/>
          </a:bodyPr>
          <a:lstStyle/>
          <a:p>
            <a:pPr algn="l">
              <a:lnSpc>
                <a:spcPts val="3779"/>
              </a:lnSpc>
            </a:pPr>
            <a:r>
              <a:rPr lang="en-US" sz="3499" b="1">
                <a:solidFill>
                  <a:srgbClr val="000000"/>
                </a:solidFill>
                <a:latin typeface="Canva Sans Bold"/>
                <a:ea typeface="Canva Sans Bold"/>
                <a:cs typeface="Canva Sans Bold"/>
                <a:sym typeface="Canva Sans Bold"/>
              </a:rPr>
              <a:t>ResearchMatch is only available to be used for Health-related research studies. </a:t>
            </a:r>
          </a:p>
          <a:p>
            <a:pPr algn="l">
              <a:lnSpc>
                <a:spcPts val="3779"/>
              </a:lnSpc>
            </a:pPr>
            <a:endParaRPr lang="en-US" sz="3499" b="1">
              <a:solidFill>
                <a:srgbClr val="000000"/>
              </a:solidFill>
              <a:latin typeface="Canva Sans Bold"/>
              <a:ea typeface="Canva Sans Bold"/>
              <a:cs typeface="Canva Sans Bold"/>
              <a:sym typeface="Canva Sans Bold"/>
            </a:endParaRPr>
          </a:p>
          <a:p>
            <a:pPr algn="l">
              <a:lnSpc>
                <a:spcPts val="3779"/>
              </a:lnSpc>
            </a:pPr>
            <a:r>
              <a:rPr lang="en-US" sz="3499">
                <a:solidFill>
                  <a:srgbClr val="000000"/>
                </a:solidFill>
                <a:latin typeface="Canva Sans"/>
                <a:ea typeface="Canva Sans"/>
                <a:cs typeface="Canva Sans"/>
                <a:sym typeface="Canva Sans"/>
              </a:rPr>
              <a:t>ResearchMatch is a national registry of patients interested in volunteering for medical research. Anyone can register with ResearchMatch – even healthy volunteers.</a:t>
            </a:r>
          </a:p>
          <a:p>
            <a:pPr marL="633409" lvl="1" indent="-316704" algn="l">
              <a:lnSpc>
                <a:spcPts val="3779"/>
              </a:lnSpc>
            </a:pPr>
            <a:endParaRPr lang="en-US" sz="3499">
              <a:solidFill>
                <a:srgbClr val="000000"/>
              </a:solidFill>
              <a:latin typeface="Canva Sans"/>
              <a:ea typeface="Canva Sans"/>
              <a:cs typeface="Canva Sans"/>
              <a:sym typeface="Canva Sans"/>
            </a:endParaRPr>
          </a:p>
          <a:p>
            <a:pPr marL="755646" lvl="1" indent="-377823" algn="l">
              <a:lnSpc>
                <a:spcPts val="3779"/>
              </a:lnSpc>
              <a:buFont typeface="Arial"/>
              <a:buChar char="•"/>
            </a:pPr>
            <a:r>
              <a:rPr lang="en-US" sz="3499">
                <a:solidFill>
                  <a:srgbClr val="000000"/>
                </a:solidFill>
                <a:latin typeface="Canva Sans"/>
                <a:ea typeface="Canva Sans"/>
                <a:cs typeface="Canva Sans"/>
                <a:sym typeface="Canva Sans"/>
              </a:rPr>
              <a:t>This can be a great tool to use if you are looking to recruit participants for a health-related project.</a:t>
            </a:r>
          </a:p>
          <a:p>
            <a:pPr algn="l">
              <a:lnSpc>
                <a:spcPts val="3779"/>
              </a:lnSpc>
            </a:pPr>
            <a:endParaRPr lang="en-US" sz="3499">
              <a:solidFill>
                <a:srgbClr val="000000"/>
              </a:solidFill>
              <a:latin typeface="Canva Sans"/>
              <a:ea typeface="Canva Sans"/>
              <a:cs typeface="Canva Sans"/>
              <a:sym typeface="Canva Sans"/>
            </a:endParaRPr>
          </a:p>
          <a:p>
            <a:pPr marL="755646" lvl="1" indent="-377823" algn="l">
              <a:lnSpc>
                <a:spcPts val="3779"/>
              </a:lnSpc>
              <a:buFont typeface="Arial"/>
              <a:buChar char="•"/>
            </a:pPr>
            <a:r>
              <a:rPr lang="en-US" sz="3499">
                <a:solidFill>
                  <a:srgbClr val="000000"/>
                </a:solidFill>
                <a:latin typeface="Canva Sans"/>
                <a:ea typeface="Canva Sans"/>
                <a:cs typeface="Canva Sans"/>
                <a:sym typeface="Canva Sans"/>
              </a:rPr>
              <a:t>If you are interested in learning about health-related research, YOU can sign up as a volunteer! </a:t>
            </a:r>
          </a:p>
        </p:txBody>
      </p:sp>
      <p:grpSp>
        <p:nvGrpSpPr>
          <p:cNvPr id="4" name="Group 4"/>
          <p:cNvGrpSpPr/>
          <p:nvPr/>
        </p:nvGrpSpPr>
        <p:grpSpPr>
          <a:xfrm>
            <a:off x="13143694" y="2098118"/>
            <a:ext cx="4534706" cy="2611173"/>
            <a:chOff x="0" y="0"/>
            <a:chExt cx="6046274" cy="3481564"/>
          </a:xfrm>
        </p:grpSpPr>
        <p:sp>
          <p:nvSpPr>
            <p:cNvPr id="5" name="Freeform 5" descr="Logo  Description automatically generated with medium confidence"/>
            <p:cNvSpPr/>
            <p:nvPr/>
          </p:nvSpPr>
          <p:spPr>
            <a:xfrm>
              <a:off x="0" y="0"/>
              <a:ext cx="6046216" cy="3481578"/>
            </a:xfrm>
            <a:custGeom>
              <a:avLst/>
              <a:gdLst/>
              <a:ahLst/>
              <a:cxnLst/>
              <a:rect l="l" t="t" r="r" b="b"/>
              <a:pathLst>
                <a:path w="6046216" h="3481578">
                  <a:moveTo>
                    <a:pt x="0" y="0"/>
                  </a:moveTo>
                  <a:lnTo>
                    <a:pt x="6046216" y="0"/>
                  </a:lnTo>
                  <a:lnTo>
                    <a:pt x="6046216" y="3481578"/>
                  </a:lnTo>
                  <a:lnTo>
                    <a:pt x="0" y="3481578"/>
                  </a:lnTo>
                  <a:lnTo>
                    <a:pt x="0" y="0"/>
                  </a:lnTo>
                  <a:close/>
                </a:path>
              </a:pathLst>
            </a:custGeom>
            <a:blipFill>
              <a:blip r:embed="rId3"/>
              <a:stretch>
                <a:fillRect/>
              </a:stretch>
            </a:blipFill>
          </p:spPr>
          <p:txBody>
            <a:bodyPr/>
            <a:lstStyle/>
            <a:p>
              <a:endParaRPr lang="en-US"/>
            </a:p>
          </p:txBody>
        </p:sp>
      </p:grpSp>
      <p:grpSp>
        <p:nvGrpSpPr>
          <p:cNvPr id="6" name="Group 6"/>
          <p:cNvGrpSpPr/>
          <p:nvPr/>
        </p:nvGrpSpPr>
        <p:grpSpPr>
          <a:xfrm>
            <a:off x="13460804" y="5577711"/>
            <a:ext cx="3900488" cy="3900488"/>
            <a:chOff x="0" y="0"/>
            <a:chExt cx="5200650" cy="5200650"/>
          </a:xfrm>
        </p:grpSpPr>
        <p:sp>
          <p:nvSpPr>
            <p:cNvPr id="7" name="Freeform 7"/>
            <p:cNvSpPr/>
            <p:nvPr/>
          </p:nvSpPr>
          <p:spPr>
            <a:xfrm>
              <a:off x="0" y="0"/>
              <a:ext cx="5200650" cy="5200650"/>
            </a:xfrm>
            <a:custGeom>
              <a:avLst/>
              <a:gdLst/>
              <a:ahLst/>
              <a:cxnLst/>
              <a:rect l="l" t="t" r="r" b="b"/>
              <a:pathLst>
                <a:path w="5200650" h="5200650">
                  <a:moveTo>
                    <a:pt x="0" y="0"/>
                  </a:moveTo>
                  <a:lnTo>
                    <a:pt x="5200650" y="0"/>
                  </a:lnTo>
                  <a:lnTo>
                    <a:pt x="5200650" y="5200650"/>
                  </a:lnTo>
                  <a:lnTo>
                    <a:pt x="0" y="5200650"/>
                  </a:lnTo>
                  <a:lnTo>
                    <a:pt x="0" y="0"/>
                  </a:lnTo>
                  <a:close/>
                </a:path>
              </a:pathLst>
            </a:custGeom>
            <a:blipFill>
              <a:blip r:embed="rId4"/>
              <a:stretch>
                <a:fillRect/>
              </a:stretch>
            </a:blipFill>
          </p:spPr>
          <p:txBody>
            <a:bodyPr/>
            <a:lstStyle/>
            <a:p>
              <a:endParaRPr lang="en-US"/>
            </a:p>
          </p:txBody>
        </p:sp>
      </p:grpSp>
      <p:grpSp>
        <p:nvGrpSpPr>
          <p:cNvPr id="8" name="Group 8"/>
          <p:cNvGrpSpPr/>
          <p:nvPr/>
        </p:nvGrpSpPr>
        <p:grpSpPr>
          <a:xfrm>
            <a:off x="10409217" y="8622693"/>
            <a:ext cx="2381125" cy="620877"/>
            <a:chOff x="0" y="0"/>
            <a:chExt cx="3174834" cy="827836"/>
          </a:xfrm>
        </p:grpSpPr>
        <p:sp>
          <p:nvSpPr>
            <p:cNvPr id="9" name="Freeform 9"/>
            <p:cNvSpPr/>
            <p:nvPr/>
          </p:nvSpPr>
          <p:spPr>
            <a:xfrm>
              <a:off x="12700" y="12700"/>
              <a:ext cx="3149473" cy="802386"/>
            </a:xfrm>
            <a:custGeom>
              <a:avLst/>
              <a:gdLst/>
              <a:ahLst/>
              <a:cxnLst/>
              <a:rect l="l" t="t" r="r" b="b"/>
              <a:pathLst>
                <a:path w="3149473" h="802386">
                  <a:moveTo>
                    <a:pt x="0" y="200660"/>
                  </a:moveTo>
                  <a:lnTo>
                    <a:pt x="2738882" y="200660"/>
                  </a:lnTo>
                  <a:lnTo>
                    <a:pt x="2738882" y="0"/>
                  </a:lnTo>
                  <a:lnTo>
                    <a:pt x="3149473" y="401193"/>
                  </a:lnTo>
                  <a:lnTo>
                    <a:pt x="2738882" y="802386"/>
                  </a:lnTo>
                  <a:lnTo>
                    <a:pt x="2738882" y="601853"/>
                  </a:lnTo>
                  <a:lnTo>
                    <a:pt x="0" y="601853"/>
                  </a:lnTo>
                  <a:close/>
                </a:path>
              </a:pathLst>
            </a:custGeom>
            <a:solidFill>
              <a:srgbClr val="007B3B"/>
            </a:solidFill>
          </p:spPr>
          <p:txBody>
            <a:bodyPr/>
            <a:lstStyle/>
            <a:p>
              <a:endParaRPr lang="en-US"/>
            </a:p>
          </p:txBody>
        </p:sp>
        <p:sp>
          <p:nvSpPr>
            <p:cNvPr id="10" name="Freeform 10"/>
            <p:cNvSpPr/>
            <p:nvPr/>
          </p:nvSpPr>
          <p:spPr>
            <a:xfrm>
              <a:off x="0" y="-889"/>
              <a:ext cx="3174873" cy="829691"/>
            </a:xfrm>
            <a:custGeom>
              <a:avLst/>
              <a:gdLst/>
              <a:ahLst/>
              <a:cxnLst/>
              <a:rect l="l" t="t" r="r" b="b"/>
              <a:pathLst>
                <a:path w="3174873" h="829691">
                  <a:moveTo>
                    <a:pt x="12700" y="201549"/>
                  </a:moveTo>
                  <a:lnTo>
                    <a:pt x="2751582" y="201549"/>
                  </a:lnTo>
                  <a:lnTo>
                    <a:pt x="2751582" y="214249"/>
                  </a:lnTo>
                  <a:lnTo>
                    <a:pt x="2738882" y="214249"/>
                  </a:lnTo>
                  <a:lnTo>
                    <a:pt x="2738882" y="13589"/>
                  </a:lnTo>
                  <a:cubicBezTo>
                    <a:pt x="2738882" y="8509"/>
                    <a:pt x="2741930" y="3810"/>
                    <a:pt x="2746629" y="1905"/>
                  </a:cubicBezTo>
                  <a:cubicBezTo>
                    <a:pt x="2751328" y="0"/>
                    <a:pt x="2756789" y="1016"/>
                    <a:pt x="2760472" y="4572"/>
                  </a:cubicBezTo>
                  <a:lnTo>
                    <a:pt x="3171063" y="405765"/>
                  </a:lnTo>
                  <a:cubicBezTo>
                    <a:pt x="3173476" y="408178"/>
                    <a:pt x="3174873" y="411480"/>
                    <a:pt x="3174873" y="414909"/>
                  </a:cubicBezTo>
                  <a:cubicBezTo>
                    <a:pt x="3174873" y="418338"/>
                    <a:pt x="3173476" y="421640"/>
                    <a:pt x="3171063" y="424053"/>
                  </a:cubicBezTo>
                  <a:lnTo>
                    <a:pt x="2760345" y="825119"/>
                  </a:lnTo>
                  <a:cubicBezTo>
                    <a:pt x="2756662" y="828675"/>
                    <a:pt x="2751201" y="829691"/>
                    <a:pt x="2746502" y="827786"/>
                  </a:cubicBezTo>
                  <a:cubicBezTo>
                    <a:pt x="2741803" y="825881"/>
                    <a:pt x="2738755" y="821182"/>
                    <a:pt x="2738755" y="816102"/>
                  </a:cubicBezTo>
                  <a:lnTo>
                    <a:pt x="2738755" y="615442"/>
                  </a:lnTo>
                  <a:lnTo>
                    <a:pt x="2751455" y="615442"/>
                  </a:lnTo>
                  <a:lnTo>
                    <a:pt x="2751455" y="628142"/>
                  </a:lnTo>
                  <a:lnTo>
                    <a:pt x="12700" y="628142"/>
                  </a:lnTo>
                  <a:cubicBezTo>
                    <a:pt x="5715" y="628142"/>
                    <a:pt x="0" y="622427"/>
                    <a:pt x="0" y="615442"/>
                  </a:cubicBezTo>
                  <a:lnTo>
                    <a:pt x="0" y="214249"/>
                  </a:lnTo>
                  <a:cubicBezTo>
                    <a:pt x="0" y="207264"/>
                    <a:pt x="5715" y="201549"/>
                    <a:pt x="12700" y="201549"/>
                  </a:cubicBezTo>
                  <a:moveTo>
                    <a:pt x="12700" y="226949"/>
                  </a:moveTo>
                  <a:lnTo>
                    <a:pt x="12700" y="214249"/>
                  </a:lnTo>
                  <a:lnTo>
                    <a:pt x="25400" y="214249"/>
                  </a:lnTo>
                  <a:lnTo>
                    <a:pt x="25400" y="615442"/>
                  </a:lnTo>
                  <a:lnTo>
                    <a:pt x="12700" y="615442"/>
                  </a:lnTo>
                  <a:lnTo>
                    <a:pt x="12700" y="602742"/>
                  </a:lnTo>
                  <a:lnTo>
                    <a:pt x="2751582" y="602742"/>
                  </a:lnTo>
                  <a:cubicBezTo>
                    <a:pt x="2758567" y="602742"/>
                    <a:pt x="2764282" y="608457"/>
                    <a:pt x="2764282" y="615442"/>
                  </a:cubicBezTo>
                  <a:lnTo>
                    <a:pt x="2764282" y="816102"/>
                  </a:lnTo>
                  <a:lnTo>
                    <a:pt x="2751582" y="816102"/>
                  </a:lnTo>
                  <a:lnTo>
                    <a:pt x="2742692" y="806958"/>
                  </a:lnTo>
                  <a:lnTo>
                    <a:pt x="3153283" y="405765"/>
                  </a:lnTo>
                  <a:lnTo>
                    <a:pt x="3162173" y="414909"/>
                  </a:lnTo>
                  <a:lnTo>
                    <a:pt x="3153283" y="424053"/>
                  </a:lnTo>
                  <a:lnTo>
                    <a:pt x="2742692" y="22733"/>
                  </a:lnTo>
                  <a:lnTo>
                    <a:pt x="2751582" y="13589"/>
                  </a:lnTo>
                  <a:lnTo>
                    <a:pt x="2764282" y="13589"/>
                  </a:lnTo>
                  <a:lnTo>
                    <a:pt x="2764282" y="214249"/>
                  </a:lnTo>
                  <a:cubicBezTo>
                    <a:pt x="2764282" y="221234"/>
                    <a:pt x="2758567" y="226949"/>
                    <a:pt x="2751582" y="226949"/>
                  </a:cubicBezTo>
                  <a:lnTo>
                    <a:pt x="12700" y="226949"/>
                  </a:lnTo>
                  <a:close/>
                </a:path>
              </a:pathLst>
            </a:custGeom>
            <a:solidFill>
              <a:srgbClr val="548235"/>
            </a:solidFill>
          </p:spPr>
          <p:txBody>
            <a:bodyPr/>
            <a:lstStyle/>
            <a:p>
              <a:endParaRPr lang="en-US"/>
            </a:p>
          </p:txBody>
        </p:sp>
      </p:grpSp>
      <p:sp>
        <p:nvSpPr>
          <p:cNvPr id="11" name="Freeform 11"/>
          <p:cNvSpPr/>
          <p:nvPr/>
        </p:nvSpPr>
        <p:spPr>
          <a:xfrm>
            <a:off x="15864846" y="0"/>
            <a:ext cx="2423154" cy="2423154"/>
          </a:xfrm>
          <a:custGeom>
            <a:avLst/>
            <a:gdLst/>
            <a:ahLst/>
            <a:cxnLst/>
            <a:rect l="l" t="t" r="r" b="b"/>
            <a:pathLst>
              <a:path w="2423154" h="2423154">
                <a:moveTo>
                  <a:pt x="0" y="0"/>
                </a:moveTo>
                <a:lnTo>
                  <a:pt x="2423154" y="0"/>
                </a:lnTo>
                <a:lnTo>
                  <a:pt x="2423154" y="2423154"/>
                </a:lnTo>
                <a:lnTo>
                  <a:pt x="0" y="2423154"/>
                </a:lnTo>
                <a:lnTo>
                  <a:pt x="0" y="0"/>
                </a:lnTo>
                <a:close/>
              </a:path>
            </a:pathLst>
          </a:custGeom>
          <a:blipFill>
            <a:blip r:embed="rId5"/>
            <a:stretch>
              <a:fillRect/>
            </a:stretch>
          </a:blipFill>
        </p:spPr>
        <p:txBody>
          <a:bodyPr/>
          <a:lstStyle/>
          <a:p>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346976" y="859679"/>
            <a:ext cx="9321339" cy="714342"/>
          </a:xfrm>
          <a:prstGeom prst="rect">
            <a:avLst/>
          </a:prstGeom>
        </p:spPr>
        <p:txBody>
          <a:bodyPr lIns="0" tIns="0" rIns="0" bIns="0" rtlCol="0" anchor="t">
            <a:spAutoFit/>
          </a:bodyPr>
          <a:lstStyle/>
          <a:p>
            <a:pPr algn="l">
              <a:lnSpc>
                <a:spcPts val="5400"/>
              </a:lnSpc>
            </a:pPr>
            <a:r>
              <a:rPr lang="en-US" sz="5000">
                <a:solidFill>
                  <a:srgbClr val="000000"/>
                </a:solidFill>
                <a:latin typeface="League Spartan"/>
                <a:ea typeface="League Spartan"/>
                <a:cs typeface="League Spartan"/>
                <a:sym typeface="League Spartan"/>
              </a:rPr>
              <a:t>Recruitment </a:t>
            </a:r>
          </a:p>
        </p:txBody>
      </p:sp>
      <p:sp>
        <p:nvSpPr>
          <p:cNvPr id="3" name="Freeform 3"/>
          <p:cNvSpPr/>
          <p:nvPr/>
        </p:nvSpPr>
        <p:spPr>
          <a:xfrm>
            <a:off x="10324667" y="-20757"/>
            <a:ext cx="7977621" cy="10322044"/>
          </a:xfrm>
          <a:custGeom>
            <a:avLst/>
            <a:gdLst/>
            <a:ahLst/>
            <a:cxnLst/>
            <a:rect l="l" t="t" r="r" b="b"/>
            <a:pathLst>
              <a:path w="7977621" h="10322044">
                <a:moveTo>
                  <a:pt x="0" y="0"/>
                </a:moveTo>
                <a:lnTo>
                  <a:pt x="7977621" y="0"/>
                </a:lnTo>
                <a:lnTo>
                  <a:pt x="7977621" y="10322045"/>
                </a:lnTo>
                <a:lnTo>
                  <a:pt x="0" y="1032204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TextBox 4"/>
          <p:cNvSpPr txBox="1"/>
          <p:nvPr/>
        </p:nvSpPr>
        <p:spPr>
          <a:xfrm>
            <a:off x="346976" y="2287057"/>
            <a:ext cx="9321339" cy="7296039"/>
          </a:xfrm>
          <a:prstGeom prst="rect">
            <a:avLst/>
          </a:prstGeom>
        </p:spPr>
        <p:txBody>
          <a:bodyPr lIns="0" tIns="0" rIns="0" bIns="0" rtlCol="0" anchor="t">
            <a:spAutoFit/>
          </a:bodyPr>
          <a:lstStyle/>
          <a:p>
            <a:pPr algn="l">
              <a:lnSpc>
                <a:spcPts val="4320"/>
              </a:lnSpc>
            </a:pPr>
            <a:r>
              <a:rPr lang="en-US" sz="3600" u="sng">
                <a:solidFill>
                  <a:srgbClr val="000000"/>
                </a:solidFill>
                <a:latin typeface="Aptos"/>
                <a:ea typeface="Aptos"/>
                <a:cs typeface="Aptos"/>
                <a:sym typeface="Aptos"/>
              </a:rPr>
              <a:t>Recruitment Material must include:</a:t>
            </a:r>
          </a:p>
          <a:p>
            <a:pPr marL="651510" lvl="1" indent="-325755" algn="l">
              <a:lnSpc>
                <a:spcPts val="4320"/>
              </a:lnSpc>
              <a:buFont typeface="Arial"/>
              <a:buChar char="•"/>
            </a:pPr>
            <a:r>
              <a:rPr lang="en-US" sz="3600">
                <a:solidFill>
                  <a:srgbClr val="000000"/>
                </a:solidFill>
                <a:latin typeface="Aptos"/>
                <a:ea typeface="Aptos"/>
                <a:cs typeface="Aptos"/>
                <a:sym typeface="Aptos"/>
              </a:rPr>
              <a:t>"University of North Texas“</a:t>
            </a:r>
          </a:p>
          <a:p>
            <a:pPr marL="651510" lvl="1" indent="-325755" algn="l">
              <a:lnSpc>
                <a:spcPts val="4320"/>
              </a:lnSpc>
              <a:buFont typeface="Arial"/>
              <a:buChar char="•"/>
            </a:pPr>
            <a:r>
              <a:rPr lang="en-US" sz="3600">
                <a:solidFill>
                  <a:srgbClr val="000000"/>
                </a:solidFill>
                <a:latin typeface="Aptos"/>
                <a:ea typeface="Aptos"/>
                <a:cs typeface="Aptos"/>
                <a:sym typeface="Aptos"/>
              </a:rPr>
              <a:t>Name of Department</a:t>
            </a:r>
          </a:p>
          <a:p>
            <a:pPr marL="651510" lvl="1" indent="-325755" algn="l">
              <a:lnSpc>
                <a:spcPts val="4320"/>
              </a:lnSpc>
              <a:buFont typeface="Arial"/>
              <a:buChar char="•"/>
            </a:pPr>
            <a:r>
              <a:rPr lang="en-US" sz="3600">
                <a:solidFill>
                  <a:srgbClr val="000000"/>
                </a:solidFill>
                <a:latin typeface="Aptos"/>
                <a:ea typeface="Aptos"/>
                <a:cs typeface="Aptos"/>
                <a:sym typeface="Aptos"/>
              </a:rPr>
              <a:t>The word "research“</a:t>
            </a:r>
          </a:p>
          <a:p>
            <a:pPr marL="651510" lvl="1" indent="-325755" algn="l">
              <a:lnSpc>
                <a:spcPts val="4320"/>
              </a:lnSpc>
              <a:buFont typeface="Arial"/>
              <a:buChar char="•"/>
            </a:pPr>
            <a:r>
              <a:rPr lang="en-US" sz="3600">
                <a:solidFill>
                  <a:srgbClr val="000000"/>
                </a:solidFill>
                <a:latin typeface="Aptos"/>
                <a:ea typeface="Aptos"/>
                <a:cs typeface="Aptos"/>
                <a:sym typeface="Aptos"/>
              </a:rPr>
              <a:t>Official title of study</a:t>
            </a:r>
          </a:p>
          <a:p>
            <a:pPr marL="651510" lvl="1" indent="-325755" algn="l">
              <a:lnSpc>
                <a:spcPts val="4320"/>
              </a:lnSpc>
              <a:buFont typeface="Arial"/>
              <a:buChar char="•"/>
            </a:pPr>
            <a:r>
              <a:rPr lang="en-US" sz="3600">
                <a:solidFill>
                  <a:srgbClr val="000000"/>
                </a:solidFill>
                <a:latin typeface="Aptos"/>
                <a:ea typeface="Aptos"/>
                <a:cs typeface="Aptos"/>
                <a:sym typeface="Aptos"/>
              </a:rPr>
              <a:t>Location of research (if online, use, "online")</a:t>
            </a:r>
          </a:p>
          <a:p>
            <a:pPr marL="651510" lvl="1" indent="-325755" algn="l">
              <a:lnSpc>
                <a:spcPts val="4320"/>
              </a:lnSpc>
              <a:buFont typeface="Arial"/>
              <a:buChar char="•"/>
            </a:pPr>
            <a:r>
              <a:rPr lang="en-US" sz="3600">
                <a:solidFill>
                  <a:srgbClr val="000000"/>
                </a:solidFill>
                <a:latin typeface="Aptos"/>
                <a:ea typeface="Aptos"/>
                <a:cs typeface="Aptos"/>
                <a:sym typeface="Aptos"/>
              </a:rPr>
              <a:t>Inclusion criteria</a:t>
            </a:r>
          </a:p>
          <a:p>
            <a:pPr marL="651510" lvl="1" indent="-325755" algn="l">
              <a:lnSpc>
                <a:spcPts val="4320"/>
              </a:lnSpc>
              <a:buFont typeface="Arial"/>
              <a:buChar char="•"/>
            </a:pPr>
            <a:r>
              <a:rPr lang="en-US" sz="3600">
                <a:solidFill>
                  <a:srgbClr val="000000"/>
                </a:solidFill>
                <a:latin typeface="Aptos"/>
                <a:ea typeface="Aptos"/>
                <a:cs typeface="Aptos"/>
                <a:sym typeface="Aptos"/>
              </a:rPr>
              <a:t>Purpose of study</a:t>
            </a:r>
          </a:p>
          <a:p>
            <a:pPr marL="651510" lvl="1" indent="-325755" algn="l">
              <a:lnSpc>
                <a:spcPts val="4320"/>
              </a:lnSpc>
              <a:buFont typeface="Arial"/>
              <a:buChar char="•"/>
            </a:pPr>
            <a:r>
              <a:rPr lang="en-US" sz="3600">
                <a:solidFill>
                  <a:srgbClr val="000000"/>
                </a:solidFill>
                <a:latin typeface="Aptos"/>
                <a:ea typeface="Aptos"/>
                <a:cs typeface="Aptos"/>
                <a:sym typeface="Aptos"/>
              </a:rPr>
              <a:t>Study procedures and time requirement</a:t>
            </a:r>
          </a:p>
          <a:p>
            <a:pPr marL="651510" lvl="1" indent="-325755" algn="l">
              <a:lnSpc>
                <a:spcPts val="4320"/>
              </a:lnSpc>
              <a:buFont typeface="Arial"/>
              <a:buChar char="•"/>
            </a:pPr>
            <a:r>
              <a:rPr lang="en-US" sz="3600">
                <a:solidFill>
                  <a:srgbClr val="000000"/>
                </a:solidFill>
                <a:latin typeface="Aptos"/>
                <a:ea typeface="Aptos"/>
                <a:cs typeface="Aptos"/>
                <a:sym typeface="Aptos"/>
              </a:rPr>
              <a:t>Type and amount of compensation (if any)</a:t>
            </a:r>
          </a:p>
          <a:p>
            <a:pPr marL="651510" lvl="1" indent="-325755" algn="l">
              <a:lnSpc>
                <a:spcPts val="4320"/>
              </a:lnSpc>
              <a:buFont typeface="Arial"/>
              <a:buChar char="•"/>
            </a:pPr>
            <a:r>
              <a:rPr lang="en-US" sz="3600">
                <a:solidFill>
                  <a:srgbClr val="000000"/>
                </a:solidFill>
                <a:latin typeface="Aptos"/>
                <a:ea typeface="Aptos"/>
                <a:cs typeface="Aptos"/>
                <a:sym typeface="Aptos"/>
              </a:rPr>
              <a:t>PI name and contact information</a:t>
            </a:r>
          </a:p>
          <a:p>
            <a:pPr marL="651510" lvl="1" indent="-325755" algn="l">
              <a:lnSpc>
                <a:spcPts val="4320"/>
              </a:lnSpc>
            </a:pPr>
            <a:endParaRPr lang="en-US" sz="3600">
              <a:solidFill>
                <a:srgbClr val="000000"/>
              </a:solidFill>
              <a:latin typeface="Aptos"/>
              <a:ea typeface="Aptos"/>
              <a:cs typeface="Aptos"/>
              <a:sym typeface="Aptos"/>
            </a:endParaRPr>
          </a:p>
        </p:txBody>
      </p:sp>
      <p:sp>
        <p:nvSpPr>
          <p:cNvPr id="5" name="TextBox 5"/>
          <p:cNvSpPr txBox="1"/>
          <p:nvPr/>
        </p:nvSpPr>
        <p:spPr>
          <a:xfrm>
            <a:off x="10647762" y="1852935"/>
            <a:ext cx="7331430" cy="5638767"/>
          </a:xfrm>
          <a:prstGeom prst="rect">
            <a:avLst/>
          </a:prstGeom>
        </p:spPr>
        <p:txBody>
          <a:bodyPr lIns="0" tIns="0" rIns="0" bIns="0" rtlCol="0" anchor="t">
            <a:spAutoFit/>
          </a:bodyPr>
          <a:lstStyle/>
          <a:p>
            <a:pPr algn="l">
              <a:lnSpc>
                <a:spcPts val="5040"/>
              </a:lnSpc>
            </a:pPr>
            <a:r>
              <a:rPr lang="en-US" sz="4200" b="1">
                <a:solidFill>
                  <a:srgbClr val="FFFFFF"/>
                </a:solidFill>
                <a:latin typeface="Aptos Bold"/>
                <a:ea typeface="Aptos Bold"/>
                <a:cs typeface="Aptos Bold"/>
                <a:sym typeface="Aptos Bold"/>
              </a:rPr>
              <a:t>IRB Forms and Templates:</a:t>
            </a:r>
          </a:p>
          <a:p>
            <a:pPr marL="651510" lvl="1" indent="-325755" algn="l">
              <a:lnSpc>
                <a:spcPts val="4320"/>
              </a:lnSpc>
              <a:buFont typeface="Arial"/>
              <a:buChar char="•"/>
            </a:pPr>
            <a:r>
              <a:rPr lang="en-US" sz="3600" b="1" u="sng">
                <a:solidFill>
                  <a:srgbClr val="FFFFFF"/>
                </a:solidFill>
                <a:latin typeface="Aptos Bold"/>
                <a:ea typeface="Aptos Bold"/>
                <a:cs typeface="Aptos Bold"/>
                <a:sym typeface="Aptos Bold"/>
              </a:rPr>
              <a:t>Cayuse submission help document</a:t>
            </a:r>
          </a:p>
          <a:p>
            <a:pPr marL="651510" lvl="1" indent="-325755" algn="l">
              <a:lnSpc>
                <a:spcPts val="4320"/>
              </a:lnSpc>
              <a:buFont typeface="Arial"/>
              <a:buChar char="•"/>
            </a:pPr>
            <a:r>
              <a:rPr lang="en-US" sz="3600">
                <a:solidFill>
                  <a:srgbClr val="FFFFFF"/>
                </a:solidFill>
                <a:latin typeface="Aptos"/>
                <a:ea typeface="Aptos"/>
                <a:cs typeface="Aptos"/>
                <a:sym typeface="Aptos"/>
              </a:rPr>
              <a:t>Recruitment Flyer &amp; Email</a:t>
            </a:r>
          </a:p>
          <a:p>
            <a:pPr marL="1228725" lvl="2" indent="-409575" algn="l">
              <a:lnSpc>
                <a:spcPts val="3600"/>
              </a:lnSpc>
              <a:buFont typeface="Arial"/>
              <a:buChar char="⚬"/>
            </a:pPr>
            <a:r>
              <a:rPr lang="en-US" sz="3000">
                <a:solidFill>
                  <a:srgbClr val="FFFFFF"/>
                </a:solidFill>
                <a:latin typeface="Aptos"/>
                <a:ea typeface="Aptos"/>
                <a:cs typeface="Aptos"/>
                <a:sym typeface="Aptos"/>
              </a:rPr>
              <a:t>Basic template with all requirements</a:t>
            </a:r>
          </a:p>
          <a:p>
            <a:pPr marL="651510" lvl="1" indent="-325755" algn="l">
              <a:lnSpc>
                <a:spcPts val="4320"/>
              </a:lnSpc>
              <a:buFont typeface="Arial"/>
              <a:buChar char="•"/>
            </a:pPr>
            <a:r>
              <a:rPr lang="en-US" sz="3600">
                <a:solidFill>
                  <a:srgbClr val="FFFFFF"/>
                </a:solidFill>
                <a:latin typeface="Aptos"/>
                <a:ea typeface="Aptos"/>
                <a:cs typeface="Aptos"/>
                <a:sym typeface="Aptos"/>
              </a:rPr>
              <a:t>Consent Templates</a:t>
            </a:r>
          </a:p>
          <a:p>
            <a:pPr marL="651510" lvl="1" indent="-325755" algn="l">
              <a:lnSpc>
                <a:spcPts val="4320"/>
              </a:lnSpc>
              <a:buFont typeface="Arial"/>
              <a:buChar char="•"/>
            </a:pPr>
            <a:r>
              <a:rPr lang="en-US" sz="3600">
                <a:solidFill>
                  <a:srgbClr val="FFFFFF"/>
                </a:solidFill>
                <a:latin typeface="Aptos"/>
                <a:ea typeface="Aptos"/>
                <a:cs typeface="Aptos"/>
                <a:sym typeface="Aptos"/>
              </a:rPr>
              <a:t>Consent Alteration</a:t>
            </a:r>
          </a:p>
          <a:p>
            <a:pPr marL="1228725" lvl="2" indent="-409575" algn="l">
              <a:lnSpc>
                <a:spcPts val="3600"/>
              </a:lnSpc>
              <a:buFont typeface="Arial"/>
              <a:buChar char="⚬"/>
            </a:pPr>
            <a:r>
              <a:rPr lang="en-US" sz="3000">
                <a:solidFill>
                  <a:srgbClr val="FFFFFF"/>
                </a:solidFill>
                <a:latin typeface="Aptos"/>
                <a:ea typeface="Aptos"/>
                <a:cs typeface="Aptos"/>
                <a:sym typeface="Aptos"/>
              </a:rPr>
              <a:t>Required for all consent documents not using </a:t>
            </a:r>
            <a:r>
              <a:rPr lang="en-US" sz="3000" b="1">
                <a:solidFill>
                  <a:srgbClr val="FFFFFF"/>
                </a:solidFill>
                <a:latin typeface="Aptos Bold"/>
                <a:ea typeface="Aptos Bold"/>
                <a:cs typeface="Aptos Bold"/>
                <a:sym typeface="Aptos Bold"/>
              </a:rPr>
              <a:t>Pen to Paper</a:t>
            </a:r>
          </a:p>
          <a:p>
            <a:pPr marL="1228725" lvl="2" indent="-409575" algn="l">
              <a:lnSpc>
                <a:spcPts val="3600"/>
              </a:lnSpc>
            </a:pPr>
            <a:endParaRPr lang="en-US" sz="3000" b="1">
              <a:solidFill>
                <a:srgbClr val="FFFFFF"/>
              </a:solidFill>
              <a:latin typeface="Aptos Bold"/>
              <a:ea typeface="Aptos Bold"/>
              <a:cs typeface="Aptos Bold"/>
              <a:sym typeface="Aptos Bold"/>
            </a:endParaRPr>
          </a:p>
          <a:p>
            <a:pPr marL="1228725" lvl="2" indent="-409575" algn="l">
              <a:lnSpc>
                <a:spcPts val="3600"/>
              </a:lnSpc>
            </a:pPr>
            <a:endParaRPr lang="en-US" sz="3000" b="1">
              <a:solidFill>
                <a:srgbClr val="FFFFFF"/>
              </a:solidFill>
              <a:latin typeface="Aptos Bold"/>
              <a:ea typeface="Aptos Bold"/>
              <a:cs typeface="Aptos Bold"/>
              <a:sym typeface="Aptos Bold"/>
            </a:endParaRPr>
          </a:p>
        </p:txBody>
      </p:sp>
      <p:pic>
        <p:nvPicPr>
          <p:cNvPr id="6" name="Picture 6"/>
          <p:cNvPicPr>
            <a:picLocks noChangeAspect="1"/>
          </p:cNvPicPr>
          <p:nvPr/>
        </p:nvPicPr>
        <p:blipFill>
          <a:blip r:embed="rId5"/>
          <a:stretch>
            <a:fillRect/>
          </a:stretch>
        </p:blipFill>
        <p:spPr>
          <a:xfrm>
            <a:off x="12517041" y="6666182"/>
            <a:ext cx="3592871" cy="3592871"/>
          </a:xfrm>
          <a:prstGeom prst="rect">
            <a:avLst/>
          </a:prstGeom>
        </p:spPr>
      </p:pic>
      <p:sp>
        <p:nvSpPr>
          <p:cNvPr id="7" name="Freeform 7"/>
          <p:cNvSpPr/>
          <p:nvPr/>
        </p:nvSpPr>
        <p:spPr>
          <a:xfrm>
            <a:off x="15860411" y="-20757"/>
            <a:ext cx="2427589" cy="2427589"/>
          </a:xfrm>
          <a:custGeom>
            <a:avLst/>
            <a:gdLst/>
            <a:ahLst/>
            <a:cxnLst/>
            <a:rect l="l" t="t" r="r" b="b"/>
            <a:pathLst>
              <a:path w="2427589" h="2427589">
                <a:moveTo>
                  <a:pt x="0" y="0"/>
                </a:moveTo>
                <a:lnTo>
                  <a:pt x="2427589" y="0"/>
                </a:lnTo>
                <a:lnTo>
                  <a:pt x="2427589" y="2427589"/>
                </a:lnTo>
                <a:lnTo>
                  <a:pt x="0" y="242758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 name="Freeform 2"/>
          <p:cNvSpPr/>
          <p:nvPr/>
        </p:nvSpPr>
        <p:spPr>
          <a:xfrm>
            <a:off x="-419538" y="-477881"/>
            <a:ext cx="4346515" cy="4346515"/>
          </a:xfrm>
          <a:custGeom>
            <a:avLst/>
            <a:gdLst/>
            <a:ahLst/>
            <a:cxnLst/>
            <a:rect l="l" t="t" r="r" b="b"/>
            <a:pathLst>
              <a:path w="4346515" h="4346515">
                <a:moveTo>
                  <a:pt x="0" y="0"/>
                </a:moveTo>
                <a:lnTo>
                  <a:pt x="4346515" y="0"/>
                </a:lnTo>
                <a:lnTo>
                  <a:pt x="4346515" y="4346514"/>
                </a:lnTo>
                <a:lnTo>
                  <a:pt x="0" y="434651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419538" y="6615480"/>
            <a:ext cx="4346515" cy="4346515"/>
          </a:xfrm>
          <a:custGeom>
            <a:avLst/>
            <a:gdLst/>
            <a:ahLst/>
            <a:cxnLst/>
            <a:rect l="l" t="t" r="r" b="b"/>
            <a:pathLst>
              <a:path w="4346515" h="4346515">
                <a:moveTo>
                  <a:pt x="0" y="0"/>
                </a:moveTo>
                <a:lnTo>
                  <a:pt x="4346515" y="0"/>
                </a:lnTo>
                <a:lnTo>
                  <a:pt x="4346515" y="4346515"/>
                </a:lnTo>
                <a:lnTo>
                  <a:pt x="0" y="434651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Freeform 4"/>
          <p:cNvSpPr/>
          <p:nvPr/>
        </p:nvSpPr>
        <p:spPr>
          <a:xfrm>
            <a:off x="3275602" y="6615480"/>
            <a:ext cx="4346515" cy="4346515"/>
          </a:xfrm>
          <a:custGeom>
            <a:avLst/>
            <a:gdLst/>
            <a:ahLst/>
            <a:cxnLst/>
            <a:rect l="l" t="t" r="r" b="b"/>
            <a:pathLst>
              <a:path w="4346515" h="4346515">
                <a:moveTo>
                  <a:pt x="0" y="0"/>
                </a:moveTo>
                <a:lnTo>
                  <a:pt x="4346515" y="0"/>
                </a:lnTo>
                <a:lnTo>
                  <a:pt x="4346515" y="4346515"/>
                </a:lnTo>
                <a:lnTo>
                  <a:pt x="0" y="434651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5" name="Freeform 5"/>
          <p:cNvSpPr/>
          <p:nvPr/>
        </p:nvSpPr>
        <p:spPr>
          <a:xfrm>
            <a:off x="6970743" y="6615480"/>
            <a:ext cx="4346515" cy="4346515"/>
          </a:xfrm>
          <a:custGeom>
            <a:avLst/>
            <a:gdLst/>
            <a:ahLst/>
            <a:cxnLst/>
            <a:rect l="l" t="t" r="r" b="b"/>
            <a:pathLst>
              <a:path w="4346515" h="4346515">
                <a:moveTo>
                  <a:pt x="0" y="0"/>
                </a:moveTo>
                <a:lnTo>
                  <a:pt x="4346514" y="0"/>
                </a:lnTo>
                <a:lnTo>
                  <a:pt x="4346514" y="4346515"/>
                </a:lnTo>
                <a:lnTo>
                  <a:pt x="0" y="434651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6" name="Freeform 6"/>
          <p:cNvSpPr/>
          <p:nvPr/>
        </p:nvSpPr>
        <p:spPr>
          <a:xfrm>
            <a:off x="10665883" y="6615480"/>
            <a:ext cx="4346515" cy="4346515"/>
          </a:xfrm>
          <a:custGeom>
            <a:avLst/>
            <a:gdLst/>
            <a:ahLst/>
            <a:cxnLst/>
            <a:rect l="l" t="t" r="r" b="b"/>
            <a:pathLst>
              <a:path w="4346515" h="4346515">
                <a:moveTo>
                  <a:pt x="0" y="0"/>
                </a:moveTo>
                <a:lnTo>
                  <a:pt x="4346515" y="0"/>
                </a:lnTo>
                <a:lnTo>
                  <a:pt x="4346515" y="4346515"/>
                </a:lnTo>
                <a:lnTo>
                  <a:pt x="0" y="434651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7" name="Freeform 7"/>
          <p:cNvSpPr/>
          <p:nvPr/>
        </p:nvSpPr>
        <p:spPr>
          <a:xfrm>
            <a:off x="14361023" y="6615480"/>
            <a:ext cx="4346515" cy="4346515"/>
          </a:xfrm>
          <a:custGeom>
            <a:avLst/>
            <a:gdLst/>
            <a:ahLst/>
            <a:cxnLst/>
            <a:rect l="l" t="t" r="r" b="b"/>
            <a:pathLst>
              <a:path w="4346515" h="4346515">
                <a:moveTo>
                  <a:pt x="0" y="0"/>
                </a:moveTo>
                <a:lnTo>
                  <a:pt x="4346515" y="0"/>
                </a:lnTo>
                <a:lnTo>
                  <a:pt x="4346515" y="4346515"/>
                </a:lnTo>
                <a:lnTo>
                  <a:pt x="0" y="434651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8" name="Freeform 8"/>
          <p:cNvSpPr/>
          <p:nvPr/>
        </p:nvSpPr>
        <p:spPr>
          <a:xfrm>
            <a:off x="-419538" y="3068799"/>
            <a:ext cx="4346515" cy="4346515"/>
          </a:xfrm>
          <a:custGeom>
            <a:avLst/>
            <a:gdLst/>
            <a:ahLst/>
            <a:cxnLst/>
            <a:rect l="l" t="t" r="r" b="b"/>
            <a:pathLst>
              <a:path w="4346515" h="4346515">
                <a:moveTo>
                  <a:pt x="0" y="0"/>
                </a:moveTo>
                <a:lnTo>
                  <a:pt x="4346515" y="0"/>
                </a:lnTo>
                <a:lnTo>
                  <a:pt x="4346515" y="4346515"/>
                </a:lnTo>
                <a:lnTo>
                  <a:pt x="0" y="434651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9" name="Freeform 9"/>
          <p:cNvSpPr/>
          <p:nvPr/>
        </p:nvSpPr>
        <p:spPr>
          <a:xfrm>
            <a:off x="3275602" y="-477881"/>
            <a:ext cx="4346515" cy="4346515"/>
          </a:xfrm>
          <a:custGeom>
            <a:avLst/>
            <a:gdLst/>
            <a:ahLst/>
            <a:cxnLst/>
            <a:rect l="l" t="t" r="r" b="b"/>
            <a:pathLst>
              <a:path w="4346515" h="4346515">
                <a:moveTo>
                  <a:pt x="0" y="0"/>
                </a:moveTo>
                <a:lnTo>
                  <a:pt x="4346515" y="0"/>
                </a:lnTo>
                <a:lnTo>
                  <a:pt x="4346515" y="4346514"/>
                </a:lnTo>
                <a:lnTo>
                  <a:pt x="0" y="434651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0" name="Freeform 10"/>
          <p:cNvSpPr/>
          <p:nvPr/>
        </p:nvSpPr>
        <p:spPr>
          <a:xfrm>
            <a:off x="3275602" y="3068799"/>
            <a:ext cx="4346515" cy="4346515"/>
          </a:xfrm>
          <a:custGeom>
            <a:avLst/>
            <a:gdLst/>
            <a:ahLst/>
            <a:cxnLst/>
            <a:rect l="l" t="t" r="r" b="b"/>
            <a:pathLst>
              <a:path w="4346515" h="4346515">
                <a:moveTo>
                  <a:pt x="0" y="0"/>
                </a:moveTo>
                <a:lnTo>
                  <a:pt x="4346515" y="0"/>
                </a:lnTo>
                <a:lnTo>
                  <a:pt x="4346515" y="4346515"/>
                </a:lnTo>
                <a:lnTo>
                  <a:pt x="0" y="434651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1" name="Freeform 11"/>
          <p:cNvSpPr/>
          <p:nvPr/>
        </p:nvSpPr>
        <p:spPr>
          <a:xfrm>
            <a:off x="6970743" y="-477881"/>
            <a:ext cx="4346515" cy="4346515"/>
          </a:xfrm>
          <a:custGeom>
            <a:avLst/>
            <a:gdLst/>
            <a:ahLst/>
            <a:cxnLst/>
            <a:rect l="l" t="t" r="r" b="b"/>
            <a:pathLst>
              <a:path w="4346515" h="4346515">
                <a:moveTo>
                  <a:pt x="0" y="0"/>
                </a:moveTo>
                <a:lnTo>
                  <a:pt x="4346514" y="0"/>
                </a:lnTo>
                <a:lnTo>
                  <a:pt x="4346514" y="4346514"/>
                </a:lnTo>
                <a:lnTo>
                  <a:pt x="0" y="434651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2" name="Freeform 12"/>
          <p:cNvSpPr/>
          <p:nvPr/>
        </p:nvSpPr>
        <p:spPr>
          <a:xfrm>
            <a:off x="6970743" y="3068799"/>
            <a:ext cx="4346515" cy="4346515"/>
          </a:xfrm>
          <a:custGeom>
            <a:avLst/>
            <a:gdLst/>
            <a:ahLst/>
            <a:cxnLst/>
            <a:rect l="l" t="t" r="r" b="b"/>
            <a:pathLst>
              <a:path w="4346515" h="4346515">
                <a:moveTo>
                  <a:pt x="0" y="0"/>
                </a:moveTo>
                <a:lnTo>
                  <a:pt x="4346514" y="0"/>
                </a:lnTo>
                <a:lnTo>
                  <a:pt x="4346514" y="4346515"/>
                </a:lnTo>
                <a:lnTo>
                  <a:pt x="0" y="434651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3" name="Freeform 13"/>
          <p:cNvSpPr/>
          <p:nvPr/>
        </p:nvSpPr>
        <p:spPr>
          <a:xfrm>
            <a:off x="10665883" y="-477881"/>
            <a:ext cx="4346515" cy="4346515"/>
          </a:xfrm>
          <a:custGeom>
            <a:avLst/>
            <a:gdLst/>
            <a:ahLst/>
            <a:cxnLst/>
            <a:rect l="l" t="t" r="r" b="b"/>
            <a:pathLst>
              <a:path w="4346515" h="4346515">
                <a:moveTo>
                  <a:pt x="0" y="0"/>
                </a:moveTo>
                <a:lnTo>
                  <a:pt x="4346515" y="0"/>
                </a:lnTo>
                <a:lnTo>
                  <a:pt x="4346515" y="4346514"/>
                </a:lnTo>
                <a:lnTo>
                  <a:pt x="0" y="434651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4" name="Freeform 14"/>
          <p:cNvSpPr/>
          <p:nvPr/>
        </p:nvSpPr>
        <p:spPr>
          <a:xfrm>
            <a:off x="10665883" y="3068799"/>
            <a:ext cx="4346515" cy="4346515"/>
          </a:xfrm>
          <a:custGeom>
            <a:avLst/>
            <a:gdLst/>
            <a:ahLst/>
            <a:cxnLst/>
            <a:rect l="l" t="t" r="r" b="b"/>
            <a:pathLst>
              <a:path w="4346515" h="4346515">
                <a:moveTo>
                  <a:pt x="0" y="0"/>
                </a:moveTo>
                <a:lnTo>
                  <a:pt x="4346515" y="0"/>
                </a:lnTo>
                <a:lnTo>
                  <a:pt x="4346515" y="4346515"/>
                </a:lnTo>
                <a:lnTo>
                  <a:pt x="0" y="434651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5" name="Freeform 15"/>
          <p:cNvSpPr/>
          <p:nvPr/>
        </p:nvSpPr>
        <p:spPr>
          <a:xfrm>
            <a:off x="14361023" y="-477881"/>
            <a:ext cx="4346515" cy="4346515"/>
          </a:xfrm>
          <a:custGeom>
            <a:avLst/>
            <a:gdLst/>
            <a:ahLst/>
            <a:cxnLst/>
            <a:rect l="l" t="t" r="r" b="b"/>
            <a:pathLst>
              <a:path w="4346515" h="4346515">
                <a:moveTo>
                  <a:pt x="0" y="0"/>
                </a:moveTo>
                <a:lnTo>
                  <a:pt x="4346515" y="0"/>
                </a:lnTo>
                <a:lnTo>
                  <a:pt x="4346515" y="4346514"/>
                </a:lnTo>
                <a:lnTo>
                  <a:pt x="0" y="434651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6" name="Freeform 16"/>
          <p:cNvSpPr/>
          <p:nvPr/>
        </p:nvSpPr>
        <p:spPr>
          <a:xfrm>
            <a:off x="14361023" y="3068799"/>
            <a:ext cx="4346515" cy="4346515"/>
          </a:xfrm>
          <a:custGeom>
            <a:avLst/>
            <a:gdLst/>
            <a:ahLst/>
            <a:cxnLst/>
            <a:rect l="l" t="t" r="r" b="b"/>
            <a:pathLst>
              <a:path w="4346515" h="4346515">
                <a:moveTo>
                  <a:pt x="0" y="0"/>
                </a:moveTo>
                <a:lnTo>
                  <a:pt x="4346515" y="0"/>
                </a:lnTo>
                <a:lnTo>
                  <a:pt x="4346515" y="4346515"/>
                </a:lnTo>
                <a:lnTo>
                  <a:pt x="0" y="434651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7" name="Freeform 17"/>
          <p:cNvSpPr/>
          <p:nvPr/>
        </p:nvSpPr>
        <p:spPr>
          <a:xfrm>
            <a:off x="1391676" y="705294"/>
            <a:ext cx="15504648" cy="8876411"/>
          </a:xfrm>
          <a:custGeom>
            <a:avLst/>
            <a:gdLst/>
            <a:ahLst/>
            <a:cxnLst/>
            <a:rect l="l" t="t" r="r" b="b"/>
            <a:pathLst>
              <a:path w="15504648" h="8876411">
                <a:moveTo>
                  <a:pt x="0" y="0"/>
                </a:moveTo>
                <a:lnTo>
                  <a:pt x="15504648" y="0"/>
                </a:lnTo>
                <a:lnTo>
                  <a:pt x="15504648" y="8876412"/>
                </a:lnTo>
                <a:lnTo>
                  <a:pt x="0" y="8876412"/>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8" name="TextBox 18"/>
          <p:cNvSpPr txBox="1"/>
          <p:nvPr/>
        </p:nvSpPr>
        <p:spPr>
          <a:xfrm>
            <a:off x="2977538" y="2367330"/>
            <a:ext cx="12332924" cy="4248150"/>
          </a:xfrm>
          <a:prstGeom prst="rect">
            <a:avLst/>
          </a:prstGeom>
        </p:spPr>
        <p:txBody>
          <a:bodyPr lIns="0" tIns="0" rIns="0" bIns="0" rtlCol="0" anchor="t">
            <a:spAutoFit/>
          </a:bodyPr>
          <a:lstStyle/>
          <a:p>
            <a:pPr algn="ctr">
              <a:lnSpc>
                <a:spcPts val="16500"/>
              </a:lnSpc>
            </a:pPr>
            <a:r>
              <a:rPr lang="en-US" sz="15000">
                <a:solidFill>
                  <a:srgbClr val="000000"/>
                </a:solidFill>
                <a:latin typeface="Notable"/>
                <a:ea typeface="Notable"/>
                <a:cs typeface="Notable"/>
                <a:sym typeface="Notable"/>
              </a:rPr>
              <a:t>INFORMED CONSENT</a:t>
            </a:r>
          </a:p>
        </p:txBody>
      </p:sp>
      <p:grpSp>
        <p:nvGrpSpPr>
          <p:cNvPr id="19" name="Group 19"/>
          <p:cNvGrpSpPr/>
          <p:nvPr/>
        </p:nvGrpSpPr>
        <p:grpSpPr>
          <a:xfrm>
            <a:off x="5324544" y="7415314"/>
            <a:ext cx="7638913" cy="959113"/>
            <a:chOff x="0" y="0"/>
            <a:chExt cx="3236797" cy="406400"/>
          </a:xfrm>
        </p:grpSpPr>
        <p:sp>
          <p:nvSpPr>
            <p:cNvPr id="20" name="Freeform 20"/>
            <p:cNvSpPr/>
            <p:nvPr/>
          </p:nvSpPr>
          <p:spPr>
            <a:xfrm>
              <a:off x="0" y="0"/>
              <a:ext cx="3236797" cy="406400"/>
            </a:xfrm>
            <a:custGeom>
              <a:avLst/>
              <a:gdLst/>
              <a:ahLst/>
              <a:cxnLst/>
              <a:rect l="l" t="t" r="r" b="b"/>
              <a:pathLst>
                <a:path w="3236797" h="406400">
                  <a:moveTo>
                    <a:pt x="3033597" y="0"/>
                  </a:moveTo>
                  <a:cubicBezTo>
                    <a:pt x="3145821" y="0"/>
                    <a:pt x="3236797" y="90976"/>
                    <a:pt x="3236797" y="203200"/>
                  </a:cubicBezTo>
                  <a:cubicBezTo>
                    <a:pt x="3236797" y="315424"/>
                    <a:pt x="3145821" y="406400"/>
                    <a:pt x="3033597" y="406400"/>
                  </a:cubicBezTo>
                  <a:lnTo>
                    <a:pt x="203200" y="406400"/>
                  </a:lnTo>
                  <a:cubicBezTo>
                    <a:pt x="90976" y="406400"/>
                    <a:pt x="0" y="315424"/>
                    <a:pt x="0" y="203200"/>
                  </a:cubicBezTo>
                  <a:cubicBezTo>
                    <a:pt x="0" y="90976"/>
                    <a:pt x="90976" y="0"/>
                    <a:pt x="203200" y="0"/>
                  </a:cubicBezTo>
                  <a:close/>
                </a:path>
              </a:pathLst>
            </a:custGeom>
            <a:solidFill>
              <a:srgbClr val="FFFFFF"/>
            </a:solidFill>
          </p:spPr>
          <p:txBody>
            <a:bodyPr/>
            <a:lstStyle/>
            <a:p>
              <a:endParaRPr lang="en-US"/>
            </a:p>
          </p:txBody>
        </p:sp>
        <p:sp>
          <p:nvSpPr>
            <p:cNvPr id="21" name="TextBox 21"/>
            <p:cNvSpPr txBox="1"/>
            <p:nvPr/>
          </p:nvSpPr>
          <p:spPr>
            <a:xfrm>
              <a:off x="0" y="-38100"/>
              <a:ext cx="3236797" cy="444500"/>
            </a:xfrm>
            <a:prstGeom prst="rect">
              <a:avLst/>
            </a:prstGeom>
          </p:spPr>
          <p:txBody>
            <a:bodyPr lIns="50800" tIns="50800" rIns="50800" bIns="50800" rtlCol="0" anchor="ctr"/>
            <a:lstStyle/>
            <a:p>
              <a:pPr algn="ctr">
                <a:lnSpc>
                  <a:spcPts val="2659"/>
                </a:lnSpc>
                <a:spcBef>
                  <a:spcPct val="0"/>
                </a:spcBef>
              </a:pPr>
              <a:endParaRPr/>
            </a:p>
          </p:txBody>
        </p:sp>
      </p:grpSp>
      <p:sp>
        <p:nvSpPr>
          <p:cNvPr id="22" name="TextBox 22"/>
          <p:cNvSpPr txBox="1"/>
          <p:nvPr/>
        </p:nvSpPr>
        <p:spPr>
          <a:xfrm>
            <a:off x="5865917" y="6970211"/>
            <a:ext cx="6556167" cy="1404216"/>
          </a:xfrm>
          <a:prstGeom prst="rect">
            <a:avLst/>
          </a:prstGeom>
        </p:spPr>
        <p:txBody>
          <a:bodyPr lIns="0" tIns="0" rIns="0" bIns="0" rtlCol="0" anchor="t">
            <a:spAutoFit/>
          </a:bodyPr>
          <a:lstStyle/>
          <a:p>
            <a:pPr marL="539749" lvl="1" indent="-269875" algn="l">
              <a:lnSpc>
                <a:spcPts val="2749"/>
              </a:lnSpc>
              <a:buFont typeface="Arial"/>
              <a:buChar char="•"/>
            </a:pPr>
            <a:r>
              <a:rPr lang="en-US" sz="2499" b="1" spc="-49">
                <a:solidFill>
                  <a:srgbClr val="000000"/>
                </a:solidFill>
                <a:latin typeface="Clear Sans Bold"/>
                <a:ea typeface="Clear Sans Bold"/>
                <a:cs typeface="Clear Sans Bold"/>
                <a:sym typeface="Clear Sans Bold"/>
              </a:rPr>
              <a:t>Required Elements of Informed Consent </a:t>
            </a:r>
          </a:p>
          <a:p>
            <a:pPr marL="539749" lvl="1" indent="-269875" algn="l">
              <a:lnSpc>
                <a:spcPts val="2749"/>
              </a:lnSpc>
              <a:buFont typeface="Arial"/>
              <a:buChar char="•"/>
            </a:pPr>
            <a:r>
              <a:rPr lang="en-US" sz="2499" b="1" spc="-49">
                <a:solidFill>
                  <a:srgbClr val="000000"/>
                </a:solidFill>
                <a:latin typeface="Clear Sans Bold"/>
                <a:ea typeface="Clear Sans Bold"/>
                <a:cs typeface="Clear Sans Bold"/>
                <a:sym typeface="Clear Sans Bold"/>
              </a:rPr>
              <a:t>Documenting consent </a:t>
            </a:r>
          </a:p>
          <a:p>
            <a:pPr marL="539749" lvl="1" indent="-269875" algn="l">
              <a:lnSpc>
                <a:spcPts val="2749"/>
              </a:lnSpc>
              <a:buFont typeface="Arial"/>
              <a:buChar char="•"/>
            </a:pPr>
            <a:r>
              <a:rPr lang="en-US" sz="2499" b="1" spc="-49">
                <a:solidFill>
                  <a:srgbClr val="000000"/>
                </a:solidFill>
                <a:latin typeface="Clear Sans Bold"/>
                <a:ea typeface="Clear Sans Bold"/>
                <a:cs typeface="Clear Sans Bold"/>
                <a:sym typeface="Clear Sans Bold"/>
              </a:rPr>
              <a:t>Resources available to UNT Investigators</a:t>
            </a:r>
          </a:p>
          <a:p>
            <a:pPr algn="l">
              <a:lnSpc>
                <a:spcPts val="2859"/>
              </a:lnSpc>
              <a:spcBef>
                <a:spcPct val="0"/>
              </a:spcBef>
            </a:pPr>
            <a:endParaRPr lang="en-US" sz="2499" b="1" spc="-49">
              <a:solidFill>
                <a:srgbClr val="000000"/>
              </a:solidFill>
              <a:latin typeface="Clear Sans Bold"/>
              <a:ea typeface="Clear Sans Bold"/>
              <a:cs typeface="Clear Sans Bold"/>
              <a:sym typeface="Clear Sans Bold"/>
            </a:endParaRPr>
          </a:p>
        </p:txBody>
      </p:sp>
      <p:sp>
        <p:nvSpPr>
          <p:cNvPr id="23" name="Freeform 23"/>
          <p:cNvSpPr/>
          <p:nvPr/>
        </p:nvSpPr>
        <p:spPr>
          <a:xfrm>
            <a:off x="1248561" y="208804"/>
            <a:ext cx="2423154" cy="2423154"/>
          </a:xfrm>
          <a:custGeom>
            <a:avLst/>
            <a:gdLst/>
            <a:ahLst/>
            <a:cxnLst/>
            <a:rect l="l" t="t" r="r" b="b"/>
            <a:pathLst>
              <a:path w="2423154" h="2423154">
                <a:moveTo>
                  <a:pt x="0" y="0"/>
                </a:moveTo>
                <a:lnTo>
                  <a:pt x="2423154" y="0"/>
                </a:lnTo>
                <a:lnTo>
                  <a:pt x="2423154" y="2423154"/>
                </a:lnTo>
                <a:lnTo>
                  <a:pt x="0" y="2423154"/>
                </a:lnTo>
                <a:lnTo>
                  <a:pt x="0" y="0"/>
                </a:lnTo>
                <a:close/>
              </a:path>
            </a:pathLst>
          </a:custGeom>
          <a:blipFill>
            <a:blip r:embed="rId8"/>
            <a:stretch>
              <a:fillRect/>
            </a:stretch>
          </a:blipFill>
        </p:spPr>
        <p:txBody>
          <a:bodyPr/>
          <a:lstStyle/>
          <a:p>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459647" y="709579"/>
            <a:ext cx="11280458" cy="695391"/>
          </a:xfrm>
          <a:prstGeom prst="rect">
            <a:avLst/>
          </a:prstGeom>
        </p:spPr>
        <p:txBody>
          <a:bodyPr lIns="0" tIns="0" rIns="0" bIns="0" rtlCol="0" anchor="t">
            <a:spAutoFit/>
          </a:bodyPr>
          <a:lstStyle/>
          <a:p>
            <a:pPr algn="l">
              <a:lnSpc>
                <a:spcPts val="5399"/>
              </a:lnSpc>
            </a:pPr>
            <a:r>
              <a:rPr lang="en-US" sz="4999">
                <a:solidFill>
                  <a:srgbClr val="000000"/>
                </a:solidFill>
                <a:latin typeface="League Spartan"/>
                <a:ea typeface="League Spartan"/>
                <a:cs typeface="League Spartan"/>
                <a:sym typeface="League Spartan"/>
              </a:rPr>
              <a:t>Informed Consent as a Process</a:t>
            </a:r>
          </a:p>
        </p:txBody>
      </p:sp>
      <p:sp>
        <p:nvSpPr>
          <p:cNvPr id="3" name="TextBox 3"/>
          <p:cNvSpPr txBox="1"/>
          <p:nvPr/>
        </p:nvSpPr>
        <p:spPr>
          <a:xfrm>
            <a:off x="459647" y="1833322"/>
            <a:ext cx="14834294" cy="7424978"/>
          </a:xfrm>
          <a:prstGeom prst="rect">
            <a:avLst/>
          </a:prstGeom>
        </p:spPr>
        <p:txBody>
          <a:bodyPr lIns="0" tIns="0" rIns="0" bIns="0" rtlCol="0" anchor="t">
            <a:spAutoFit/>
          </a:bodyPr>
          <a:lstStyle/>
          <a:p>
            <a:pPr algn="l">
              <a:lnSpc>
                <a:spcPts val="3801"/>
              </a:lnSpc>
            </a:pPr>
            <a:r>
              <a:rPr lang="en-US" sz="3519">
                <a:solidFill>
                  <a:srgbClr val="000000"/>
                </a:solidFill>
                <a:latin typeface="Aptos"/>
                <a:ea typeface="Aptos"/>
                <a:cs typeface="Aptos"/>
                <a:sym typeface="Aptos"/>
              </a:rPr>
              <a:t>Informed consent is a process that </a:t>
            </a:r>
            <a:r>
              <a:rPr lang="en-US" sz="3519" b="1">
                <a:solidFill>
                  <a:srgbClr val="000000"/>
                </a:solidFill>
                <a:latin typeface="Aptos Bold"/>
                <a:ea typeface="Aptos Bold"/>
                <a:cs typeface="Aptos Bold"/>
                <a:sym typeface="Aptos Bold"/>
              </a:rPr>
              <a:t>begins</a:t>
            </a:r>
            <a:r>
              <a:rPr lang="en-US" sz="3519">
                <a:solidFill>
                  <a:srgbClr val="000000"/>
                </a:solidFill>
                <a:latin typeface="Aptos"/>
                <a:ea typeface="Aptos"/>
                <a:cs typeface="Aptos"/>
                <a:sym typeface="Aptos"/>
              </a:rPr>
              <a:t> with the </a:t>
            </a:r>
            <a:r>
              <a:rPr lang="en-US" sz="3519" b="1">
                <a:solidFill>
                  <a:srgbClr val="000000"/>
                </a:solidFill>
                <a:latin typeface="Aptos Bold"/>
                <a:ea typeface="Aptos Bold"/>
                <a:cs typeface="Aptos Bold"/>
                <a:sym typeface="Aptos Bold"/>
              </a:rPr>
              <a:t>recruitment and screening </a:t>
            </a:r>
            <a:r>
              <a:rPr lang="en-US" sz="3519">
                <a:solidFill>
                  <a:srgbClr val="000000"/>
                </a:solidFill>
                <a:latin typeface="Aptos"/>
                <a:ea typeface="Aptos"/>
                <a:cs typeface="Aptos"/>
                <a:sym typeface="Aptos"/>
              </a:rPr>
              <a:t>of a subject and </a:t>
            </a:r>
            <a:r>
              <a:rPr lang="en-US" sz="3519" b="1">
                <a:solidFill>
                  <a:srgbClr val="000000"/>
                </a:solidFill>
                <a:latin typeface="Aptos Bold"/>
                <a:ea typeface="Aptos Bold"/>
                <a:cs typeface="Aptos Bold"/>
                <a:sym typeface="Aptos Bold"/>
              </a:rPr>
              <a:t>continues </a:t>
            </a:r>
            <a:r>
              <a:rPr lang="en-US" sz="3519">
                <a:solidFill>
                  <a:srgbClr val="000000"/>
                </a:solidFill>
                <a:latin typeface="Aptos"/>
                <a:ea typeface="Aptos"/>
                <a:cs typeface="Aptos"/>
                <a:sym typeface="Aptos"/>
              </a:rPr>
              <a:t>throughout the subject's involvement in the research</a:t>
            </a:r>
            <a:r>
              <a:rPr lang="en-US" sz="3519" b="1">
                <a:solidFill>
                  <a:srgbClr val="000000"/>
                </a:solidFill>
                <a:latin typeface="Aptos Bold"/>
                <a:ea typeface="Aptos Bold"/>
                <a:cs typeface="Aptos Bold"/>
                <a:sym typeface="Aptos Bold"/>
              </a:rPr>
              <a:t>. </a:t>
            </a:r>
          </a:p>
          <a:p>
            <a:pPr algn="l">
              <a:lnSpc>
                <a:spcPts val="3801"/>
              </a:lnSpc>
            </a:pPr>
            <a:endParaRPr lang="en-US" sz="3519" b="1">
              <a:solidFill>
                <a:srgbClr val="000000"/>
              </a:solidFill>
              <a:latin typeface="Aptos Bold"/>
              <a:ea typeface="Aptos Bold"/>
              <a:cs typeface="Aptos Bold"/>
              <a:sym typeface="Aptos Bold"/>
            </a:endParaRPr>
          </a:p>
          <a:p>
            <a:pPr algn="l">
              <a:lnSpc>
                <a:spcPts val="3801"/>
              </a:lnSpc>
            </a:pPr>
            <a:r>
              <a:rPr lang="en-US" sz="3519">
                <a:solidFill>
                  <a:srgbClr val="000000"/>
                </a:solidFill>
                <a:latin typeface="Aptos"/>
                <a:ea typeface="Aptos"/>
                <a:cs typeface="Aptos"/>
                <a:sym typeface="Aptos"/>
              </a:rPr>
              <a:t>Process includes:</a:t>
            </a:r>
          </a:p>
          <a:p>
            <a:pPr marL="759875" lvl="1" indent="-379937" algn="l">
              <a:lnSpc>
                <a:spcPts val="3801"/>
              </a:lnSpc>
              <a:buFont typeface="Arial"/>
              <a:buChar char="•"/>
            </a:pPr>
            <a:r>
              <a:rPr lang="en-US" sz="3519">
                <a:solidFill>
                  <a:srgbClr val="000000"/>
                </a:solidFill>
                <a:latin typeface="Aptos"/>
                <a:ea typeface="Aptos"/>
                <a:cs typeface="Aptos"/>
                <a:sym typeface="Aptos"/>
              </a:rPr>
              <a:t>Providing information about the study to subjects in a </a:t>
            </a:r>
            <a:r>
              <a:rPr lang="en-US" sz="3519" u="sng">
                <a:solidFill>
                  <a:srgbClr val="000000"/>
                </a:solidFill>
                <a:latin typeface="Aptos"/>
                <a:ea typeface="Aptos"/>
                <a:cs typeface="Aptos"/>
                <a:sym typeface="Aptos"/>
              </a:rPr>
              <a:t>way that is understandable to them.</a:t>
            </a:r>
          </a:p>
          <a:p>
            <a:pPr marL="759875" lvl="1" indent="-379937" algn="l">
              <a:lnSpc>
                <a:spcPts val="3801"/>
              </a:lnSpc>
              <a:buFont typeface="Arial"/>
              <a:buChar char="•"/>
            </a:pPr>
            <a:r>
              <a:rPr lang="en-US" sz="3519" u="sng">
                <a:solidFill>
                  <a:srgbClr val="000000"/>
                </a:solidFill>
                <a:latin typeface="Aptos"/>
                <a:ea typeface="Aptos"/>
                <a:cs typeface="Aptos"/>
                <a:sym typeface="Aptos"/>
              </a:rPr>
              <a:t>Answering questions </a:t>
            </a:r>
          </a:p>
          <a:p>
            <a:pPr marL="1773041" lvl="3" indent="-443260" algn="l">
              <a:lnSpc>
                <a:spcPts val="2956"/>
              </a:lnSpc>
              <a:buFont typeface="Arial"/>
              <a:buChar char="￭"/>
            </a:pPr>
            <a:r>
              <a:rPr lang="en-US" sz="2737">
                <a:solidFill>
                  <a:srgbClr val="000000"/>
                </a:solidFill>
                <a:latin typeface="Aptos"/>
                <a:ea typeface="Aptos"/>
                <a:cs typeface="Aptos"/>
                <a:sym typeface="Aptos"/>
              </a:rPr>
              <a:t>Make sure the participant(s) understand the research and their role in it.</a:t>
            </a:r>
          </a:p>
          <a:p>
            <a:pPr marL="759875" lvl="1" indent="-379937" algn="l">
              <a:lnSpc>
                <a:spcPts val="3801"/>
              </a:lnSpc>
              <a:buFont typeface="Arial"/>
              <a:buChar char="•"/>
            </a:pPr>
            <a:r>
              <a:rPr lang="en-US" sz="3519">
                <a:solidFill>
                  <a:srgbClr val="000000"/>
                </a:solidFill>
                <a:latin typeface="Aptos"/>
                <a:ea typeface="Aptos"/>
                <a:cs typeface="Aptos"/>
                <a:sym typeface="Aptos"/>
              </a:rPr>
              <a:t>Giving subjects sufficient time to </a:t>
            </a:r>
            <a:r>
              <a:rPr lang="en-US" sz="3519" u="sng">
                <a:solidFill>
                  <a:srgbClr val="000000"/>
                </a:solidFill>
                <a:latin typeface="Aptos"/>
                <a:ea typeface="Aptos"/>
                <a:cs typeface="Aptos"/>
                <a:sym typeface="Aptos"/>
              </a:rPr>
              <a:t>consider their decisions.</a:t>
            </a:r>
          </a:p>
          <a:p>
            <a:pPr marL="2086636" lvl="2" indent="-695545" algn="l">
              <a:lnSpc>
                <a:spcPts val="3801"/>
              </a:lnSpc>
            </a:pPr>
            <a:endParaRPr lang="en-US" sz="3519" u="sng">
              <a:solidFill>
                <a:srgbClr val="000000"/>
              </a:solidFill>
              <a:latin typeface="Aptos"/>
              <a:ea typeface="Aptos"/>
              <a:cs typeface="Aptos"/>
              <a:sym typeface="Aptos"/>
            </a:endParaRPr>
          </a:p>
          <a:p>
            <a:pPr algn="l">
              <a:lnSpc>
                <a:spcPts val="3801"/>
              </a:lnSpc>
            </a:pPr>
            <a:r>
              <a:rPr lang="en-US" sz="3519">
                <a:solidFill>
                  <a:srgbClr val="000000"/>
                </a:solidFill>
                <a:latin typeface="Aptos"/>
                <a:ea typeface="Aptos"/>
                <a:cs typeface="Aptos"/>
                <a:sym typeface="Aptos"/>
              </a:rPr>
              <a:t>Obtaining the voluntary agreement of subjects to take part in the study. </a:t>
            </a:r>
          </a:p>
          <a:p>
            <a:pPr marL="759875" lvl="1" indent="-379937" algn="l">
              <a:lnSpc>
                <a:spcPts val="3801"/>
              </a:lnSpc>
              <a:buFont typeface="Arial"/>
              <a:buChar char="•"/>
            </a:pPr>
            <a:r>
              <a:rPr lang="en-US" sz="3519">
                <a:solidFill>
                  <a:srgbClr val="000000"/>
                </a:solidFill>
                <a:latin typeface="Aptos"/>
                <a:ea typeface="Aptos"/>
                <a:cs typeface="Aptos"/>
                <a:sym typeface="Aptos"/>
              </a:rPr>
              <a:t>The agreement is only to enter the study. </a:t>
            </a:r>
          </a:p>
          <a:p>
            <a:pPr marL="759875" lvl="1" indent="-379937" algn="l">
              <a:lnSpc>
                <a:spcPts val="3801"/>
              </a:lnSpc>
              <a:buFont typeface="Arial"/>
              <a:buChar char="•"/>
            </a:pPr>
            <a:r>
              <a:rPr lang="en-US" sz="3519">
                <a:solidFill>
                  <a:srgbClr val="000000"/>
                </a:solidFill>
                <a:latin typeface="Aptos"/>
                <a:ea typeface="Aptos"/>
                <a:cs typeface="Aptos"/>
                <a:sym typeface="Aptos"/>
              </a:rPr>
              <a:t>Subjects can decide to withdraw at any time, decline to answer specific questions, or complete specific tasks during the research.</a:t>
            </a:r>
          </a:p>
          <a:p>
            <a:pPr marL="2086636" lvl="2" indent="-695545" algn="l">
              <a:lnSpc>
                <a:spcPts val="3801"/>
              </a:lnSpc>
            </a:pPr>
            <a:endParaRPr lang="en-US" sz="3519">
              <a:solidFill>
                <a:srgbClr val="000000"/>
              </a:solidFill>
              <a:latin typeface="Aptos"/>
              <a:ea typeface="Aptos"/>
              <a:cs typeface="Aptos"/>
              <a:sym typeface="Aptos"/>
            </a:endParaRPr>
          </a:p>
        </p:txBody>
      </p:sp>
      <p:sp>
        <p:nvSpPr>
          <p:cNvPr id="4" name="Freeform 4"/>
          <p:cNvSpPr/>
          <p:nvPr/>
        </p:nvSpPr>
        <p:spPr>
          <a:xfrm>
            <a:off x="13333395" y="3955982"/>
            <a:ext cx="4585726" cy="2634708"/>
          </a:xfrm>
          <a:custGeom>
            <a:avLst/>
            <a:gdLst/>
            <a:ahLst/>
            <a:cxnLst/>
            <a:rect l="l" t="t" r="r" b="b"/>
            <a:pathLst>
              <a:path w="4585726" h="2634708">
                <a:moveTo>
                  <a:pt x="0" y="0"/>
                </a:moveTo>
                <a:lnTo>
                  <a:pt x="4585726" y="0"/>
                </a:lnTo>
                <a:lnTo>
                  <a:pt x="4585726" y="2634708"/>
                </a:lnTo>
                <a:lnTo>
                  <a:pt x="0" y="263470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5" name="Freeform 5"/>
          <p:cNvSpPr/>
          <p:nvPr/>
        </p:nvSpPr>
        <p:spPr>
          <a:xfrm>
            <a:off x="15864846" y="0"/>
            <a:ext cx="2423154" cy="2423154"/>
          </a:xfrm>
          <a:custGeom>
            <a:avLst/>
            <a:gdLst/>
            <a:ahLst/>
            <a:cxnLst/>
            <a:rect l="l" t="t" r="r" b="b"/>
            <a:pathLst>
              <a:path w="2423154" h="2423154">
                <a:moveTo>
                  <a:pt x="0" y="0"/>
                </a:moveTo>
                <a:lnTo>
                  <a:pt x="2423154" y="0"/>
                </a:lnTo>
                <a:lnTo>
                  <a:pt x="2423154" y="2423154"/>
                </a:lnTo>
                <a:lnTo>
                  <a:pt x="0" y="2423154"/>
                </a:lnTo>
                <a:lnTo>
                  <a:pt x="0" y="0"/>
                </a:lnTo>
                <a:close/>
              </a:path>
            </a:pathLst>
          </a:custGeom>
          <a:blipFill>
            <a:blip r:embed="rId4"/>
            <a:stretch>
              <a:fillRect/>
            </a:stretch>
          </a:blipFill>
        </p:spPr>
        <p:txBody>
          <a:bodyPr/>
          <a:lstStyle/>
          <a:p>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386687" y="709579"/>
            <a:ext cx="11280458" cy="695391"/>
          </a:xfrm>
          <a:prstGeom prst="rect">
            <a:avLst/>
          </a:prstGeom>
        </p:spPr>
        <p:txBody>
          <a:bodyPr lIns="0" tIns="0" rIns="0" bIns="0" rtlCol="0" anchor="t">
            <a:spAutoFit/>
          </a:bodyPr>
          <a:lstStyle/>
          <a:p>
            <a:pPr algn="l">
              <a:lnSpc>
                <a:spcPts val="5399"/>
              </a:lnSpc>
            </a:pPr>
            <a:r>
              <a:rPr lang="en-US" sz="4999">
                <a:solidFill>
                  <a:srgbClr val="000000"/>
                </a:solidFill>
                <a:latin typeface="League Spartan"/>
                <a:ea typeface="League Spartan"/>
                <a:cs typeface="League Spartan"/>
                <a:sym typeface="League Spartan"/>
              </a:rPr>
              <a:t>Documenting Informed Consent </a:t>
            </a:r>
          </a:p>
        </p:txBody>
      </p:sp>
      <p:grpSp>
        <p:nvGrpSpPr>
          <p:cNvPr id="3" name="Group 3"/>
          <p:cNvGrpSpPr/>
          <p:nvPr/>
        </p:nvGrpSpPr>
        <p:grpSpPr>
          <a:xfrm>
            <a:off x="12337423" y="2584317"/>
            <a:ext cx="5078584" cy="3808940"/>
            <a:chOff x="0" y="0"/>
            <a:chExt cx="6771446" cy="5078586"/>
          </a:xfrm>
        </p:grpSpPr>
        <p:grpSp>
          <p:nvGrpSpPr>
            <p:cNvPr id="4" name="Group 4"/>
            <p:cNvGrpSpPr/>
            <p:nvPr/>
          </p:nvGrpSpPr>
          <p:grpSpPr>
            <a:xfrm>
              <a:off x="0" y="0"/>
              <a:ext cx="6771446" cy="5078586"/>
              <a:chOff x="0" y="0"/>
              <a:chExt cx="6771446" cy="5078586"/>
            </a:xfrm>
          </p:grpSpPr>
          <p:sp>
            <p:nvSpPr>
              <p:cNvPr id="5" name="Freeform 5" descr="Two people sitting at a desk  Description automatically generated with low confidence"/>
              <p:cNvSpPr/>
              <p:nvPr/>
            </p:nvSpPr>
            <p:spPr>
              <a:xfrm>
                <a:off x="0" y="0"/>
                <a:ext cx="6771386" cy="5078603"/>
              </a:xfrm>
              <a:custGeom>
                <a:avLst/>
                <a:gdLst/>
                <a:ahLst/>
                <a:cxnLst/>
                <a:rect l="l" t="t" r="r" b="b"/>
                <a:pathLst>
                  <a:path w="6771386" h="5078603">
                    <a:moveTo>
                      <a:pt x="0" y="0"/>
                    </a:moveTo>
                    <a:lnTo>
                      <a:pt x="6771386" y="0"/>
                    </a:lnTo>
                    <a:lnTo>
                      <a:pt x="6771386" y="5078603"/>
                    </a:lnTo>
                    <a:lnTo>
                      <a:pt x="0" y="5078603"/>
                    </a:lnTo>
                    <a:lnTo>
                      <a:pt x="0" y="0"/>
                    </a:lnTo>
                    <a:close/>
                  </a:path>
                </a:pathLst>
              </a:custGeom>
              <a:blipFill>
                <a:blip r:embed="rId3"/>
                <a:stretch>
                  <a:fillRect/>
                </a:stretch>
              </a:blipFill>
            </p:spPr>
            <p:txBody>
              <a:bodyPr/>
              <a:lstStyle/>
              <a:p>
                <a:endParaRPr lang="en-US"/>
              </a:p>
            </p:txBody>
          </p:sp>
        </p:grpSp>
        <p:sp>
          <p:nvSpPr>
            <p:cNvPr id="6" name="TextBox 6"/>
            <p:cNvSpPr txBox="1"/>
            <p:nvPr/>
          </p:nvSpPr>
          <p:spPr>
            <a:xfrm>
              <a:off x="3536020" y="4812124"/>
              <a:ext cx="3235426" cy="266462"/>
            </a:xfrm>
            <a:prstGeom prst="rect">
              <a:avLst/>
            </a:prstGeom>
          </p:spPr>
          <p:txBody>
            <a:bodyPr lIns="0" tIns="0" rIns="0" bIns="0" rtlCol="0" anchor="t">
              <a:spAutoFit/>
            </a:bodyPr>
            <a:lstStyle/>
            <a:p>
              <a:pPr algn="l">
                <a:lnSpc>
                  <a:spcPts val="1080"/>
                </a:lnSpc>
              </a:pPr>
              <a:r>
                <a:rPr lang="en-US" sz="900">
                  <a:solidFill>
                    <a:srgbClr val="000000"/>
                  </a:solidFill>
                  <a:latin typeface="Calibri (MS)"/>
                  <a:ea typeface="Calibri (MS)"/>
                  <a:cs typeface="Calibri (MS)"/>
                  <a:sym typeface="Calibri (MS)"/>
                </a:rPr>
                <a:t>This image by </a:t>
              </a:r>
              <a:r>
                <a:rPr lang="en-US" sz="900" u="sng">
                  <a:solidFill>
                    <a:srgbClr val="0563C1"/>
                  </a:solidFill>
                  <a:latin typeface="Calibri (MS)"/>
                  <a:ea typeface="Calibri (MS)"/>
                  <a:cs typeface="Calibri (MS)"/>
                  <a:sym typeface="Calibri (MS)"/>
                  <a:hlinkClick r:id="rId4" tooltip="https://www.flickr.com/people/54591706@N02"/>
                </a:rPr>
                <a:t>NIAID</a:t>
              </a:r>
              <a:r>
                <a:rPr lang="en-US" sz="900">
                  <a:solidFill>
                    <a:srgbClr val="000000"/>
                  </a:solidFill>
                  <a:latin typeface="Calibri (MS)"/>
                  <a:ea typeface="Calibri (MS)"/>
                  <a:cs typeface="Calibri (MS)"/>
                  <a:sym typeface="Calibri (MS)"/>
                </a:rPr>
                <a:t> is licensed under </a:t>
              </a:r>
              <a:r>
                <a:rPr lang="en-US" sz="900" u="sng">
                  <a:solidFill>
                    <a:srgbClr val="0563C1"/>
                  </a:solidFill>
                  <a:latin typeface="Calibri (MS)"/>
                  <a:ea typeface="Calibri (MS)"/>
                  <a:cs typeface="Calibri (MS)"/>
                  <a:sym typeface="Calibri (MS)"/>
                  <a:hlinkClick r:id="rId5" tooltip="https://creativecommons.org/licenses/by/2.0/?ref=openverse"/>
                </a:rPr>
                <a:t>CC BY 2.0</a:t>
              </a:r>
              <a:r>
                <a:rPr lang="en-US" sz="900">
                  <a:solidFill>
                    <a:srgbClr val="000000"/>
                  </a:solidFill>
                  <a:latin typeface="Calibri (MS)"/>
                  <a:ea typeface="Calibri (MS)"/>
                  <a:cs typeface="Calibri (MS)"/>
                  <a:sym typeface="Calibri (MS)"/>
                </a:rPr>
                <a:t>. </a:t>
              </a:r>
            </a:p>
          </p:txBody>
        </p:sp>
      </p:grpSp>
      <p:sp>
        <p:nvSpPr>
          <p:cNvPr id="7" name="TextBox 7"/>
          <p:cNvSpPr txBox="1"/>
          <p:nvPr/>
        </p:nvSpPr>
        <p:spPr>
          <a:xfrm>
            <a:off x="386687" y="1915741"/>
            <a:ext cx="11488686" cy="7889034"/>
          </a:xfrm>
          <a:prstGeom prst="rect">
            <a:avLst/>
          </a:prstGeom>
        </p:spPr>
        <p:txBody>
          <a:bodyPr lIns="0" tIns="0" rIns="0" bIns="0" rtlCol="0" anchor="t">
            <a:spAutoFit/>
          </a:bodyPr>
          <a:lstStyle/>
          <a:p>
            <a:pPr algn="l">
              <a:lnSpc>
                <a:spcPts val="3455"/>
              </a:lnSpc>
            </a:pPr>
            <a:r>
              <a:rPr lang="en-US" sz="3199">
                <a:solidFill>
                  <a:srgbClr val="000000"/>
                </a:solidFill>
                <a:latin typeface="Aptos"/>
                <a:ea typeface="Aptos"/>
                <a:cs typeface="Aptos"/>
                <a:sym typeface="Aptos"/>
              </a:rPr>
              <a:t>Ways to obtain Informed Consent:</a:t>
            </a:r>
          </a:p>
          <a:p>
            <a:pPr marL="690879" lvl="1" indent="-345439" algn="l">
              <a:lnSpc>
                <a:spcPts val="3455"/>
              </a:lnSpc>
              <a:buAutoNum type="arabicPeriod"/>
            </a:pPr>
            <a:r>
              <a:rPr lang="en-US" sz="3199" b="1">
                <a:solidFill>
                  <a:srgbClr val="000000"/>
                </a:solidFill>
                <a:latin typeface="Aptos Bold"/>
                <a:ea typeface="Aptos Bold"/>
                <a:cs typeface="Aptos Bold"/>
                <a:sym typeface="Aptos Bold"/>
              </a:rPr>
              <a:t>Signed signature </a:t>
            </a:r>
            <a:r>
              <a:rPr lang="en-US" sz="3199">
                <a:solidFill>
                  <a:srgbClr val="000000"/>
                </a:solidFill>
                <a:latin typeface="Aptos"/>
                <a:ea typeface="Aptos"/>
                <a:cs typeface="Aptos"/>
                <a:sym typeface="Aptos"/>
              </a:rPr>
              <a:t>(preferred) </a:t>
            </a:r>
          </a:p>
          <a:p>
            <a:pPr marL="1381758" lvl="2" indent="-460586" algn="l">
              <a:lnSpc>
                <a:spcPts val="3455"/>
              </a:lnSpc>
              <a:buFont typeface="Arial"/>
              <a:buChar char="⚬"/>
            </a:pPr>
            <a:r>
              <a:rPr lang="en-US" sz="3199">
                <a:solidFill>
                  <a:srgbClr val="000000"/>
                </a:solidFill>
                <a:latin typeface="Aptos"/>
                <a:ea typeface="Aptos"/>
                <a:cs typeface="Aptos"/>
                <a:sym typeface="Aptos"/>
              </a:rPr>
              <a:t>Physical Paper</a:t>
            </a:r>
          </a:p>
          <a:p>
            <a:pPr marL="2072637" lvl="3" indent="-518159" algn="l">
              <a:lnSpc>
                <a:spcPts val="3455"/>
              </a:lnSpc>
              <a:buFont typeface="Arial"/>
              <a:buChar char="￭"/>
            </a:pPr>
            <a:r>
              <a:rPr lang="en-US" sz="3199">
                <a:solidFill>
                  <a:srgbClr val="000000"/>
                </a:solidFill>
                <a:latin typeface="Aptos"/>
                <a:ea typeface="Aptos"/>
                <a:cs typeface="Aptos"/>
                <a:sym typeface="Aptos"/>
              </a:rPr>
              <a:t>Electronic via email or Adobe </a:t>
            </a:r>
          </a:p>
          <a:p>
            <a:pPr marL="2072637" lvl="3" indent="-518159" algn="l">
              <a:lnSpc>
                <a:spcPts val="3455"/>
              </a:lnSpc>
              <a:buFont typeface="Arial"/>
              <a:buChar char="￭"/>
            </a:pPr>
            <a:r>
              <a:rPr lang="en-US" sz="3199">
                <a:solidFill>
                  <a:srgbClr val="000000"/>
                </a:solidFill>
                <a:latin typeface="Aptos"/>
                <a:ea typeface="Aptos"/>
                <a:cs typeface="Aptos"/>
                <a:sym typeface="Aptos"/>
              </a:rPr>
              <a:t>Must have a unique signature signed by the participant or their Legal Authorized Representative </a:t>
            </a:r>
          </a:p>
          <a:p>
            <a:pPr marL="690879" lvl="1" indent="-345439" algn="l">
              <a:lnSpc>
                <a:spcPts val="3455"/>
              </a:lnSpc>
              <a:buAutoNum type="arabicPeriod"/>
            </a:pPr>
            <a:r>
              <a:rPr lang="en-US" sz="3199" b="1">
                <a:solidFill>
                  <a:srgbClr val="000000"/>
                </a:solidFill>
                <a:latin typeface="Aptos Bold"/>
                <a:ea typeface="Aptos Bold"/>
                <a:cs typeface="Aptos Bold"/>
                <a:sym typeface="Aptos Bold"/>
              </a:rPr>
              <a:t>Electronic </a:t>
            </a:r>
            <a:r>
              <a:rPr lang="en-US" sz="3199">
                <a:solidFill>
                  <a:srgbClr val="000000"/>
                </a:solidFill>
                <a:latin typeface="Aptos"/>
                <a:ea typeface="Aptos"/>
                <a:cs typeface="Aptos"/>
                <a:sym typeface="Aptos"/>
              </a:rPr>
              <a:t>(requires a Waiver on file)</a:t>
            </a:r>
          </a:p>
          <a:p>
            <a:pPr marL="1381758" lvl="2" indent="-460586" algn="l">
              <a:lnSpc>
                <a:spcPts val="3455"/>
              </a:lnSpc>
              <a:buFont typeface="Arial"/>
              <a:buChar char="⚬"/>
            </a:pPr>
            <a:r>
              <a:rPr lang="en-US" sz="3199">
                <a:solidFill>
                  <a:srgbClr val="000000"/>
                </a:solidFill>
                <a:latin typeface="Aptos"/>
                <a:ea typeface="Aptos"/>
                <a:cs typeface="Aptos"/>
                <a:sym typeface="Aptos"/>
              </a:rPr>
              <a:t>Often used for online survey studies. The participant can select a radio button that says “I have read and understand the consent information. I agree to take part in this research” </a:t>
            </a:r>
          </a:p>
          <a:p>
            <a:pPr marL="690879" lvl="1" indent="-345439" algn="l">
              <a:lnSpc>
                <a:spcPts val="3455"/>
              </a:lnSpc>
              <a:buAutoNum type="arabicPeriod"/>
            </a:pPr>
            <a:r>
              <a:rPr lang="en-US" sz="3199" b="1">
                <a:solidFill>
                  <a:srgbClr val="000000"/>
                </a:solidFill>
                <a:latin typeface="Aptos Bold"/>
                <a:ea typeface="Aptos Bold"/>
                <a:cs typeface="Aptos Bold"/>
                <a:sym typeface="Aptos Bold"/>
              </a:rPr>
              <a:t>Verbal/Oral </a:t>
            </a:r>
            <a:r>
              <a:rPr lang="en-US" sz="3199">
                <a:solidFill>
                  <a:srgbClr val="000000"/>
                </a:solidFill>
                <a:latin typeface="Aptos"/>
                <a:ea typeface="Aptos"/>
                <a:cs typeface="Aptos"/>
                <a:sym typeface="Aptos"/>
              </a:rPr>
              <a:t>(requires a Waiver on file)</a:t>
            </a:r>
          </a:p>
          <a:p>
            <a:pPr marL="1381758" lvl="2" indent="-460586" algn="l">
              <a:lnSpc>
                <a:spcPts val="3455"/>
              </a:lnSpc>
              <a:buFont typeface="Arial"/>
              <a:buChar char="⚬"/>
            </a:pPr>
            <a:r>
              <a:rPr lang="en-US" sz="3199">
                <a:solidFill>
                  <a:srgbClr val="000000"/>
                </a:solidFill>
                <a:latin typeface="Aptos"/>
                <a:ea typeface="Aptos"/>
                <a:cs typeface="Aptos"/>
                <a:sym typeface="Aptos"/>
              </a:rPr>
              <a:t>Must still be recorded in some fashion, e.g. researcher notes</a:t>
            </a:r>
          </a:p>
          <a:p>
            <a:pPr algn="l">
              <a:lnSpc>
                <a:spcPts val="3455"/>
              </a:lnSpc>
            </a:pPr>
            <a:endParaRPr lang="en-US" sz="3199">
              <a:solidFill>
                <a:srgbClr val="000000"/>
              </a:solidFill>
              <a:latin typeface="Aptos"/>
              <a:ea typeface="Aptos"/>
              <a:cs typeface="Aptos"/>
              <a:sym typeface="Aptos"/>
            </a:endParaRPr>
          </a:p>
          <a:p>
            <a:pPr algn="l">
              <a:lnSpc>
                <a:spcPts val="3455"/>
              </a:lnSpc>
            </a:pPr>
            <a:r>
              <a:rPr lang="en-US" sz="3199" b="1">
                <a:solidFill>
                  <a:srgbClr val="000000"/>
                </a:solidFill>
                <a:latin typeface="Aptos Bold"/>
                <a:ea typeface="Aptos Bold"/>
                <a:cs typeface="Aptos Bold"/>
                <a:sym typeface="Aptos Bold"/>
              </a:rPr>
              <a:t>Waiver/Alteration of Informed Consent </a:t>
            </a:r>
          </a:p>
          <a:p>
            <a:pPr marL="1798317" lvl="2" indent="-599439" algn="l">
              <a:lnSpc>
                <a:spcPts val="3455"/>
              </a:lnSpc>
              <a:buFont typeface="Arial"/>
              <a:buChar char="⚬"/>
            </a:pPr>
            <a:r>
              <a:rPr lang="en-US" sz="3199">
                <a:solidFill>
                  <a:srgbClr val="000000"/>
                </a:solidFill>
                <a:latin typeface="Aptos"/>
                <a:ea typeface="Aptos"/>
                <a:cs typeface="Aptos"/>
                <a:sym typeface="Aptos"/>
              </a:rPr>
              <a:t>The federal regulations allow researchers to modify or waive the consent process.</a:t>
            </a:r>
          </a:p>
        </p:txBody>
      </p:sp>
      <p:sp>
        <p:nvSpPr>
          <p:cNvPr id="9" name="Freeform 9"/>
          <p:cNvSpPr/>
          <p:nvPr/>
        </p:nvSpPr>
        <p:spPr>
          <a:xfrm>
            <a:off x="15850926" y="0"/>
            <a:ext cx="2437074" cy="2437074"/>
          </a:xfrm>
          <a:custGeom>
            <a:avLst/>
            <a:gdLst/>
            <a:ahLst/>
            <a:cxnLst/>
            <a:rect l="l" t="t" r="r" b="b"/>
            <a:pathLst>
              <a:path w="2437074" h="2437074">
                <a:moveTo>
                  <a:pt x="0" y="0"/>
                </a:moveTo>
                <a:lnTo>
                  <a:pt x="2437074" y="0"/>
                </a:lnTo>
                <a:lnTo>
                  <a:pt x="2437074" y="2437074"/>
                </a:lnTo>
                <a:lnTo>
                  <a:pt x="0" y="2437074"/>
                </a:lnTo>
                <a:lnTo>
                  <a:pt x="0" y="0"/>
                </a:lnTo>
                <a:close/>
              </a:path>
            </a:pathLst>
          </a:custGeom>
          <a:blipFill>
            <a:blip r:embed="rId6"/>
            <a:stretch>
              <a:fillRect/>
            </a:stretch>
          </a:blipFill>
        </p:spPr>
        <p:txBody>
          <a:bodyPr/>
          <a:lstStyle/>
          <a:p>
            <a:endParaRPr lang="en-US"/>
          </a:p>
        </p:txBody>
      </p:sp>
      <p:pic>
        <p:nvPicPr>
          <p:cNvPr id="10" name="Picture 6">
            <a:extLst>
              <a:ext uri="{FF2B5EF4-FFF2-40B4-BE49-F238E27FC236}">
                <a16:creationId xmlns:a16="http://schemas.microsoft.com/office/drawing/2014/main" id="{26ACAE83-F201-E7DC-A51F-4EE25007C36D}"/>
              </a:ext>
            </a:extLst>
          </p:cNvPr>
          <p:cNvPicPr>
            <a:picLocks noChangeAspect="1"/>
          </p:cNvPicPr>
          <p:nvPr/>
        </p:nvPicPr>
        <p:blipFill>
          <a:blip r:embed="rId7"/>
          <a:stretch>
            <a:fillRect/>
          </a:stretch>
        </p:blipFill>
        <p:spPr>
          <a:xfrm>
            <a:off x="13080256" y="6521463"/>
            <a:ext cx="3592871" cy="3592871"/>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62660" y="3687095"/>
            <a:ext cx="18550660" cy="6599905"/>
          </a:xfrm>
          <a:custGeom>
            <a:avLst/>
            <a:gdLst/>
            <a:ahLst/>
            <a:cxnLst/>
            <a:rect l="l" t="t" r="r" b="b"/>
            <a:pathLst>
              <a:path w="18550660" h="6599905">
                <a:moveTo>
                  <a:pt x="0" y="0"/>
                </a:moveTo>
                <a:lnTo>
                  <a:pt x="18550660" y="0"/>
                </a:lnTo>
                <a:lnTo>
                  <a:pt x="18550660" y="6599905"/>
                </a:lnTo>
                <a:lnTo>
                  <a:pt x="0" y="6599905"/>
                </a:lnTo>
                <a:lnTo>
                  <a:pt x="0" y="0"/>
                </a:lnTo>
                <a:close/>
              </a:path>
            </a:pathLst>
          </a:custGeom>
          <a:blipFill>
            <a:blip r:embed="rId2"/>
            <a:stretch>
              <a:fillRect b="-43699"/>
            </a:stretch>
          </a:blipFill>
        </p:spPr>
        <p:txBody>
          <a:bodyPr/>
          <a:lstStyle/>
          <a:p>
            <a:endParaRPr lang="en-US"/>
          </a:p>
        </p:txBody>
      </p:sp>
      <p:sp>
        <p:nvSpPr>
          <p:cNvPr id="3" name="TextBox 3"/>
          <p:cNvSpPr txBox="1"/>
          <p:nvPr/>
        </p:nvSpPr>
        <p:spPr>
          <a:xfrm>
            <a:off x="729996" y="291404"/>
            <a:ext cx="12934891" cy="1749491"/>
          </a:xfrm>
          <a:prstGeom prst="rect">
            <a:avLst/>
          </a:prstGeom>
        </p:spPr>
        <p:txBody>
          <a:bodyPr lIns="0" tIns="0" rIns="0" bIns="0" rtlCol="0" anchor="t">
            <a:spAutoFit/>
          </a:bodyPr>
          <a:lstStyle/>
          <a:p>
            <a:pPr algn="l">
              <a:lnSpc>
                <a:spcPts val="7000"/>
              </a:lnSpc>
            </a:pPr>
            <a:r>
              <a:rPr lang="en-US" sz="5000">
                <a:solidFill>
                  <a:srgbClr val="000000"/>
                </a:solidFill>
                <a:latin typeface="League Spartan"/>
                <a:ea typeface="League Spartan"/>
                <a:cs typeface="League Spartan"/>
                <a:sym typeface="League Spartan"/>
              </a:rPr>
              <a:t>What does the Informed Consent Need to Include?</a:t>
            </a:r>
          </a:p>
        </p:txBody>
      </p:sp>
      <p:sp>
        <p:nvSpPr>
          <p:cNvPr id="4" name="TextBox 4"/>
          <p:cNvSpPr txBox="1"/>
          <p:nvPr/>
        </p:nvSpPr>
        <p:spPr>
          <a:xfrm>
            <a:off x="729996" y="2157857"/>
            <a:ext cx="16765641" cy="976564"/>
          </a:xfrm>
          <a:prstGeom prst="rect">
            <a:avLst/>
          </a:prstGeom>
        </p:spPr>
        <p:txBody>
          <a:bodyPr lIns="0" tIns="0" rIns="0" bIns="0" rtlCol="0" anchor="t">
            <a:spAutoFit/>
          </a:bodyPr>
          <a:lstStyle/>
          <a:p>
            <a:pPr algn="l">
              <a:lnSpc>
                <a:spcPts val="3920"/>
              </a:lnSpc>
              <a:spcBef>
                <a:spcPct val="0"/>
              </a:spcBef>
            </a:pPr>
            <a:r>
              <a:rPr lang="en-US" sz="2800">
                <a:solidFill>
                  <a:srgbClr val="000000"/>
                </a:solidFill>
                <a:latin typeface="Canva Sans"/>
                <a:ea typeface="Canva Sans"/>
                <a:cs typeface="Canva Sans"/>
                <a:sym typeface="Canva Sans"/>
              </a:rPr>
              <a:t>Federal regulations at 45 CFR 46 (Protection of Human Subjects 2018) list specific, </a:t>
            </a:r>
            <a:r>
              <a:rPr lang="en-US" sz="2800">
                <a:solidFill>
                  <a:srgbClr val="FF0000"/>
                </a:solidFill>
                <a:latin typeface="Canva Sans"/>
                <a:ea typeface="Canva Sans"/>
                <a:cs typeface="Canva Sans"/>
                <a:sym typeface="Canva Sans"/>
              </a:rPr>
              <a:t>MANDATORY</a:t>
            </a:r>
            <a:r>
              <a:rPr lang="en-US" sz="2800">
                <a:solidFill>
                  <a:srgbClr val="000000"/>
                </a:solidFill>
                <a:latin typeface="Canva Sans"/>
                <a:ea typeface="Canva Sans"/>
                <a:cs typeface="Canva Sans"/>
                <a:sym typeface="Canva Sans"/>
              </a:rPr>
              <a:t> elements of information that must be provided to subjects about informed consent. </a:t>
            </a:r>
          </a:p>
        </p:txBody>
      </p:sp>
      <p:grpSp>
        <p:nvGrpSpPr>
          <p:cNvPr id="5" name="Group 5"/>
          <p:cNvGrpSpPr/>
          <p:nvPr/>
        </p:nvGrpSpPr>
        <p:grpSpPr>
          <a:xfrm>
            <a:off x="4504871" y="4332431"/>
            <a:ext cx="3754067" cy="4022939"/>
            <a:chOff x="0" y="0"/>
            <a:chExt cx="5005423" cy="5363919"/>
          </a:xfrm>
        </p:grpSpPr>
        <p:sp>
          <p:nvSpPr>
            <p:cNvPr id="6" name="Freeform 6"/>
            <p:cNvSpPr/>
            <p:nvPr/>
          </p:nvSpPr>
          <p:spPr>
            <a:xfrm rot="-547569">
              <a:off x="348686" y="311643"/>
              <a:ext cx="4308050" cy="4740633"/>
            </a:xfrm>
            <a:custGeom>
              <a:avLst/>
              <a:gdLst/>
              <a:ahLst/>
              <a:cxnLst/>
              <a:rect l="l" t="t" r="r" b="b"/>
              <a:pathLst>
                <a:path w="4308050" h="4740633">
                  <a:moveTo>
                    <a:pt x="0" y="0"/>
                  </a:moveTo>
                  <a:lnTo>
                    <a:pt x="4308051" y="0"/>
                  </a:lnTo>
                  <a:lnTo>
                    <a:pt x="4308051" y="4740633"/>
                  </a:lnTo>
                  <a:lnTo>
                    <a:pt x="0" y="474063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7" name="TextBox 7"/>
            <p:cNvSpPr txBox="1"/>
            <p:nvPr/>
          </p:nvSpPr>
          <p:spPr>
            <a:xfrm rot="-210149">
              <a:off x="762708" y="1231887"/>
              <a:ext cx="3515942" cy="3972009"/>
            </a:xfrm>
            <a:prstGeom prst="rect">
              <a:avLst/>
            </a:prstGeom>
          </p:spPr>
          <p:txBody>
            <a:bodyPr lIns="0" tIns="0" rIns="0" bIns="0" rtlCol="0" anchor="t">
              <a:spAutoFit/>
            </a:bodyPr>
            <a:lstStyle/>
            <a:p>
              <a:pPr algn="l">
                <a:lnSpc>
                  <a:spcPts val="3079"/>
                </a:lnSpc>
              </a:pPr>
              <a:r>
                <a:rPr lang="en-US" sz="2199">
                  <a:solidFill>
                    <a:srgbClr val="000000"/>
                  </a:solidFill>
                  <a:latin typeface="Permanent Marker"/>
                  <a:ea typeface="Permanent Marker"/>
                  <a:cs typeface="Permanent Marker"/>
                  <a:sym typeface="Permanent Marker"/>
                </a:rPr>
                <a:t>Anticipated benefits </a:t>
              </a:r>
            </a:p>
            <a:p>
              <a:pPr algn="l">
                <a:lnSpc>
                  <a:spcPts val="3079"/>
                </a:lnSpc>
              </a:pPr>
              <a:endParaRPr lang="en-US" sz="2199">
                <a:solidFill>
                  <a:srgbClr val="000000"/>
                </a:solidFill>
                <a:latin typeface="Permanent Marker"/>
                <a:ea typeface="Permanent Marker"/>
                <a:cs typeface="Permanent Marker"/>
                <a:sym typeface="Permanent Marker"/>
              </a:endParaRPr>
            </a:p>
            <a:p>
              <a:pPr marL="474979" lvl="1" indent="-237490" algn="l">
                <a:lnSpc>
                  <a:spcPts val="3079"/>
                </a:lnSpc>
                <a:buFont typeface="Arial"/>
                <a:buChar char="•"/>
              </a:pPr>
              <a:r>
                <a:rPr lang="en-US" sz="2199">
                  <a:solidFill>
                    <a:srgbClr val="000000"/>
                  </a:solidFill>
                  <a:latin typeface="Permanent Marker"/>
                  <a:ea typeface="Permanent Marker"/>
                  <a:cs typeface="Permanent Marker"/>
                  <a:sym typeface="Permanent Marker"/>
                </a:rPr>
                <a:t>For the subject and/or field of study.</a:t>
              </a:r>
            </a:p>
            <a:p>
              <a:pPr algn="ctr">
                <a:lnSpc>
                  <a:spcPts val="5364"/>
                </a:lnSpc>
              </a:pPr>
              <a:endParaRPr lang="en-US" sz="2199">
                <a:solidFill>
                  <a:srgbClr val="000000"/>
                </a:solidFill>
                <a:latin typeface="Permanent Marker"/>
                <a:ea typeface="Permanent Marker"/>
                <a:cs typeface="Permanent Marker"/>
                <a:sym typeface="Permanent Marker"/>
              </a:endParaRPr>
            </a:p>
          </p:txBody>
        </p:sp>
      </p:grpSp>
      <p:grpSp>
        <p:nvGrpSpPr>
          <p:cNvPr id="8" name="Group 8"/>
          <p:cNvGrpSpPr/>
          <p:nvPr/>
        </p:nvGrpSpPr>
        <p:grpSpPr>
          <a:xfrm>
            <a:off x="4504871" y="8620753"/>
            <a:ext cx="3336390" cy="989805"/>
            <a:chOff x="0" y="0"/>
            <a:chExt cx="4448520" cy="1319740"/>
          </a:xfrm>
        </p:grpSpPr>
        <p:sp>
          <p:nvSpPr>
            <p:cNvPr id="9" name="Freeform 9"/>
            <p:cNvSpPr/>
            <p:nvPr/>
          </p:nvSpPr>
          <p:spPr>
            <a:xfrm>
              <a:off x="0" y="0"/>
              <a:ext cx="4448520" cy="1319740"/>
            </a:xfrm>
            <a:custGeom>
              <a:avLst/>
              <a:gdLst/>
              <a:ahLst/>
              <a:cxnLst/>
              <a:rect l="l" t="t" r="r" b="b"/>
              <a:pathLst>
                <a:path w="4448520" h="1319740">
                  <a:moveTo>
                    <a:pt x="0" y="0"/>
                  </a:moveTo>
                  <a:lnTo>
                    <a:pt x="4448520" y="0"/>
                  </a:lnTo>
                  <a:lnTo>
                    <a:pt x="4448520" y="1319740"/>
                  </a:lnTo>
                  <a:lnTo>
                    <a:pt x="0" y="1319740"/>
                  </a:lnTo>
                  <a:lnTo>
                    <a:pt x="0" y="0"/>
                  </a:lnTo>
                  <a:close/>
                </a:path>
              </a:pathLst>
            </a:custGeom>
            <a:blipFill>
              <a:blip r:embed="rId5">
                <a:extLst>
                  <a:ext uri="{96DAC541-7B7A-43D3-8B79-37D633B846F1}">
                    <asvg:svgBlip xmlns:asvg="http://schemas.microsoft.com/office/drawing/2016/SVG/main" r:embed="rId6"/>
                  </a:ext>
                </a:extLst>
              </a:blip>
              <a:stretch>
                <a:fillRect t="-32968" r="-1473"/>
              </a:stretch>
            </a:blipFill>
          </p:spPr>
          <p:txBody>
            <a:bodyPr/>
            <a:lstStyle/>
            <a:p>
              <a:endParaRPr lang="en-US"/>
            </a:p>
          </p:txBody>
        </p:sp>
        <p:sp>
          <p:nvSpPr>
            <p:cNvPr id="10" name="TextBox 10"/>
            <p:cNvSpPr txBox="1"/>
            <p:nvPr/>
          </p:nvSpPr>
          <p:spPr>
            <a:xfrm>
              <a:off x="554571" y="79768"/>
              <a:ext cx="3257903" cy="493907"/>
            </a:xfrm>
            <a:prstGeom prst="rect">
              <a:avLst/>
            </a:prstGeom>
          </p:spPr>
          <p:txBody>
            <a:bodyPr lIns="0" tIns="0" rIns="0" bIns="0" rtlCol="0" anchor="t">
              <a:spAutoFit/>
            </a:bodyPr>
            <a:lstStyle/>
            <a:p>
              <a:pPr algn="ctr">
                <a:lnSpc>
                  <a:spcPts val="3079"/>
                </a:lnSpc>
              </a:pPr>
              <a:r>
                <a:rPr lang="en-US" sz="2199">
                  <a:solidFill>
                    <a:srgbClr val="000000"/>
                  </a:solidFill>
                  <a:latin typeface="Permanent Marker"/>
                  <a:ea typeface="Permanent Marker"/>
                  <a:cs typeface="Permanent Marker"/>
                  <a:sym typeface="Permanent Marker"/>
                </a:rPr>
                <a:t>Foreseeable risks</a:t>
              </a:r>
            </a:p>
          </p:txBody>
        </p:sp>
      </p:grpSp>
      <p:grpSp>
        <p:nvGrpSpPr>
          <p:cNvPr id="11" name="Group 11"/>
          <p:cNvGrpSpPr/>
          <p:nvPr/>
        </p:nvGrpSpPr>
        <p:grpSpPr>
          <a:xfrm>
            <a:off x="8497063" y="4687342"/>
            <a:ext cx="4627729" cy="1281431"/>
            <a:chOff x="0" y="0"/>
            <a:chExt cx="6170305" cy="1708575"/>
          </a:xfrm>
        </p:grpSpPr>
        <p:sp>
          <p:nvSpPr>
            <p:cNvPr id="12" name="Freeform 12"/>
            <p:cNvSpPr/>
            <p:nvPr/>
          </p:nvSpPr>
          <p:spPr>
            <a:xfrm>
              <a:off x="0" y="0"/>
              <a:ext cx="5742538" cy="1708575"/>
            </a:xfrm>
            <a:custGeom>
              <a:avLst/>
              <a:gdLst/>
              <a:ahLst/>
              <a:cxnLst/>
              <a:rect l="l" t="t" r="r" b="b"/>
              <a:pathLst>
                <a:path w="5742538" h="1708575">
                  <a:moveTo>
                    <a:pt x="0" y="0"/>
                  </a:moveTo>
                  <a:lnTo>
                    <a:pt x="5742538" y="0"/>
                  </a:lnTo>
                  <a:lnTo>
                    <a:pt x="5742538" y="1708575"/>
                  </a:lnTo>
                  <a:lnTo>
                    <a:pt x="0" y="1708575"/>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13" name="TextBox 13"/>
            <p:cNvSpPr txBox="1"/>
            <p:nvPr/>
          </p:nvSpPr>
          <p:spPr>
            <a:xfrm>
              <a:off x="554523" y="465475"/>
              <a:ext cx="5615782" cy="1014695"/>
            </a:xfrm>
            <a:prstGeom prst="rect">
              <a:avLst/>
            </a:prstGeom>
          </p:spPr>
          <p:txBody>
            <a:bodyPr lIns="0" tIns="0" rIns="0" bIns="0" rtlCol="0" anchor="t">
              <a:spAutoFit/>
            </a:bodyPr>
            <a:lstStyle/>
            <a:p>
              <a:pPr algn="l">
                <a:lnSpc>
                  <a:spcPts val="3079"/>
                </a:lnSpc>
              </a:pPr>
              <a:r>
                <a:rPr lang="en-US" sz="2199">
                  <a:solidFill>
                    <a:srgbClr val="000000"/>
                  </a:solidFill>
                  <a:latin typeface="Permanent Marker"/>
                  <a:ea typeface="Permanent Marker"/>
                  <a:cs typeface="Permanent Marker"/>
                  <a:sym typeface="Permanent Marker"/>
                </a:rPr>
                <a:t>Purposes of the research</a:t>
              </a:r>
            </a:p>
            <a:p>
              <a:pPr algn="l">
                <a:lnSpc>
                  <a:spcPts val="3079"/>
                </a:lnSpc>
              </a:pPr>
              <a:endParaRPr lang="en-US" sz="2199">
                <a:solidFill>
                  <a:srgbClr val="000000"/>
                </a:solidFill>
                <a:latin typeface="Permanent Marker"/>
                <a:ea typeface="Permanent Marker"/>
                <a:cs typeface="Permanent Marker"/>
                <a:sym typeface="Permanent Marker"/>
              </a:endParaRPr>
            </a:p>
          </p:txBody>
        </p:sp>
      </p:grpSp>
      <p:grpSp>
        <p:nvGrpSpPr>
          <p:cNvPr id="14" name="Group 14"/>
          <p:cNvGrpSpPr/>
          <p:nvPr/>
        </p:nvGrpSpPr>
        <p:grpSpPr>
          <a:xfrm>
            <a:off x="12250203" y="6789689"/>
            <a:ext cx="4230908" cy="3131361"/>
            <a:chOff x="0" y="0"/>
            <a:chExt cx="5641211" cy="4175148"/>
          </a:xfrm>
        </p:grpSpPr>
        <p:sp>
          <p:nvSpPr>
            <p:cNvPr id="15" name="Freeform 15"/>
            <p:cNvSpPr/>
            <p:nvPr/>
          </p:nvSpPr>
          <p:spPr>
            <a:xfrm rot="342817">
              <a:off x="169287" y="254850"/>
              <a:ext cx="5302636" cy="3665447"/>
            </a:xfrm>
            <a:custGeom>
              <a:avLst/>
              <a:gdLst/>
              <a:ahLst/>
              <a:cxnLst/>
              <a:rect l="l" t="t" r="r" b="b"/>
              <a:pathLst>
                <a:path w="5302636" h="3665447">
                  <a:moveTo>
                    <a:pt x="0" y="0"/>
                  </a:moveTo>
                  <a:lnTo>
                    <a:pt x="5302637" y="0"/>
                  </a:lnTo>
                  <a:lnTo>
                    <a:pt x="5302637" y="3665448"/>
                  </a:lnTo>
                  <a:lnTo>
                    <a:pt x="0" y="3665448"/>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16" name="TextBox 16"/>
            <p:cNvSpPr txBox="1"/>
            <p:nvPr/>
          </p:nvSpPr>
          <p:spPr>
            <a:xfrm>
              <a:off x="749909" y="1425295"/>
              <a:ext cx="4047285" cy="1535483"/>
            </a:xfrm>
            <a:prstGeom prst="rect">
              <a:avLst/>
            </a:prstGeom>
          </p:spPr>
          <p:txBody>
            <a:bodyPr lIns="0" tIns="0" rIns="0" bIns="0" rtlCol="0" anchor="t">
              <a:spAutoFit/>
            </a:bodyPr>
            <a:lstStyle/>
            <a:p>
              <a:pPr algn="ctr">
                <a:lnSpc>
                  <a:spcPts val="3079"/>
                </a:lnSpc>
              </a:pPr>
              <a:r>
                <a:rPr lang="en-US" sz="2199">
                  <a:solidFill>
                    <a:srgbClr val="000000"/>
                  </a:solidFill>
                  <a:latin typeface="Permanent Marker"/>
                  <a:ea typeface="Permanent Marker"/>
                  <a:cs typeface="Permanent Marker"/>
                  <a:sym typeface="Permanent Marker"/>
                </a:rPr>
                <a:t>Contact information for participants to ask questions. </a:t>
              </a:r>
            </a:p>
          </p:txBody>
        </p:sp>
      </p:grpSp>
      <p:grpSp>
        <p:nvGrpSpPr>
          <p:cNvPr id="17" name="Group 17"/>
          <p:cNvGrpSpPr/>
          <p:nvPr/>
        </p:nvGrpSpPr>
        <p:grpSpPr>
          <a:xfrm>
            <a:off x="13112154" y="4815340"/>
            <a:ext cx="3840010" cy="2024244"/>
            <a:chOff x="0" y="0"/>
            <a:chExt cx="5120013" cy="2698991"/>
          </a:xfrm>
        </p:grpSpPr>
        <p:sp>
          <p:nvSpPr>
            <p:cNvPr id="18" name="Freeform 18"/>
            <p:cNvSpPr/>
            <p:nvPr/>
          </p:nvSpPr>
          <p:spPr>
            <a:xfrm>
              <a:off x="0" y="0"/>
              <a:ext cx="5120013" cy="2698991"/>
            </a:xfrm>
            <a:custGeom>
              <a:avLst/>
              <a:gdLst/>
              <a:ahLst/>
              <a:cxnLst/>
              <a:rect l="l" t="t" r="r" b="b"/>
              <a:pathLst>
                <a:path w="5120013" h="2698991">
                  <a:moveTo>
                    <a:pt x="0" y="0"/>
                  </a:moveTo>
                  <a:lnTo>
                    <a:pt x="5120013" y="0"/>
                  </a:lnTo>
                  <a:lnTo>
                    <a:pt x="5120013" y="2698991"/>
                  </a:lnTo>
                  <a:lnTo>
                    <a:pt x="0" y="2698991"/>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n-US"/>
            </a:p>
          </p:txBody>
        </p:sp>
        <p:sp>
          <p:nvSpPr>
            <p:cNvPr id="19" name="TextBox 19"/>
            <p:cNvSpPr txBox="1"/>
            <p:nvPr/>
          </p:nvSpPr>
          <p:spPr>
            <a:xfrm rot="-223243">
              <a:off x="592656" y="512166"/>
              <a:ext cx="4039498" cy="1535483"/>
            </a:xfrm>
            <a:prstGeom prst="rect">
              <a:avLst/>
            </a:prstGeom>
          </p:spPr>
          <p:txBody>
            <a:bodyPr lIns="0" tIns="0" rIns="0" bIns="0" rtlCol="0" anchor="t">
              <a:spAutoFit/>
            </a:bodyPr>
            <a:lstStyle/>
            <a:p>
              <a:pPr algn="ctr">
                <a:lnSpc>
                  <a:spcPts val="3079"/>
                </a:lnSpc>
              </a:pPr>
              <a:r>
                <a:rPr lang="en-US" sz="2199">
                  <a:solidFill>
                    <a:srgbClr val="000000"/>
                  </a:solidFill>
                  <a:latin typeface="Permanent Marker"/>
                  <a:ea typeface="Permanent Marker"/>
                  <a:cs typeface="Permanent Marker"/>
                  <a:sym typeface="Permanent Marker"/>
                </a:rPr>
                <a:t>Description of the procedures to be followed</a:t>
              </a:r>
            </a:p>
          </p:txBody>
        </p:sp>
      </p:grpSp>
      <p:grpSp>
        <p:nvGrpSpPr>
          <p:cNvPr id="20" name="Group 20"/>
          <p:cNvGrpSpPr/>
          <p:nvPr/>
        </p:nvGrpSpPr>
        <p:grpSpPr>
          <a:xfrm>
            <a:off x="729996" y="5516542"/>
            <a:ext cx="3632000" cy="3915430"/>
            <a:chOff x="0" y="0"/>
            <a:chExt cx="4842667" cy="5220573"/>
          </a:xfrm>
        </p:grpSpPr>
        <p:sp>
          <p:nvSpPr>
            <p:cNvPr id="21" name="Freeform 21"/>
            <p:cNvSpPr/>
            <p:nvPr/>
          </p:nvSpPr>
          <p:spPr>
            <a:xfrm rot="410959">
              <a:off x="267308" y="239970"/>
              <a:ext cx="4308050" cy="4740633"/>
            </a:xfrm>
            <a:custGeom>
              <a:avLst/>
              <a:gdLst/>
              <a:ahLst/>
              <a:cxnLst/>
              <a:rect l="l" t="t" r="r" b="b"/>
              <a:pathLst>
                <a:path w="4308050" h="4740633">
                  <a:moveTo>
                    <a:pt x="0" y="0"/>
                  </a:moveTo>
                  <a:lnTo>
                    <a:pt x="4308051" y="0"/>
                  </a:lnTo>
                  <a:lnTo>
                    <a:pt x="4308051" y="4740633"/>
                  </a:lnTo>
                  <a:lnTo>
                    <a:pt x="0" y="4740633"/>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endParaRPr lang="en-US"/>
            </a:p>
          </p:txBody>
        </p:sp>
        <p:sp>
          <p:nvSpPr>
            <p:cNvPr id="22" name="TextBox 22"/>
            <p:cNvSpPr txBox="1"/>
            <p:nvPr/>
          </p:nvSpPr>
          <p:spPr>
            <a:xfrm rot="718084">
              <a:off x="488288" y="1472876"/>
              <a:ext cx="3875967" cy="2577059"/>
            </a:xfrm>
            <a:prstGeom prst="rect">
              <a:avLst/>
            </a:prstGeom>
          </p:spPr>
          <p:txBody>
            <a:bodyPr lIns="0" tIns="0" rIns="0" bIns="0" rtlCol="0" anchor="t">
              <a:spAutoFit/>
            </a:bodyPr>
            <a:lstStyle/>
            <a:p>
              <a:pPr algn="ctr">
                <a:lnSpc>
                  <a:spcPts val="3079"/>
                </a:lnSpc>
              </a:pPr>
              <a:r>
                <a:rPr lang="en-US" sz="2199">
                  <a:solidFill>
                    <a:srgbClr val="000000"/>
                  </a:solidFill>
                  <a:latin typeface="Permanent Marker"/>
                  <a:ea typeface="Permanent Marker"/>
                  <a:cs typeface="Permanent Marker"/>
                  <a:sym typeface="Permanent Marker"/>
                </a:rPr>
                <a:t>Alternative procedures or courses of treatment (if applicable)</a:t>
              </a:r>
            </a:p>
          </p:txBody>
        </p:sp>
      </p:grpSp>
      <p:grpSp>
        <p:nvGrpSpPr>
          <p:cNvPr id="23" name="Group 23"/>
          <p:cNvGrpSpPr/>
          <p:nvPr/>
        </p:nvGrpSpPr>
        <p:grpSpPr>
          <a:xfrm>
            <a:off x="8514724" y="6043771"/>
            <a:ext cx="3547640" cy="3877279"/>
            <a:chOff x="0" y="0"/>
            <a:chExt cx="4730186" cy="5169706"/>
          </a:xfrm>
        </p:grpSpPr>
        <p:sp>
          <p:nvSpPr>
            <p:cNvPr id="24" name="Freeform 24"/>
            <p:cNvSpPr/>
            <p:nvPr/>
          </p:nvSpPr>
          <p:spPr>
            <a:xfrm rot="-127073">
              <a:off x="90929" y="82334"/>
              <a:ext cx="4548328" cy="5005038"/>
            </a:xfrm>
            <a:custGeom>
              <a:avLst/>
              <a:gdLst/>
              <a:ahLst/>
              <a:cxnLst/>
              <a:rect l="l" t="t" r="r" b="b"/>
              <a:pathLst>
                <a:path w="4548328" h="5005038">
                  <a:moveTo>
                    <a:pt x="0" y="0"/>
                  </a:moveTo>
                  <a:lnTo>
                    <a:pt x="4548328" y="0"/>
                  </a:lnTo>
                  <a:lnTo>
                    <a:pt x="4548328" y="5005038"/>
                  </a:lnTo>
                  <a:lnTo>
                    <a:pt x="0" y="5005038"/>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endParaRPr lang="en-US"/>
            </a:p>
          </p:txBody>
        </p:sp>
        <p:sp>
          <p:nvSpPr>
            <p:cNvPr id="25" name="TextBox 25"/>
            <p:cNvSpPr txBox="1"/>
            <p:nvPr/>
          </p:nvSpPr>
          <p:spPr>
            <a:xfrm rot="203041">
              <a:off x="396404" y="871243"/>
              <a:ext cx="3849521" cy="3939406"/>
            </a:xfrm>
            <a:prstGeom prst="rect">
              <a:avLst/>
            </a:prstGeom>
          </p:spPr>
          <p:txBody>
            <a:bodyPr lIns="0" tIns="0" rIns="0" bIns="0" rtlCol="0" anchor="t">
              <a:spAutoFit/>
            </a:bodyPr>
            <a:lstStyle/>
            <a:p>
              <a:pPr algn="ctr">
                <a:lnSpc>
                  <a:spcPts val="2943"/>
                </a:lnSpc>
              </a:pPr>
              <a:r>
                <a:rPr lang="en-US" sz="2102" u="sng">
                  <a:solidFill>
                    <a:srgbClr val="000000"/>
                  </a:solidFill>
                  <a:latin typeface="Permanent Marker"/>
                  <a:ea typeface="Permanent Marker"/>
                  <a:cs typeface="Permanent Marker"/>
                  <a:sym typeface="Permanent Marker"/>
                </a:rPr>
                <a:t>Participation is voluntary</a:t>
              </a:r>
            </a:p>
            <a:p>
              <a:pPr marL="453877" lvl="1" indent="-226939" algn="l">
                <a:lnSpc>
                  <a:spcPts val="2943"/>
                </a:lnSpc>
                <a:buFont typeface="Arial"/>
                <a:buChar char="•"/>
              </a:pPr>
              <a:r>
                <a:rPr lang="en-US" sz="2102">
                  <a:solidFill>
                    <a:srgbClr val="000000"/>
                  </a:solidFill>
                  <a:latin typeface="Permanent Marker"/>
                  <a:ea typeface="Permanent Marker"/>
                  <a:cs typeface="Permanent Marker"/>
                  <a:sym typeface="Permanent Marker"/>
                </a:rPr>
                <a:t>The subject may discontinue participation at any time without penalty or loss of benefits</a:t>
              </a:r>
            </a:p>
          </p:txBody>
        </p:sp>
      </p:grpSp>
      <p:sp>
        <p:nvSpPr>
          <p:cNvPr id="26" name="Freeform 26"/>
          <p:cNvSpPr/>
          <p:nvPr/>
        </p:nvSpPr>
        <p:spPr>
          <a:xfrm>
            <a:off x="15850926" y="0"/>
            <a:ext cx="2437074" cy="2437074"/>
          </a:xfrm>
          <a:custGeom>
            <a:avLst/>
            <a:gdLst/>
            <a:ahLst/>
            <a:cxnLst/>
            <a:rect l="l" t="t" r="r" b="b"/>
            <a:pathLst>
              <a:path w="2437074" h="2437074">
                <a:moveTo>
                  <a:pt x="0" y="0"/>
                </a:moveTo>
                <a:lnTo>
                  <a:pt x="2437074" y="0"/>
                </a:lnTo>
                <a:lnTo>
                  <a:pt x="2437074" y="2437074"/>
                </a:lnTo>
                <a:lnTo>
                  <a:pt x="0" y="2437074"/>
                </a:lnTo>
                <a:lnTo>
                  <a:pt x="0" y="0"/>
                </a:lnTo>
                <a:close/>
              </a:path>
            </a:pathLst>
          </a:custGeom>
          <a:blipFill>
            <a:blip r:embed="rId15"/>
            <a:stretch>
              <a:fillRect/>
            </a:stretch>
          </a:blipFill>
        </p:spPr>
        <p:txBody>
          <a:bodyPr/>
          <a:lstStyle/>
          <a:p>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 name="Freeform 2"/>
          <p:cNvSpPr/>
          <p:nvPr/>
        </p:nvSpPr>
        <p:spPr>
          <a:xfrm>
            <a:off x="9468689" y="1322008"/>
            <a:ext cx="8819311" cy="8964992"/>
          </a:xfrm>
          <a:custGeom>
            <a:avLst/>
            <a:gdLst/>
            <a:ahLst/>
            <a:cxnLst/>
            <a:rect l="l" t="t" r="r" b="b"/>
            <a:pathLst>
              <a:path w="8819311" h="8964992">
                <a:moveTo>
                  <a:pt x="0" y="0"/>
                </a:moveTo>
                <a:lnTo>
                  <a:pt x="8819311" y="0"/>
                </a:lnTo>
                <a:lnTo>
                  <a:pt x="8819311" y="8964992"/>
                </a:lnTo>
                <a:lnTo>
                  <a:pt x="0" y="896499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3" name="Group 3"/>
          <p:cNvGrpSpPr/>
          <p:nvPr/>
        </p:nvGrpSpPr>
        <p:grpSpPr>
          <a:xfrm>
            <a:off x="9144000" y="1028700"/>
            <a:ext cx="8115300" cy="8115300"/>
            <a:chOff x="0" y="0"/>
            <a:chExt cx="2137363" cy="2137363"/>
          </a:xfrm>
        </p:grpSpPr>
        <p:sp>
          <p:nvSpPr>
            <p:cNvPr id="4" name="Freeform 4"/>
            <p:cNvSpPr/>
            <p:nvPr/>
          </p:nvSpPr>
          <p:spPr>
            <a:xfrm>
              <a:off x="0" y="0"/>
              <a:ext cx="2137363" cy="2137363"/>
            </a:xfrm>
            <a:custGeom>
              <a:avLst/>
              <a:gdLst/>
              <a:ahLst/>
              <a:cxnLst/>
              <a:rect l="l" t="t" r="r" b="b"/>
              <a:pathLst>
                <a:path w="2137363" h="2137363">
                  <a:moveTo>
                    <a:pt x="95399" y="0"/>
                  </a:moveTo>
                  <a:lnTo>
                    <a:pt x="2041964" y="0"/>
                  </a:lnTo>
                  <a:cubicBezTo>
                    <a:pt x="2067265" y="0"/>
                    <a:pt x="2091530" y="10051"/>
                    <a:pt x="2109421" y="27942"/>
                  </a:cubicBezTo>
                  <a:cubicBezTo>
                    <a:pt x="2127312" y="45833"/>
                    <a:pt x="2137363" y="70098"/>
                    <a:pt x="2137363" y="95399"/>
                  </a:cubicBezTo>
                  <a:lnTo>
                    <a:pt x="2137363" y="2041964"/>
                  </a:lnTo>
                  <a:cubicBezTo>
                    <a:pt x="2137363" y="2094651"/>
                    <a:pt x="2094651" y="2137363"/>
                    <a:pt x="2041964" y="2137363"/>
                  </a:cubicBezTo>
                  <a:lnTo>
                    <a:pt x="95399" y="2137363"/>
                  </a:lnTo>
                  <a:cubicBezTo>
                    <a:pt x="42712" y="2137363"/>
                    <a:pt x="0" y="2094651"/>
                    <a:pt x="0" y="2041964"/>
                  </a:cubicBezTo>
                  <a:lnTo>
                    <a:pt x="0" y="95399"/>
                  </a:lnTo>
                  <a:cubicBezTo>
                    <a:pt x="0" y="42712"/>
                    <a:pt x="42712" y="0"/>
                    <a:pt x="95399" y="0"/>
                  </a:cubicBezTo>
                  <a:close/>
                </a:path>
              </a:pathLst>
            </a:custGeom>
            <a:solidFill>
              <a:srgbClr val="FFFFFF"/>
            </a:solidFill>
          </p:spPr>
          <p:txBody>
            <a:bodyPr/>
            <a:lstStyle/>
            <a:p>
              <a:endParaRPr lang="en-US"/>
            </a:p>
          </p:txBody>
        </p:sp>
        <p:sp>
          <p:nvSpPr>
            <p:cNvPr id="5" name="TextBox 5"/>
            <p:cNvSpPr txBox="1"/>
            <p:nvPr/>
          </p:nvSpPr>
          <p:spPr>
            <a:xfrm>
              <a:off x="0" y="-38100"/>
              <a:ext cx="2137363" cy="2175463"/>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9437308" y="1322008"/>
            <a:ext cx="7528683" cy="7528683"/>
            <a:chOff x="0" y="0"/>
            <a:chExt cx="812800" cy="812800"/>
          </a:xfrm>
        </p:grpSpPr>
        <p:sp>
          <p:nvSpPr>
            <p:cNvPr id="7" name="Freeform 7"/>
            <p:cNvSpPr/>
            <p:nvPr/>
          </p:nvSpPr>
          <p:spPr>
            <a:xfrm>
              <a:off x="0" y="0"/>
              <a:ext cx="812800" cy="812800"/>
            </a:xfrm>
            <a:custGeom>
              <a:avLst/>
              <a:gdLst/>
              <a:ahLst/>
              <a:cxnLst/>
              <a:rect l="l" t="t" r="r" b="b"/>
              <a:pathLst>
                <a:path w="812800" h="812800">
                  <a:moveTo>
                    <a:pt x="82266" y="0"/>
                  </a:moveTo>
                  <a:lnTo>
                    <a:pt x="730534" y="0"/>
                  </a:lnTo>
                  <a:cubicBezTo>
                    <a:pt x="752352" y="0"/>
                    <a:pt x="773277" y="8667"/>
                    <a:pt x="788705" y="24095"/>
                  </a:cubicBezTo>
                  <a:cubicBezTo>
                    <a:pt x="804133" y="39523"/>
                    <a:pt x="812800" y="60448"/>
                    <a:pt x="812800" y="82266"/>
                  </a:cubicBezTo>
                  <a:lnTo>
                    <a:pt x="812800" y="730534"/>
                  </a:lnTo>
                  <a:cubicBezTo>
                    <a:pt x="812800" y="752352"/>
                    <a:pt x="804133" y="773277"/>
                    <a:pt x="788705" y="788705"/>
                  </a:cubicBezTo>
                  <a:cubicBezTo>
                    <a:pt x="773277" y="804133"/>
                    <a:pt x="752352" y="812800"/>
                    <a:pt x="730534" y="812800"/>
                  </a:cubicBezTo>
                  <a:lnTo>
                    <a:pt x="82266" y="812800"/>
                  </a:lnTo>
                  <a:cubicBezTo>
                    <a:pt x="60448" y="812800"/>
                    <a:pt x="39523" y="804133"/>
                    <a:pt x="24095" y="788705"/>
                  </a:cubicBezTo>
                  <a:cubicBezTo>
                    <a:pt x="8667" y="773277"/>
                    <a:pt x="0" y="752352"/>
                    <a:pt x="0" y="730534"/>
                  </a:cubicBezTo>
                  <a:lnTo>
                    <a:pt x="0" y="82266"/>
                  </a:lnTo>
                  <a:cubicBezTo>
                    <a:pt x="0" y="60448"/>
                    <a:pt x="8667" y="39523"/>
                    <a:pt x="24095" y="24095"/>
                  </a:cubicBezTo>
                  <a:cubicBezTo>
                    <a:pt x="39523" y="8667"/>
                    <a:pt x="60448" y="0"/>
                    <a:pt x="82266" y="0"/>
                  </a:cubicBezTo>
                  <a:close/>
                </a:path>
              </a:pathLst>
            </a:custGeom>
            <a:blipFill>
              <a:blip r:embed="rId4"/>
              <a:stretch>
                <a:fillRect l="-25000" r="-25000"/>
              </a:stretch>
            </a:blipFill>
          </p:spPr>
          <p:txBody>
            <a:bodyPr/>
            <a:lstStyle/>
            <a:p>
              <a:endParaRPr lang="en-US"/>
            </a:p>
          </p:txBody>
        </p:sp>
      </p:grpSp>
      <p:sp>
        <p:nvSpPr>
          <p:cNvPr id="8" name="AutoShape 8"/>
          <p:cNvSpPr/>
          <p:nvPr/>
        </p:nvSpPr>
        <p:spPr>
          <a:xfrm>
            <a:off x="580136" y="3576718"/>
            <a:ext cx="0" cy="3019263"/>
          </a:xfrm>
          <a:prstGeom prst="line">
            <a:avLst/>
          </a:prstGeom>
          <a:ln w="76200" cap="rnd">
            <a:solidFill>
              <a:srgbClr val="006A31"/>
            </a:solidFill>
            <a:prstDash val="solid"/>
            <a:headEnd type="none" w="sm" len="sm"/>
            <a:tailEnd type="none" w="sm" len="sm"/>
          </a:ln>
        </p:spPr>
        <p:txBody>
          <a:bodyPr/>
          <a:lstStyle/>
          <a:p>
            <a:endParaRPr lang="en-US"/>
          </a:p>
        </p:txBody>
      </p:sp>
      <p:grpSp>
        <p:nvGrpSpPr>
          <p:cNvPr id="9" name="Group 9"/>
          <p:cNvGrpSpPr/>
          <p:nvPr/>
        </p:nvGrpSpPr>
        <p:grpSpPr>
          <a:xfrm>
            <a:off x="-237999" y="7334900"/>
            <a:ext cx="7567615" cy="765733"/>
            <a:chOff x="0" y="0"/>
            <a:chExt cx="1993117" cy="201675"/>
          </a:xfrm>
        </p:grpSpPr>
        <p:sp>
          <p:nvSpPr>
            <p:cNvPr id="10" name="Freeform 10"/>
            <p:cNvSpPr/>
            <p:nvPr/>
          </p:nvSpPr>
          <p:spPr>
            <a:xfrm>
              <a:off x="0" y="0"/>
              <a:ext cx="1993117" cy="201675"/>
            </a:xfrm>
            <a:custGeom>
              <a:avLst/>
              <a:gdLst/>
              <a:ahLst/>
              <a:cxnLst/>
              <a:rect l="l" t="t" r="r" b="b"/>
              <a:pathLst>
                <a:path w="1993117" h="201675">
                  <a:moveTo>
                    <a:pt x="25576" y="0"/>
                  </a:moveTo>
                  <a:lnTo>
                    <a:pt x="1967541" y="0"/>
                  </a:lnTo>
                  <a:cubicBezTo>
                    <a:pt x="1981666" y="0"/>
                    <a:pt x="1993117" y="11451"/>
                    <a:pt x="1993117" y="25576"/>
                  </a:cubicBezTo>
                  <a:lnTo>
                    <a:pt x="1993117" y="176099"/>
                  </a:lnTo>
                  <a:cubicBezTo>
                    <a:pt x="1993117" y="190224"/>
                    <a:pt x="1981666" y="201675"/>
                    <a:pt x="1967541" y="201675"/>
                  </a:cubicBezTo>
                  <a:lnTo>
                    <a:pt x="25576" y="201675"/>
                  </a:lnTo>
                  <a:cubicBezTo>
                    <a:pt x="18793" y="201675"/>
                    <a:pt x="12287" y="198980"/>
                    <a:pt x="7491" y="194184"/>
                  </a:cubicBezTo>
                  <a:cubicBezTo>
                    <a:pt x="2695" y="189387"/>
                    <a:pt x="0" y="182882"/>
                    <a:pt x="0" y="176099"/>
                  </a:cubicBezTo>
                  <a:lnTo>
                    <a:pt x="0" y="25576"/>
                  </a:lnTo>
                  <a:cubicBezTo>
                    <a:pt x="0" y="11451"/>
                    <a:pt x="11451" y="0"/>
                    <a:pt x="25576" y="0"/>
                  </a:cubicBezTo>
                  <a:close/>
                </a:path>
              </a:pathLst>
            </a:custGeom>
            <a:solidFill>
              <a:srgbClr val="006A31"/>
            </a:solidFill>
          </p:spPr>
          <p:txBody>
            <a:bodyPr/>
            <a:lstStyle/>
            <a:p>
              <a:endParaRPr lang="en-US"/>
            </a:p>
          </p:txBody>
        </p:sp>
        <p:sp>
          <p:nvSpPr>
            <p:cNvPr id="11" name="TextBox 11"/>
            <p:cNvSpPr txBox="1"/>
            <p:nvPr/>
          </p:nvSpPr>
          <p:spPr>
            <a:xfrm>
              <a:off x="0" y="-38100"/>
              <a:ext cx="1993117" cy="239775"/>
            </a:xfrm>
            <a:prstGeom prst="rect">
              <a:avLst/>
            </a:prstGeom>
          </p:spPr>
          <p:txBody>
            <a:bodyPr lIns="50800" tIns="50800" rIns="50800" bIns="50800" rtlCol="0" anchor="ctr"/>
            <a:lstStyle/>
            <a:p>
              <a:pPr algn="ctr">
                <a:lnSpc>
                  <a:spcPts val="2659"/>
                </a:lnSpc>
                <a:spcBef>
                  <a:spcPct val="0"/>
                </a:spcBef>
              </a:pPr>
              <a:endParaRPr/>
            </a:p>
          </p:txBody>
        </p:sp>
      </p:grpSp>
      <p:sp>
        <p:nvSpPr>
          <p:cNvPr id="12" name="TextBox 12"/>
          <p:cNvSpPr txBox="1"/>
          <p:nvPr/>
        </p:nvSpPr>
        <p:spPr>
          <a:xfrm>
            <a:off x="1028700" y="3424318"/>
            <a:ext cx="6701642" cy="3171663"/>
          </a:xfrm>
          <a:prstGeom prst="rect">
            <a:avLst/>
          </a:prstGeom>
        </p:spPr>
        <p:txBody>
          <a:bodyPr lIns="0" tIns="0" rIns="0" bIns="0" rtlCol="0" anchor="t">
            <a:spAutoFit/>
          </a:bodyPr>
          <a:lstStyle/>
          <a:p>
            <a:pPr algn="l">
              <a:lnSpc>
                <a:spcPts val="8399"/>
              </a:lnSpc>
            </a:pPr>
            <a:r>
              <a:rPr lang="en-US" sz="5999">
                <a:solidFill>
                  <a:srgbClr val="FFFFFF"/>
                </a:solidFill>
                <a:latin typeface="Helios Extended"/>
                <a:ea typeface="Helios Extended"/>
                <a:cs typeface="Helios Extended"/>
                <a:sym typeface="Helios Extended"/>
              </a:rPr>
              <a:t>UPCOMING RCR WORKSHOPS</a:t>
            </a:r>
          </a:p>
        </p:txBody>
      </p:sp>
      <p:sp>
        <p:nvSpPr>
          <p:cNvPr id="13" name="Freeform 13"/>
          <p:cNvSpPr/>
          <p:nvPr/>
        </p:nvSpPr>
        <p:spPr>
          <a:xfrm>
            <a:off x="1701049" y="1028700"/>
            <a:ext cx="3335169" cy="3335169"/>
          </a:xfrm>
          <a:custGeom>
            <a:avLst/>
            <a:gdLst/>
            <a:ahLst/>
            <a:cxnLst/>
            <a:rect l="l" t="t" r="r" b="b"/>
            <a:pathLst>
              <a:path w="3335169" h="3335169">
                <a:moveTo>
                  <a:pt x="0" y="0"/>
                </a:moveTo>
                <a:lnTo>
                  <a:pt x="3335169" y="0"/>
                </a:lnTo>
                <a:lnTo>
                  <a:pt x="3335169" y="3335169"/>
                </a:lnTo>
                <a:lnTo>
                  <a:pt x="0" y="3335169"/>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2598175" y="570711"/>
            <a:ext cx="12354658" cy="1756891"/>
          </a:xfrm>
          <a:prstGeom prst="rect">
            <a:avLst/>
          </a:prstGeom>
        </p:spPr>
        <p:txBody>
          <a:bodyPr lIns="0" tIns="0" rIns="0" bIns="0" rtlCol="0" anchor="t">
            <a:spAutoFit/>
          </a:bodyPr>
          <a:lstStyle/>
          <a:p>
            <a:pPr algn="ctr">
              <a:lnSpc>
                <a:spcPts val="5399"/>
              </a:lnSpc>
            </a:pPr>
            <a:r>
              <a:rPr lang="en-US" sz="4999" dirty="0">
                <a:solidFill>
                  <a:srgbClr val="000000"/>
                </a:solidFill>
                <a:latin typeface="League Spartan"/>
                <a:ea typeface="League Spartan"/>
                <a:cs typeface="League Spartan"/>
                <a:sym typeface="League Spartan"/>
              </a:rPr>
              <a:t>Responsible Conduct of Research(RCR) Workshops </a:t>
            </a:r>
          </a:p>
          <a:p>
            <a:pPr algn="ctr">
              <a:lnSpc>
                <a:spcPts val="2916"/>
              </a:lnSpc>
            </a:pPr>
            <a:r>
              <a:rPr lang="en-US" sz="2700" dirty="0">
                <a:solidFill>
                  <a:srgbClr val="000000"/>
                </a:solidFill>
                <a:latin typeface="Calibri (MS)"/>
                <a:ea typeface="Calibri (MS)"/>
                <a:cs typeface="Calibri (MS)"/>
                <a:sym typeface="Calibri (MS)"/>
              </a:rPr>
              <a:t>Spring 2026</a:t>
            </a:r>
          </a:p>
        </p:txBody>
      </p:sp>
      <p:sp>
        <p:nvSpPr>
          <p:cNvPr id="4" name="TextBox 4"/>
          <p:cNvSpPr txBox="1"/>
          <p:nvPr/>
        </p:nvSpPr>
        <p:spPr>
          <a:xfrm>
            <a:off x="8981030" y="4229100"/>
            <a:ext cx="3944396" cy="3244478"/>
          </a:xfrm>
          <a:prstGeom prst="rect">
            <a:avLst/>
          </a:prstGeom>
        </p:spPr>
        <p:txBody>
          <a:bodyPr wrap="square" lIns="0" tIns="0" rIns="0" bIns="0" rtlCol="0" anchor="t">
            <a:spAutoFit/>
          </a:bodyPr>
          <a:lstStyle/>
          <a:p>
            <a:pPr algn="ctr">
              <a:lnSpc>
                <a:spcPts val="2268"/>
              </a:lnSpc>
            </a:pPr>
            <a:r>
              <a:rPr lang="en-US" sz="2800" b="1" dirty="0">
                <a:solidFill>
                  <a:srgbClr val="000000"/>
                </a:solidFill>
                <a:latin typeface="+mj-lt"/>
                <a:ea typeface="Calibri (MS) Bold"/>
                <a:cs typeface="Calibri (MS) Bold"/>
                <a:sym typeface="Calibri (MS) Bold"/>
              </a:rPr>
              <a:t>March 18ᵗʰ</a:t>
            </a:r>
          </a:p>
          <a:p>
            <a:pPr algn="l">
              <a:lnSpc>
                <a:spcPts val="2268"/>
              </a:lnSpc>
            </a:pPr>
            <a:endParaRPr lang="en-US" sz="2100" i="1" u="sng" dirty="0">
              <a:solidFill>
                <a:srgbClr val="000000"/>
              </a:solidFill>
              <a:latin typeface="+mj-lt"/>
              <a:ea typeface="Calibri (MS) Italics"/>
              <a:cs typeface="Calibri (MS) Italics"/>
              <a:sym typeface="Calibri (MS) Italics"/>
            </a:endParaRPr>
          </a:p>
          <a:p>
            <a:pPr algn="l">
              <a:lnSpc>
                <a:spcPts val="2268"/>
              </a:lnSpc>
            </a:pPr>
            <a:r>
              <a:rPr lang="en-US" sz="2100" i="1" u="sng" dirty="0">
                <a:solidFill>
                  <a:srgbClr val="000000"/>
                </a:solidFill>
                <a:latin typeface="+mj-lt"/>
                <a:ea typeface="Calibri (MS) Italics"/>
                <a:cs typeface="Calibri (MS) Italics"/>
                <a:sym typeface="Calibri (MS) Italics"/>
              </a:rPr>
              <a:t>Via Zoom at 2:00 pm</a:t>
            </a:r>
          </a:p>
          <a:p>
            <a:pPr marL="380048" lvl="1" indent="-190024">
              <a:lnSpc>
                <a:spcPts val="2268"/>
              </a:lnSpc>
              <a:buFont typeface="Arial"/>
              <a:buChar char="•"/>
            </a:pPr>
            <a:r>
              <a:rPr lang="en-US" sz="2100" dirty="0">
                <a:solidFill>
                  <a:srgbClr val="000000"/>
                </a:solidFill>
                <a:ea typeface="Calibri (MS)"/>
                <a:cs typeface="Calibri (MS)"/>
                <a:sym typeface="Calibri (MS)"/>
              </a:rPr>
              <a:t>Overview of UNT IRB</a:t>
            </a:r>
          </a:p>
          <a:p>
            <a:pPr marL="380048" lvl="1" indent="-190024">
              <a:lnSpc>
                <a:spcPts val="2268"/>
              </a:lnSpc>
              <a:buFont typeface="Arial"/>
              <a:buChar char="•"/>
            </a:pPr>
            <a:r>
              <a:rPr lang="en-US" sz="2100" dirty="0">
                <a:solidFill>
                  <a:srgbClr val="000000"/>
                </a:solidFill>
                <a:ea typeface="Calibri (MS)"/>
                <a:cs typeface="Calibri (MS)"/>
                <a:sym typeface="Calibri (MS)"/>
              </a:rPr>
              <a:t>Information on how to prepare a human subject's application for submission</a:t>
            </a:r>
          </a:p>
          <a:p>
            <a:pPr marL="380048" lvl="1" indent="-190024">
              <a:lnSpc>
                <a:spcPts val="2268"/>
              </a:lnSpc>
              <a:buFont typeface="Arial"/>
              <a:buChar char="•"/>
            </a:pPr>
            <a:r>
              <a:rPr lang="en-US" sz="2100" dirty="0">
                <a:solidFill>
                  <a:srgbClr val="000000"/>
                </a:solidFill>
                <a:ea typeface="Calibri (MS)"/>
                <a:cs typeface="Calibri (MS)"/>
                <a:sym typeface="Calibri (MS)"/>
              </a:rPr>
              <a:t>Basics of Informed Consent</a:t>
            </a:r>
          </a:p>
          <a:p>
            <a:pPr marL="380048" lvl="1" indent="-190024">
              <a:lnSpc>
                <a:spcPts val="2268"/>
              </a:lnSpc>
              <a:buFont typeface="Arial"/>
              <a:buChar char="•"/>
            </a:pPr>
            <a:r>
              <a:rPr lang="en-US" sz="2100" dirty="0">
                <a:solidFill>
                  <a:srgbClr val="000000"/>
                </a:solidFill>
                <a:ea typeface="Calibri (MS)"/>
                <a:cs typeface="Calibri (MS)"/>
                <a:sym typeface="Calibri (MS)"/>
              </a:rPr>
              <a:t>Recruitment Methods</a:t>
            </a:r>
          </a:p>
          <a:p>
            <a:pPr marL="380048" lvl="1" indent="-190024" algn="l">
              <a:lnSpc>
                <a:spcPts val="2268"/>
              </a:lnSpc>
              <a:buFont typeface="Arial"/>
              <a:buChar char="•"/>
            </a:pPr>
            <a:endParaRPr lang="en-US" sz="2100" dirty="0">
              <a:solidFill>
                <a:srgbClr val="000000"/>
              </a:solidFill>
              <a:latin typeface="+mj-lt"/>
              <a:ea typeface="Calibri (MS)"/>
              <a:cs typeface="Calibri (MS)"/>
              <a:sym typeface="Calibri (MS)"/>
            </a:endParaRPr>
          </a:p>
          <a:p>
            <a:pPr marL="380048" lvl="1" indent="-190024" algn="l">
              <a:lnSpc>
                <a:spcPts val="2268"/>
              </a:lnSpc>
            </a:pPr>
            <a:endParaRPr lang="en-US" sz="2100" dirty="0">
              <a:solidFill>
                <a:srgbClr val="000000"/>
              </a:solidFill>
              <a:latin typeface="Calibri (MS)"/>
              <a:ea typeface="Calibri (MS)"/>
              <a:cs typeface="Calibri (MS)"/>
              <a:sym typeface="Calibri (MS)"/>
            </a:endParaRPr>
          </a:p>
        </p:txBody>
      </p:sp>
      <p:sp>
        <p:nvSpPr>
          <p:cNvPr id="6" name="TextBox 6"/>
          <p:cNvSpPr txBox="1"/>
          <p:nvPr/>
        </p:nvSpPr>
        <p:spPr>
          <a:xfrm>
            <a:off x="4586624" y="4229100"/>
            <a:ext cx="3944396" cy="5014193"/>
          </a:xfrm>
          <a:prstGeom prst="rect">
            <a:avLst/>
          </a:prstGeom>
        </p:spPr>
        <p:txBody>
          <a:bodyPr wrap="square" lIns="0" tIns="0" rIns="0" bIns="0" rtlCol="0" anchor="t">
            <a:spAutoFit/>
          </a:bodyPr>
          <a:lstStyle/>
          <a:p>
            <a:pPr algn="ctr">
              <a:lnSpc>
                <a:spcPts val="2268"/>
              </a:lnSpc>
            </a:pPr>
            <a:r>
              <a:rPr lang="en-US" sz="2800" b="1" dirty="0">
                <a:solidFill>
                  <a:srgbClr val="000000"/>
                </a:solidFill>
                <a:latin typeface="+mj-lt"/>
                <a:ea typeface="Calibri (MS) Bold"/>
                <a:cs typeface="Calibri (MS) Bold"/>
                <a:sym typeface="Calibri (MS) Bold"/>
              </a:rPr>
              <a:t>March 3rd  </a:t>
            </a:r>
            <a:endParaRPr lang="en-US" sz="2800" i="1" u="sng" dirty="0">
              <a:solidFill>
                <a:srgbClr val="000000"/>
              </a:solidFill>
              <a:latin typeface="+mj-lt"/>
              <a:ea typeface="Calibri (MS) Italics"/>
              <a:cs typeface="Calibri (MS) Italics"/>
              <a:sym typeface="Calibri (MS) Italics"/>
            </a:endParaRPr>
          </a:p>
          <a:p>
            <a:pPr algn="l">
              <a:lnSpc>
                <a:spcPts val="2268"/>
              </a:lnSpc>
            </a:pPr>
            <a:endParaRPr lang="en-US" sz="2100" i="1" u="sng" dirty="0">
              <a:solidFill>
                <a:srgbClr val="000000"/>
              </a:solidFill>
              <a:latin typeface="+mj-lt"/>
              <a:ea typeface="Calibri (MS) Italics"/>
              <a:cs typeface="Calibri (MS) Italics"/>
              <a:sym typeface="Calibri (MS) Italics"/>
            </a:endParaRPr>
          </a:p>
          <a:p>
            <a:pPr algn="l">
              <a:lnSpc>
                <a:spcPts val="2268"/>
              </a:lnSpc>
            </a:pPr>
            <a:r>
              <a:rPr lang="en-US" sz="2100" i="1" u="sng" dirty="0">
                <a:solidFill>
                  <a:srgbClr val="000000"/>
                </a:solidFill>
                <a:latin typeface="+mj-lt"/>
                <a:ea typeface="Calibri (MS) Italics"/>
                <a:cs typeface="Calibri (MS) Italics"/>
                <a:sym typeface="Calibri (MS) Italics"/>
              </a:rPr>
              <a:t>Via Zoom at 2:00 pm</a:t>
            </a:r>
          </a:p>
          <a:p>
            <a:pPr marL="380048" lvl="1" indent="-190024">
              <a:lnSpc>
                <a:spcPts val="2268"/>
              </a:lnSpc>
              <a:buFont typeface="Arial"/>
              <a:buChar char="•"/>
            </a:pPr>
            <a:r>
              <a:rPr lang="en-US" sz="2100" dirty="0">
                <a:solidFill>
                  <a:srgbClr val="000000"/>
                </a:solidFill>
                <a:ea typeface="Calibri (MS)"/>
                <a:cs typeface="Calibri (MS)"/>
                <a:sym typeface="Calibri (MS)"/>
              </a:rPr>
              <a:t>Overview of the UNT COI program. </a:t>
            </a:r>
          </a:p>
          <a:p>
            <a:pPr marL="380048" lvl="1" indent="-190024">
              <a:lnSpc>
                <a:spcPts val="2268"/>
              </a:lnSpc>
              <a:buFont typeface="Arial"/>
              <a:buChar char="•"/>
            </a:pPr>
            <a:r>
              <a:rPr lang="en-US" sz="2100" dirty="0">
                <a:solidFill>
                  <a:srgbClr val="000000"/>
                </a:solidFill>
                <a:ea typeface="Calibri (MS)"/>
                <a:cs typeface="Calibri (MS)"/>
                <a:sym typeface="Calibri (MS)"/>
              </a:rPr>
              <a:t>Difference between research conflicts of interest (RCOI) and institutional conflicts of interests (ICOI). </a:t>
            </a:r>
          </a:p>
          <a:p>
            <a:pPr marL="380048" lvl="1" indent="-190024">
              <a:lnSpc>
                <a:spcPts val="2268"/>
              </a:lnSpc>
              <a:buFont typeface="Arial"/>
              <a:buChar char="•"/>
            </a:pPr>
            <a:r>
              <a:rPr lang="en-US" sz="2100" dirty="0">
                <a:solidFill>
                  <a:srgbClr val="000000"/>
                </a:solidFill>
                <a:ea typeface="Calibri (MS)"/>
                <a:cs typeface="Calibri (MS)"/>
                <a:sym typeface="Calibri (MS)"/>
              </a:rPr>
              <a:t>Considerations for competitive small business funding programs such as Small Business Innovation Research (SBIR) and Small Business Technology Transfer (STTR).</a:t>
            </a:r>
          </a:p>
          <a:p>
            <a:pPr marL="380048" lvl="1" indent="-190024">
              <a:lnSpc>
                <a:spcPts val="2268"/>
              </a:lnSpc>
              <a:buFont typeface="Arial"/>
              <a:buChar char="•"/>
            </a:pPr>
            <a:r>
              <a:rPr lang="en-US" sz="2100" dirty="0">
                <a:solidFill>
                  <a:srgbClr val="000000"/>
                </a:solidFill>
                <a:ea typeface="Calibri (MS)"/>
                <a:cs typeface="Calibri (MS)"/>
                <a:sym typeface="Calibri (MS)"/>
              </a:rPr>
              <a:t>International Affiliations</a:t>
            </a:r>
          </a:p>
          <a:p>
            <a:pPr marL="380048" lvl="1" indent="-190024" algn="l">
              <a:lnSpc>
                <a:spcPts val="2268"/>
              </a:lnSpc>
              <a:buFont typeface="Arial"/>
              <a:buChar char="•"/>
            </a:pPr>
            <a:endParaRPr lang="en-US" sz="2100" dirty="0">
              <a:solidFill>
                <a:srgbClr val="000000"/>
              </a:solidFill>
              <a:latin typeface="+mj-lt"/>
              <a:ea typeface="Calibri (MS)"/>
              <a:cs typeface="Calibri (MS)"/>
              <a:sym typeface="Calibri (MS)"/>
            </a:endParaRPr>
          </a:p>
        </p:txBody>
      </p:sp>
      <p:grpSp>
        <p:nvGrpSpPr>
          <p:cNvPr id="11" name="Group 11"/>
          <p:cNvGrpSpPr/>
          <p:nvPr/>
        </p:nvGrpSpPr>
        <p:grpSpPr>
          <a:xfrm>
            <a:off x="4566218" y="2910801"/>
            <a:ext cx="3958737" cy="1045531"/>
            <a:chOff x="0" y="0"/>
            <a:chExt cx="5278316" cy="1394042"/>
          </a:xfrm>
        </p:grpSpPr>
        <p:sp>
          <p:nvSpPr>
            <p:cNvPr id="12" name="Freeform 12"/>
            <p:cNvSpPr/>
            <p:nvPr/>
          </p:nvSpPr>
          <p:spPr>
            <a:xfrm>
              <a:off x="19050" y="19050"/>
              <a:ext cx="5240147" cy="1355852"/>
            </a:xfrm>
            <a:custGeom>
              <a:avLst/>
              <a:gdLst/>
              <a:ahLst/>
              <a:cxnLst/>
              <a:rect l="l" t="t" r="r" b="b"/>
              <a:pathLst>
                <a:path w="5240147" h="1355852">
                  <a:moveTo>
                    <a:pt x="230632" y="0"/>
                  </a:moveTo>
                  <a:lnTo>
                    <a:pt x="5009515" y="0"/>
                  </a:lnTo>
                  <a:cubicBezTo>
                    <a:pt x="5136896" y="0"/>
                    <a:pt x="5240147" y="101219"/>
                    <a:pt x="5240147" y="225933"/>
                  </a:cubicBezTo>
                  <a:lnTo>
                    <a:pt x="5240147" y="1355852"/>
                  </a:lnTo>
                  <a:lnTo>
                    <a:pt x="0" y="1355852"/>
                  </a:lnTo>
                  <a:lnTo>
                    <a:pt x="0" y="225933"/>
                  </a:lnTo>
                  <a:cubicBezTo>
                    <a:pt x="0" y="101219"/>
                    <a:pt x="103251" y="0"/>
                    <a:pt x="230632" y="0"/>
                  </a:cubicBezTo>
                  <a:close/>
                </a:path>
              </a:pathLst>
            </a:custGeom>
            <a:solidFill>
              <a:srgbClr val="004A24"/>
            </a:solidFill>
          </p:spPr>
          <p:txBody>
            <a:bodyPr/>
            <a:lstStyle/>
            <a:p>
              <a:endParaRPr lang="en-US"/>
            </a:p>
          </p:txBody>
        </p:sp>
        <p:sp>
          <p:nvSpPr>
            <p:cNvPr id="13" name="Freeform 13"/>
            <p:cNvSpPr/>
            <p:nvPr/>
          </p:nvSpPr>
          <p:spPr>
            <a:xfrm>
              <a:off x="0" y="0"/>
              <a:ext cx="5278247" cy="1393952"/>
            </a:xfrm>
            <a:custGeom>
              <a:avLst/>
              <a:gdLst/>
              <a:ahLst/>
              <a:cxnLst/>
              <a:rect l="l" t="t" r="r" b="b"/>
              <a:pathLst>
                <a:path w="5278247" h="1393952">
                  <a:moveTo>
                    <a:pt x="249682" y="0"/>
                  </a:moveTo>
                  <a:lnTo>
                    <a:pt x="5028565" y="0"/>
                  </a:lnTo>
                  <a:lnTo>
                    <a:pt x="5028565" y="19050"/>
                  </a:lnTo>
                  <a:lnTo>
                    <a:pt x="5028565" y="0"/>
                  </a:lnTo>
                  <a:cubicBezTo>
                    <a:pt x="5166106" y="0"/>
                    <a:pt x="5278247" y="109347"/>
                    <a:pt x="5278247" y="244983"/>
                  </a:cubicBezTo>
                  <a:lnTo>
                    <a:pt x="5259197" y="244983"/>
                  </a:lnTo>
                  <a:lnTo>
                    <a:pt x="5278247" y="244983"/>
                  </a:lnTo>
                  <a:lnTo>
                    <a:pt x="5278247" y="1374902"/>
                  </a:lnTo>
                  <a:cubicBezTo>
                    <a:pt x="5278247" y="1385443"/>
                    <a:pt x="5269738" y="1393952"/>
                    <a:pt x="5259197" y="1393952"/>
                  </a:cubicBezTo>
                  <a:lnTo>
                    <a:pt x="19050" y="1393952"/>
                  </a:lnTo>
                  <a:cubicBezTo>
                    <a:pt x="8509" y="1393952"/>
                    <a:pt x="0" y="1385443"/>
                    <a:pt x="0" y="1374902"/>
                  </a:cubicBezTo>
                  <a:lnTo>
                    <a:pt x="0" y="244983"/>
                  </a:lnTo>
                  <a:lnTo>
                    <a:pt x="19050" y="244983"/>
                  </a:lnTo>
                  <a:lnTo>
                    <a:pt x="0" y="244983"/>
                  </a:lnTo>
                  <a:cubicBezTo>
                    <a:pt x="0" y="109347"/>
                    <a:pt x="112141" y="0"/>
                    <a:pt x="249682" y="0"/>
                  </a:cubicBezTo>
                  <a:cubicBezTo>
                    <a:pt x="253238" y="0"/>
                    <a:pt x="256794" y="1016"/>
                    <a:pt x="259715" y="2921"/>
                  </a:cubicBezTo>
                  <a:lnTo>
                    <a:pt x="249682" y="19050"/>
                  </a:lnTo>
                  <a:lnTo>
                    <a:pt x="249682" y="0"/>
                  </a:lnTo>
                  <a:moveTo>
                    <a:pt x="249682" y="38100"/>
                  </a:moveTo>
                  <a:cubicBezTo>
                    <a:pt x="246126" y="38100"/>
                    <a:pt x="242570" y="37084"/>
                    <a:pt x="239649" y="35179"/>
                  </a:cubicBezTo>
                  <a:lnTo>
                    <a:pt x="249682" y="19050"/>
                  </a:lnTo>
                  <a:lnTo>
                    <a:pt x="249682" y="38100"/>
                  </a:lnTo>
                  <a:cubicBezTo>
                    <a:pt x="132461" y="38100"/>
                    <a:pt x="38100" y="131064"/>
                    <a:pt x="38100" y="244983"/>
                  </a:cubicBezTo>
                  <a:lnTo>
                    <a:pt x="38100" y="1374902"/>
                  </a:lnTo>
                  <a:lnTo>
                    <a:pt x="19050" y="1374902"/>
                  </a:lnTo>
                  <a:lnTo>
                    <a:pt x="19050" y="1355852"/>
                  </a:lnTo>
                  <a:lnTo>
                    <a:pt x="5259324" y="1355852"/>
                  </a:lnTo>
                  <a:lnTo>
                    <a:pt x="5259324" y="1374902"/>
                  </a:lnTo>
                  <a:lnTo>
                    <a:pt x="5240274" y="1374902"/>
                  </a:lnTo>
                  <a:lnTo>
                    <a:pt x="5240274" y="244983"/>
                  </a:lnTo>
                  <a:cubicBezTo>
                    <a:pt x="5240274" y="131064"/>
                    <a:pt x="5145913" y="38100"/>
                    <a:pt x="5028692" y="38100"/>
                  </a:cubicBezTo>
                  <a:lnTo>
                    <a:pt x="249682" y="38100"/>
                  </a:lnTo>
                  <a:close/>
                </a:path>
              </a:pathLst>
            </a:custGeom>
            <a:solidFill>
              <a:srgbClr val="74C427"/>
            </a:solidFill>
          </p:spPr>
          <p:txBody>
            <a:bodyPr/>
            <a:lstStyle/>
            <a:p>
              <a:endParaRPr lang="en-US"/>
            </a:p>
          </p:txBody>
        </p:sp>
        <p:sp>
          <p:nvSpPr>
            <p:cNvPr id="14" name="TextBox 14"/>
            <p:cNvSpPr txBox="1"/>
            <p:nvPr/>
          </p:nvSpPr>
          <p:spPr>
            <a:xfrm>
              <a:off x="0" y="-66675"/>
              <a:ext cx="5278316" cy="1460717"/>
            </a:xfrm>
            <a:prstGeom prst="rect">
              <a:avLst/>
            </a:prstGeom>
          </p:spPr>
          <p:txBody>
            <a:bodyPr lIns="50800" tIns="50800" rIns="50800" bIns="50800" rtlCol="0" anchor="ctr"/>
            <a:lstStyle/>
            <a:p>
              <a:pPr algn="ctr">
                <a:lnSpc>
                  <a:spcPts val="3600"/>
                </a:lnSpc>
              </a:pPr>
              <a:r>
                <a:rPr lang="en-US" sz="3000" b="1" dirty="0">
                  <a:solidFill>
                    <a:srgbClr val="FFFFFF"/>
                  </a:solidFill>
                  <a:latin typeface="Calibri (MS) Bold"/>
                  <a:ea typeface="Calibri (MS) Bold"/>
                  <a:cs typeface="Calibri (MS) Bold"/>
                  <a:sym typeface="Calibri (MS) Bold"/>
                </a:rPr>
                <a:t>COI-Conflict of Interest</a:t>
              </a:r>
            </a:p>
          </p:txBody>
        </p:sp>
      </p:grpSp>
      <p:grpSp>
        <p:nvGrpSpPr>
          <p:cNvPr id="23" name="Group 23"/>
          <p:cNvGrpSpPr/>
          <p:nvPr/>
        </p:nvGrpSpPr>
        <p:grpSpPr>
          <a:xfrm>
            <a:off x="8966741" y="2910800"/>
            <a:ext cx="3958737" cy="1045532"/>
            <a:chOff x="0" y="0"/>
            <a:chExt cx="5278316" cy="1394042"/>
          </a:xfrm>
        </p:grpSpPr>
        <p:sp>
          <p:nvSpPr>
            <p:cNvPr id="24" name="Freeform 24"/>
            <p:cNvSpPr/>
            <p:nvPr/>
          </p:nvSpPr>
          <p:spPr>
            <a:xfrm>
              <a:off x="19050" y="19050"/>
              <a:ext cx="5240147" cy="1355852"/>
            </a:xfrm>
            <a:custGeom>
              <a:avLst/>
              <a:gdLst/>
              <a:ahLst/>
              <a:cxnLst/>
              <a:rect l="l" t="t" r="r" b="b"/>
              <a:pathLst>
                <a:path w="5240147" h="1355852">
                  <a:moveTo>
                    <a:pt x="230632" y="0"/>
                  </a:moveTo>
                  <a:lnTo>
                    <a:pt x="5009515" y="0"/>
                  </a:lnTo>
                  <a:cubicBezTo>
                    <a:pt x="5136896" y="0"/>
                    <a:pt x="5240147" y="101219"/>
                    <a:pt x="5240147" y="225933"/>
                  </a:cubicBezTo>
                  <a:lnTo>
                    <a:pt x="5240147" y="1355852"/>
                  </a:lnTo>
                  <a:lnTo>
                    <a:pt x="0" y="1355852"/>
                  </a:lnTo>
                  <a:lnTo>
                    <a:pt x="0" y="225933"/>
                  </a:lnTo>
                  <a:cubicBezTo>
                    <a:pt x="0" y="101219"/>
                    <a:pt x="103251" y="0"/>
                    <a:pt x="230632" y="0"/>
                  </a:cubicBezTo>
                  <a:close/>
                </a:path>
              </a:pathLst>
            </a:custGeom>
            <a:solidFill>
              <a:srgbClr val="004A24"/>
            </a:solidFill>
          </p:spPr>
          <p:txBody>
            <a:bodyPr/>
            <a:lstStyle/>
            <a:p>
              <a:endParaRPr lang="en-US" dirty="0"/>
            </a:p>
          </p:txBody>
        </p:sp>
        <p:sp>
          <p:nvSpPr>
            <p:cNvPr id="25" name="Freeform 25"/>
            <p:cNvSpPr/>
            <p:nvPr/>
          </p:nvSpPr>
          <p:spPr>
            <a:xfrm>
              <a:off x="0" y="0"/>
              <a:ext cx="5278247" cy="1393952"/>
            </a:xfrm>
            <a:custGeom>
              <a:avLst/>
              <a:gdLst/>
              <a:ahLst/>
              <a:cxnLst/>
              <a:rect l="l" t="t" r="r" b="b"/>
              <a:pathLst>
                <a:path w="5278247" h="1393952">
                  <a:moveTo>
                    <a:pt x="249682" y="0"/>
                  </a:moveTo>
                  <a:lnTo>
                    <a:pt x="5028565" y="0"/>
                  </a:lnTo>
                  <a:lnTo>
                    <a:pt x="5028565" y="19050"/>
                  </a:lnTo>
                  <a:lnTo>
                    <a:pt x="5028565" y="0"/>
                  </a:lnTo>
                  <a:cubicBezTo>
                    <a:pt x="5166106" y="0"/>
                    <a:pt x="5278247" y="109347"/>
                    <a:pt x="5278247" y="244983"/>
                  </a:cubicBezTo>
                  <a:lnTo>
                    <a:pt x="5259197" y="244983"/>
                  </a:lnTo>
                  <a:lnTo>
                    <a:pt x="5278247" y="244983"/>
                  </a:lnTo>
                  <a:lnTo>
                    <a:pt x="5278247" y="1374902"/>
                  </a:lnTo>
                  <a:cubicBezTo>
                    <a:pt x="5278247" y="1385443"/>
                    <a:pt x="5269738" y="1393952"/>
                    <a:pt x="5259197" y="1393952"/>
                  </a:cubicBezTo>
                  <a:lnTo>
                    <a:pt x="19050" y="1393952"/>
                  </a:lnTo>
                  <a:cubicBezTo>
                    <a:pt x="8509" y="1393952"/>
                    <a:pt x="0" y="1385443"/>
                    <a:pt x="0" y="1374902"/>
                  </a:cubicBezTo>
                  <a:lnTo>
                    <a:pt x="0" y="244983"/>
                  </a:lnTo>
                  <a:lnTo>
                    <a:pt x="19050" y="244983"/>
                  </a:lnTo>
                  <a:lnTo>
                    <a:pt x="0" y="244983"/>
                  </a:lnTo>
                  <a:cubicBezTo>
                    <a:pt x="0" y="109347"/>
                    <a:pt x="112141" y="0"/>
                    <a:pt x="249682" y="0"/>
                  </a:cubicBezTo>
                  <a:cubicBezTo>
                    <a:pt x="253238" y="0"/>
                    <a:pt x="256794" y="1016"/>
                    <a:pt x="259715" y="2921"/>
                  </a:cubicBezTo>
                  <a:lnTo>
                    <a:pt x="249682" y="19050"/>
                  </a:lnTo>
                  <a:lnTo>
                    <a:pt x="249682" y="0"/>
                  </a:lnTo>
                  <a:moveTo>
                    <a:pt x="249682" y="38100"/>
                  </a:moveTo>
                  <a:cubicBezTo>
                    <a:pt x="246126" y="38100"/>
                    <a:pt x="242570" y="37084"/>
                    <a:pt x="239649" y="35179"/>
                  </a:cubicBezTo>
                  <a:lnTo>
                    <a:pt x="249682" y="19050"/>
                  </a:lnTo>
                  <a:lnTo>
                    <a:pt x="249682" y="38100"/>
                  </a:lnTo>
                  <a:cubicBezTo>
                    <a:pt x="132461" y="38100"/>
                    <a:pt x="38100" y="131064"/>
                    <a:pt x="38100" y="244983"/>
                  </a:cubicBezTo>
                  <a:lnTo>
                    <a:pt x="38100" y="1374902"/>
                  </a:lnTo>
                  <a:lnTo>
                    <a:pt x="19050" y="1374902"/>
                  </a:lnTo>
                  <a:lnTo>
                    <a:pt x="19050" y="1355852"/>
                  </a:lnTo>
                  <a:lnTo>
                    <a:pt x="5259324" y="1355852"/>
                  </a:lnTo>
                  <a:lnTo>
                    <a:pt x="5259324" y="1374902"/>
                  </a:lnTo>
                  <a:lnTo>
                    <a:pt x="5240274" y="1374902"/>
                  </a:lnTo>
                  <a:lnTo>
                    <a:pt x="5240274" y="244983"/>
                  </a:lnTo>
                  <a:cubicBezTo>
                    <a:pt x="5240274" y="131064"/>
                    <a:pt x="5145913" y="38100"/>
                    <a:pt x="5028692" y="38100"/>
                  </a:cubicBezTo>
                  <a:lnTo>
                    <a:pt x="249682" y="38100"/>
                  </a:lnTo>
                  <a:close/>
                </a:path>
              </a:pathLst>
            </a:custGeom>
            <a:solidFill>
              <a:srgbClr val="74C427"/>
            </a:solidFill>
          </p:spPr>
          <p:txBody>
            <a:bodyPr/>
            <a:lstStyle/>
            <a:p>
              <a:endParaRPr lang="en-US"/>
            </a:p>
          </p:txBody>
        </p:sp>
        <p:sp>
          <p:nvSpPr>
            <p:cNvPr id="26" name="TextBox 26"/>
            <p:cNvSpPr txBox="1"/>
            <p:nvPr/>
          </p:nvSpPr>
          <p:spPr>
            <a:xfrm>
              <a:off x="0" y="-66675"/>
              <a:ext cx="5278316" cy="1460717"/>
            </a:xfrm>
            <a:prstGeom prst="rect">
              <a:avLst/>
            </a:prstGeom>
          </p:spPr>
          <p:txBody>
            <a:bodyPr lIns="50800" tIns="50800" rIns="50800" bIns="50800" rtlCol="0" anchor="ctr"/>
            <a:lstStyle/>
            <a:p>
              <a:pPr algn="ctr">
                <a:lnSpc>
                  <a:spcPts val="3600"/>
                </a:lnSpc>
              </a:pPr>
              <a:r>
                <a:rPr lang="en-US" sz="3000" b="1" dirty="0">
                  <a:solidFill>
                    <a:srgbClr val="FFFFFF"/>
                  </a:solidFill>
                  <a:latin typeface="Calibri (MS) Bold"/>
                  <a:ea typeface="Calibri (MS) Bold"/>
                  <a:cs typeface="Calibri (MS) Bold"/>
                  <a:sym typeface="Calibri (MS) Bold"/>
                </a:rPr>
                <a:t>IRB- Human Subjects Research </a:t>
              </a:r>
            </a:p>
          </p:txBody>
        </p:sp>
      </p:grpSp>
      <p:sp>
        <p:nvSpPr>
          <p:cNvPr id="27" name="Freeform 27"/>
          <p:cNvSpPr/>
          <p:nvPr/>
        </p:nvSpPr>
        <p:spPr>
          <a:xfrm>
            <a:off x="15850926" y="0"/>
            <a:ext cx="2437074" cy="2437074"/>
          </a:xfrm>
          <a:custGeom>
            <a:avLst/>
            <a:gdLst/>
            <a:ahLst/>
            <a:cxnLst/>
            <a:rect l="l" t="t" r="r" b="b"/>
            <a:pathLst>
              <a:path w="2437074" h="2437074">
                <a:moveTo>
                  <a:pt x="0" y="0"/>
                </a:moveTo>
                <a:lnTo>
                  <a:pt x="2437074" y="0"/>
                </a:lnTo>
                <a:lnTo>
                  <a:pt x="2437074" y="2437074"/>
                </a:lnTo>
                <a:lnTo>
                  <a:pt x="0" y="2437074"/>
                </a:lnTo>
                <a:lnTo>
                  <a:pt x="0" y="0"/>
                </a:lnTo>
                <a:close/>
              </a:path>
            </a:pathLst>
          </a:custGeom>
          <a:blipFill>
            <a:blip r:embed="rId3"/>
            <a:stretch>
              <a:fillRect/>
            </a:stretch>
          </a:blipFill>
        </p:spPr>
        <p:txBody>
          <a:bodyPr/>
          <a:lstStyle/>
          <a:p>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625662" y="587277"/>
            <a:ext cx="11068906" cy="9112446"/>
            <a:chOff x="0" y="0"/>
            <a:chExt cx="2915267" cy="2399986"/>
          </a:xfrm>
        </p:grpSpPr>
        <p:sp>
          <p:nvSpPr>
            <p:cNvPr id="3" name="Freeform 3"/>
            <p:cNvSpPr/>
            <p:nvPr/>
          </p:nvSpPr>
          <p:spPr>
            <a:xfrm>
              <a:off x="0" y="0"/>
              <a:ext cx="2915267" cy="2399986"/>
            </a:xfrm>
            <a:custGeom>
              <a:avLst/>
              <a:gdLst/>
              <a:ahLst/>
              <a:cxnLst/>
              <a:rect l="l" t="t" r="r" b="b"/>
              <a:pathLst>
                <a:path w="2915267" h="2399986">
                  <a:moveTo>
                    <a:pt x="0" y="0"/>
                  </a:moveTo>
                  <a:lnTo>
                    <a:pt x="2915267" y="0"/>
                  </a:lnTo>
                  <a:lnTo>
                    <a:pt x="2915267" y="2399986"/>
                  </a:lnTo>
                  <a:lnTo>
                    <a:pt x="0" y="2399986"/>
                  </a:lnTo>
                  <a:close/>
                </a:path>
              </a:pathLst>
            </a:custGeom>
            <a:solidFill>
              <a:srgbClr val="006A31"/>
            </a:solidFill>
          </p:spPr>
          <p:txBody>
            <a:bodyPr/>
            <a:lstStyle/>
            <a:p>
              <a:endParaRPr lang="en-US"/>
            </a:p>
          </p:txBody>
        </p:sp>
        <p:sp>
          <p:nvSpPr>
            <p:cNvPr id="4" name="TextBox 4"/>
            <p:cNvSpPr txBox="1"/>
            <p:nvPr/>
          </p:nvSpPr>
          <p:spPr>
            <a:xfrm>
              <a:off x="0" y="-38100"/>
              <a:ext cx="2915267" cy="2438086"/>
            </a:xfrm>
            <a:prstGeom prst="rect">
              <a:avLst/>
            </a:prstGeom>
          </p:spPr>
          <p:txBody>
            <a:bodyPr lIns="50800" tIns="50800" rIns="50800" bIns="50800" rtlCol="0" anchor="ctr"/>
            <a:lstStyle/>
            <a:p>
              <a:pPr algn="ctr">
                <a:lnSpc>
                  <a:spcPts val="2659"/>
                </a:lnSpc>
                <a:spcBef>
                  <a:spcPct val="0"/>
                </a:spcBef>
              </a:pPr>
              <a:endParaRPr/>
            </a:p>
          </p:txBody>
        </p:sp>
      </p:grpSp>
      <p:grpSp>
        <p:nvGrpSpPr>
          <p:cNvPr id="5" name="Group 5"/>
          <p:cNvGrpSpPr/>
          <p:nvPr/>
        </p:nvGrpSpPr>
        <p:grpSpPr>
          <a:xfrm>
            <a:off x="8406706" y="-830041"/>
            <a:ext cx="13255481" cy="13255428"/>
            <a:chOff x="0" y="0"/>
            <a:chExt cx="6350000" cy="6349975"/>
          </a:xfrm>
        </p:grpSpPr>
        <p:sp>
          <p:nvSpPr>
            <p:cNvPr id="6" name="Freeform 6"/>
            <p:cNvSpPr/>
            <p:nvPr/>
          </p:nvSpPr>
          <p:spPr>
            <a:xfrm>
              <a:off x="0" y="0"/>
              <a:ext cx="6350000" cy="6349975"/>
            </a:xfrm>
            <a:custGeom>
              <a:avLst/>
              <a:gdLst/>
              <a:ahLst/>
              <a:cxnLst/>
              <a:rect l="l" t="t" r="r" b="b"/>
              <a:pathLst>
                <a:path w="6350000" h="6349975">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a:blip r:embed="rId2"/>
              <a:stretch>
                <a:fillRect l="-25046" r="-25046"/>
              </a:stretch>
            </a:blipFill>
          </p:spPr>
          <p:txBody>
            <a:bodyPr/>
            <a:lstStyle/>
            <a:p>
              <a:endParaRPr lang="en-US"/>
            </a:p>
          </p:txBody>
        </p:sp>
      </p:grpSp>
      <p:sp>
        <p:nvSpPr>
          <p:cNvPr id="7" name="AutoShape 7"/>
          <p:cNvSpPr/>
          <p:nvPr/>
        </p:nvSpPr>
        <p:spPr>
          <a:xfrm>
            <a:off x="1728517" y="6914844"/>
            <a:ext cx="5305966" cy="0"/>
          </a:xfrm>
          <a:prstGeom prst="line">
            <a:avLst/>
          </a:prstGeom>
          <a:ln w="76200" cap="rnd">
            <a:solidFill>
              <a:srgbClr val="000000"/>
            </a:solidFill>
            <a:prstDash val="solid"/>
            <a:headEnd type="none" w="sm" len="sm"/>
            <a:tailEnd type="none" w="sm" len="sm"/>
          </a:ln>
        </p:spPr>
        <p:txBody>
          <a:bodyPr/>
          <a:lstStyle/>
          <a:p>
            <a:endParaRPr lang="en-US"/>
          </a:p>
        </p:txBody>
      </p:sp>
      <p:grpSp>
        <p:nvGrpSpPr>
          <p:cNvPr id="8" name="Group 8"/>
          <p:cNvGrpSpPr/>
          <p:nvPr/>
        </p:nvGrpSpPr>
        <p:grpSpPr>
          <a:xfrm>
            <a:off x="1728517" y="1307850"/>
            <a:ext cx="4328895" cy="4328895"/>
            <a:chOff x="0" y="0"/>
            <a:chExt cx="812800" cy="812800"/>
          </a:xfrm>
        </p:grpSpPr>
        <p:sp>
          <p:nvSpPr>
            <p:cNvPr id="9" name="Freeform 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solidFill>
          </p:spPr>
          <p:txBody>
            <a:bodyPr/>
            <a:lstStyle/>
            <a:p>
              <a:endParaRPr lang="en-US"/>
            </a:p>
          </p:txBody>
        </p:sp>
        <p:sp>
          <p:nvSpPr>
            <p:cNvPr id="10" name="TextBox 10"/>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11" name="Freeform 11"/>
          <p:cNvSpPr/>
          <p:nvPr/>
        </p:nvSpPr>
        <p:spPr>
          <a:xfrm>
            <a:off x="1831219" y="1470955"/>
            <a:ext cx="4328895" cy="4328895"/>
          </a:xfrm>
          <a:custGeom>
            <a:avLst/>
            <a:gdLst/>
            <a:ahLst/>
            <a:cxnLst/>
            <a:rect l="l" t="t" r="r" b="b"/>
            <a:pathLst>
              <a:path w="4328895" h="4328895">
                <a:moveTo>
                  <a:pt x="0" y="0"/>
                </a:moveTo>
                <a:lnTo>
                  <a:pt x="4328896" y="0"/>
                </a:lnTo>
                <a:lnTo>
                  <a:pt x="4328896" y="4328896"/>
                </a:lnTo>
                <a:lnTo>
                  <a:pt x="0" y="432889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2" name="TextBox 12"/>
          <p:cNvSpPr txBox="1"/>
          <p:nvPr/>
        </p:nvSpPr>
        <p:spPr>
          <a:xfrm>
            <a:off x="1491691" y="7146571"/>
            <a:ext cx="6295698" cy="2111128"/>
          </a:xfrm>
          <a:prstGeom prst="rect">
            <a:avLst/>
          </a:prstGeom>
        </p:spPr>
        <p:txBody>
          <a:bodyPr lIns="0" tIns="0" rIns="0" bIns="0" rtlCol="0" anchor="t">
            <a:spAutoFit/>
          </a:bodyPr>
          <a:lstStyle/>
          <a:p>
            <a:pPr marL="474976" lvl="1" indent="-237488" algn="l">
              <a:lnSpc>
                <a:spcPts val="3079"/>
              </a:lnSpc>
              <a:buFont typeface="Arial"/>
              <a:buChar char="•"/>
            </a:pPr>
            <a:r>
              <a:rPr lang="en-US" sz="2199">
                <a:solidFill>
                  <a:srgbClr val="000000"/>
                </a:solidFill>
                <a:latin typeface="Aptos"/>
                <a:ea typeface="Aptos"/>
                <a:cs typeface="Aptos"/>
                <a:sym typeface="Aptos"/>
              </a:rPr>
              <a:t>One-on-one meetings </a:t>
            </a:r>
          </a:p>
          <a:p>
            <a:pPr marL="474976" lvl="1" indent="-237488" algn="l">
              <a:lnSpc>
                <a:spcPts val="3079"/>
              </a:lnSpc>
              <a:buFont typeface="Arial"/>
              <a:buChar char="•"/>
            </a:pPr>
            <a:r>
              <a:rPr lang="en-US" sz="2199">
                <a:solidFill>
                  <a:srgbClr val="000000"/>
                </a:solidFill>
                <a:latin typeface="Aptos"/>
                <a:ea typeface="Aptos"/>
                <a:cs typeface="Aptos"/>
                <a:sym typeface="Aptos"/>
              </a:rPr>
              <a:t>By appointment via Zoom or Microsoft Teams</a:t>
            </a:r>
          </a:p>
          <a:p>
            <a:pPr marL="474976" lvl="1" indent="-237488" algn="l">
              <a:lnSpc>
                <a:spcPts val="3079"/>
              </a:lnSpc>
              <a:buFont typeface="Arial"/>
              <a:buChar char="•"/>
            </a:pPr>
            <a:r>
              <a:rPr lang="en-US" sz="2199">
                <a:solidFill>
                  <a:srgbClr val="000000"/>
                </a:solidFill>
                <a:latin typeface="Aptos"/>
                <a:ea typeface="Aptos"/>
                <a:cs typeface="Aptos"/>
                <a:sym typeface="Aptos"/>
              </a:rPr>
              <a:t>Call us: 940-565-4643</a:t>
            </a:r>
          </a:p>
          <a:p>
            <a:pPr marL="474976" lvl="1" indent="-237488" algn="l">
              <a:lnSpc>
                <a:spcPts val="3079"/>
              </a:lnSpc>
              <a:buFont typeface="Arial"/>
              <a:buChar char="•"/>
            </a:pPr>
            <a:r>
              <a:rPr lang="en-US" sz="2199">
                <a:solidFill>
                  <a:srgbClr val="000000"/>
                </a:solidFill>
                <a:latin typeface="Aptos"/>
                <a:ea typeface="Aptos"/>
                <a:cs typeface="Aptos"/>
                <a:sym typeface="Aptos"/>
              </a:rPr>
              <a:t>Email us: </a:t>
            </a:r>
            <a:r>
              <a:rPr lang="en-US" sz="2199" u="sng">
                <a:solidFill>
                  <a:srgbClr val="000000"/>
                </a:solidFill>
                <a:latin typeface="Aptos"/>
                <a:ea typeface="Aptos"/>
                <a:cs typeface="Aptos"/>
                <a:sym typeface="Aptos"/>
                <a:hlinkClick r:id="rId5" tooltip="mailto:oric@unt.edu"/>
              </a:rPr>
              <a:t>untirb@unt.edu</a:t>
            </a:r>
            <a:r>
              <a:rPr lang="en-US" sz="2199">
                <a:solidFill>
                  <a:srgbClr val="000000"/>
                </a:solidFill>
                <a:latin typeface="Aptos"/>
                <a:ea typeface="Aptos"/>
                <a:cs typeface="Aptos"/>
                <a:sym typeface="Aptos"/>
              </a:rPr>
              <a:t> </a:t>
            </a:r>
          </a:p>
          <a:p>
            <a:pPr algn="l">
              <a:lnSpc>
                <a:spcPts val="4617"/>
              </a:lnSpc>
            </a:pPr>
            <a:endParaRPr lang="en-US" sz="2199">
              <a:solidFill>
                <a:srgbClr val="000000"/>
              </a:solidFill>
              <a:latin typeface="Aptos"/>
              <a:ea typeface="Aptos"/>
              <a:cs typeface="Aptos"/>
              <a:sym typeface="Aptos"/>
            </a:endParaRPr>
          </a:p>
        </p:txBody>
      </p:sp>
      <p:sp>
        <p:nvSpPr>
          <p:cNvPr id="13" name="TextBox 13"/>
          <p:cNvSpPr txBox="1"/>
          <p:nvPr/>
        </p:nvSpPr>
        <p:spPr>
          <a:xfrm>
            <a:off x="1728517" y="5685551"/>
            <a:ext cx="5355008" cy="962594"/>
          </a:xfrm>
          <a:prstGeom prst="rect">
            <a:avLst/>
          </a:prstGeom>
        </p:spPr>
        <p:txBody>
          <a:bodyPr lIns="0" tIns="0" rIns="0" bIns="0" rtlCol="0" anchor="t">
            <a:spAutoFit/>
          </a:bodyPr>
          <a:lstStyle/>
          <a:p>
            <a:pPr algn="l">
              <a:lnSpc>
                <a:spcPts val="7840"/>
              </a:lnSpc>
            </a:pPr>
            <a:r>
              <a:rPr lang="en-US" sz="5600" b="1">
                <a:solidFill>
                  <a:srgbClr val="000000"/>
                </a:solidFill>
                <a:latin typeface="Aptos Bold"/>
                <a:ea typeface="Aptos Bold"/>
                <a:cs typeface="Aptos Bold"/>
                <a:sym typeface="Aptos Bold"/>
              </a:rPr>
              <a:t>Need Help?</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080A1C5619D774FB0A6CAAC42FAEC68" ma:contentTypeVersion="19" ma:contentTypeDescription="Create a new document." ma:contentTypeScope="" ma:versionID="a575cd416aa6aa9ad7dc94147fe372d9">
  <xsd:schema xmlns:xsd="http://www.w3.org/2001/XMLSchema" xmlns:xs="http://www.w3.org/2001/XMLSchema" xmlns:p="http://schemas.microsoft.com/office/2006/metadata/properties" xmlns:ns1="http://schemas.microsoft.com/sharepoint/v3" xmlns:ns2="998d7131-16a9-4ada-8185-97495aeeb649" xmlns:ns3="14996934-da95-4fdd-8e71-d3b67b28427a" targetNamespace="http://schemas.microsoft.com/office/2006/metadata/properties" ma:root="true" ma:fieldsID="89ed517ced99aaf62ede6a887dd2fc8c" ns1:_="" ns2:_="" ns3:_="">
    <xsd:import namespace="http://schemas.microsoft.com/sharepoint/v3"/>
    <xsd:import namespace="998d7131-16a9-4ada-8185-97495aeeb649"/>
    <xsd:import namespace="14996934-da95-4fdd-8e71-d3b67b28427a"/>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MediaServiceLocation" minOccurs="0"/>
                <xsd:element ref="ns3:SharedWithUsers" minOccurs="0"/>
                <xsd:element ref="ns3:SharedWithDetails" minOccurs="0"/>
                <xsd:element ref="ns2:MediaServiceObjectDetectorVersions" minOccurs="0"/>
                <xsd:element ref="ns2:MediaServiceSearchProperties"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5" nillable="true" ma:displayName="Unified Compliance Policy Properties" ma:hidden="true" ma:internalName="_ip_UnifiedCompliancePolicyProperties">
      <xsd:simpleType>
        <xsd:restriction base="dms:Note"/>
      </xsd:simpleType>
    </xsd:element>
    <xsd:element name="_ip_UnifiedCompliancePolicyUIAction" ma:index="26"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98d7131-16a9-4ada-8185-97495aeeb64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cfe284ab-3129-4a4f-a33b-1446679d6377"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Location" ma:index="20" nillable="true" ma:displayName="Location" ma:internalName="MediaServiceLocation" ma:readOnly="true">
      <xsd:simpleType>
        <xsd:restriction base="dms:Text"/>
      </xsd:simple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4996934-da95-4fdd-8e71-d3b67b28427a"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5853fa8d-8a3f-4871-8be4-16392ca3eaf1}" ma:internalName="TaxCatchAll" ma:showField="CatchAllData" ma:web="14996934-da95-4fdd-8e71-d3b67b28427a">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TaxCatchAll xmlns="14996934-da95-4fdd-8e71-d3b67b28427a" xsi:nil="true"/>
    <_ip_UnifiedCompliancePolicyProperties xmlns="http://schemas.microsoft.com/sharepoint/v3" xsi:nil="true"/>
    <lcf76f155ced4ddcb4097134ff3c332f xmlns="998d7131-16a9-4ada-8185-97495aeeb649">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B6E11DB-2EF9-4FC1-984D-A9917E9990C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998d7131-16a9-4ada-8185-97495aeeb649"/>
    <ds:schemaRef ds:uri="14996934-da95-4fdd-8e71-d3b67b28427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BC79151-8A20-44C8-A88D-12D6068C9CFD}">
  <ds:schemaRefs>
    <ds:schemaRef ds:uri="14996934-da95-4fdd-8e71-d3b67b28427a"/>
    <ds:schemaRef ds:uri="998d7131-16a9-4ada-8185-97495aeeb649"/>
    <ds:schemaRef ds:uri="http://schemas.microsoft.com/office/2006/metadata/properties"/>
    <ds:schemaRef ds:uri="http://schemas.microsoft.com/office/infopath/2007/PartnerControls"/>
    <ds:schemaRef ds:uri="http://schemas.microsoft.com/sharepoint/v3"/>
  </ds:schemaRefs>
</ds:datastoreItem>
</file>

<file path=customXml/itemProps3.xml><?xml version="1.0" encoding="utf-8"?>
<ds:datastoreItem xmlns:ds="http://schemas.openxmlformats.org/officeDocument/2006/customXml" ds:itemID="{13735F25-0802-46BD-A23E-3A862B6BBAA8}">
  <ds:schemaRefs>
    <ds:schemaRef ds:uri="http://schemas.microsoft.com/sharepoint/v3/contenttype/forms"/>
  </ds:schemaRefs>
</ds:datastoreItem>
</file>

<file path=docMetadata/LabelInfo.xml><?xml version="1.0" encoding="utf-8"?>
<clbl:labelList xmlns:clbl="http://schemas.microsoft.com/office/2020/mipLabelMetadata">
  <clbl:label id="{37f4b8a2-ad4f-41b5-9a91-284d2cc38f56}" enabled="1" method="Standard" siteId="{70de1992-07c6-480f-a318-a1afcba03983}" removed="0"/>
</clbl:labelList>
</file>

<file path=docProps/app.xml><?xml version="1.0" encoding="utf-8"?>
<Properties xmlns="http://schemas.openxmlformats.org/officeDocument/2006/extended-properties" xmlns:vt="http://schemas.openxmlformats.org/officeDocument/2006/docPropsVTypes">
  <TotalTime>273</TotalTime>
  <Words>3084</Words>
  <Application>Microsoft Office PowerPoint</Application>
  <PresentationFormat>Custom</PresentationFormat>
  <Paragraphs>417</Paragraphs>
  <Slides>31</Slides>
  <Notes>14</Notes>
  <HiddenSlides>0</HiddenSlides>
  <MMClips>1</MMClips>
  <ScaleCrop>false</ScaleCrop>
  <HeadingPairs>
    <vt:vector size="6" baseType="variant">
      <vt:variant>
        <vt:lpstr>Fonts Used</vt:lpstr>
      </vt:variant>
      <vt:variant>
        <vt:i4>21</vt:i4>
      </vt:variant>
      <vt:variant>
        <vt:lpstr>Theme</vt:lpstr>
      </vt:variant>
      <vt:variant>
        <vt:i4>3</vt:i4>
      </vt:variant>
      <vt:variant>
        <vt:lpstr>Slide Titles</vt:lpstr>
      </vt:variant>
      <vt:variant>
        <vt:i4>31</vt:i4>
      </vt:variant>
    </vt:vector>
  </HeadingPairs>
  <TitlesOfParts>
    <vt:vector size="55" baseType="lpstr">
      <vt:lpstr>Segoe UI</vt:lpstr>
      <vt:lpstr>Aptos Bold</vt:lpstr>
      <vt:lpstr>Agency FB</vt:lpstr>
      <vt:lpstr>Helios Extended</vt:lpstr>
      <vt:lpstr>Calibri (MS) Bold</vt:lpstr>
      <vt:lpstr>Permanent Marker</vt:lpstr>
      <vt:lpstr>Clear Sans Bold</vt:lpstr>
      <vt:lpstr>Calibri Regular</vt:lpstr>
      <vt:lpstr>Calibri</vt:lpstr>
      <vt:lpstr>Notable</vt:lpstr>
      <vt:lpstr>Calibri (MS)</vt:lpstr>
      <vt:lpstr>Calibri Light</vt:lpstr>
      <vt:lpstr>Arial</vt:lpstr>
      <vt:lpstr>League Spartan</vt:lpstr>
      <vt:lpstr>Helvetica</vt:lpstr>
      <vt:lpstr>Handyman</vt:lpstr>
      <vt:lpstr>Canva Sans</vt:lpstr>
      <vt:lpstr>Public Sans</vt:lpstr>
      <vt:lpstr>Canva Sans Bold</vt:lpstr>
      <vt:lpstr>Public Sans Bold</vt:lpstr>
      <vt:lpstr>Aptos</vt:lpstr>
      <vt:lpstr>Office Theme</vt:lpstr>
      <vt:lpstr>1_Office Theme</vt:lpstr>
      <vt:lpstr>2_Office Theme</vt:lpstr>
      <vt:lpstr>PowerPoint Presentation</vt:lpstr>
      <vt:lpstr>PowerPoint Presentation</vt:lpstr>
      <vt:lpstr>PowerPoint Presentation</vt:lpstr>
      <vt:lpstr>Before the Regulations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RCR redesign</dc:title>
  <dc:creator>Powers, Joan</dc:creator>
  <cp:lastModifiedBy>Bassett, Daniel</cp:lastModifiedBy>
  <cp:revision>2</cp:revision>
  <dcterms:created xsi:type="dcterms:W3CDTF">2006-08-16T00:00:00Z</dcterms:created>
  <dcterms:modified xsi:type="dcterms:W3CDTF">2026-02-11T20:50:26Z</dcterms:modified>
  <dc:identifier>DAGzQAFYI6g</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0x010100B080A1C5619D774FB0A6CAAC42FAEC68</vt:lpwstr>
  </property>
  <property fmtid="{D5CDD505-2E9C-101B-9397-08002B2CF9AE}" pid="3" name="MediaServiceImageTags">
    <vt:lpwstr/>
  </property>
</Properties>
</file>